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60" r:id="rId6"/>
    <p:sldId id="261" r:id="rId7"/>
    <p:sldId id="265" r:id="rId8"/>
    <p:sldId id="266" r:id="rId9"/>
    <p:sldId id="264" r:id="rId10"/>
    <p:sldId id="263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68" d="100"/>
          <a:sy n="68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17E-87BE-414D-B872-96FDC3CC0708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9D5C-71C8-4B22-96C6-32AEFC6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17E-87BE-414D-B872-96FDC3CC0708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9D5C-71C8-4B22-96C6-32AEFC6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5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17E-87BE-414D-B872-96FDC3CC0708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9D5C-71C8-4B22-96C6-32AEFC6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17E-87BE-414D-B872-96FDC3CC0708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9D5C-71C8-4B22-96C6-32AEFC6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17E-87BE-414D-B872-96FDC3CC0708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9D5C-71C8-4B22-96C6-32AEFC6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2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17E-87BE-414D-B872-96FDC3CC0708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9D5C-71C8-4B22-96C6-32AEFC6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1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17E-87BE-414D-B872-96FDC3CC0708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9D5C-71C8-4B22-96C6-32AEFC6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17E-87BE-414D-B872-96FDC3CC0708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9D5C-71C8-4B22-96C6-32AEFC6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17E-87BE-414D-B872-96FDC3CC0708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9D5C-71C8-4B22-96C6-32AEFC6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17E-87BE-414D-B872-96FDC3CC0708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9D5C-71C8-4B22-96C6-32AEFC6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17E-87BE-414D-B872-96FDC3CC0708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9D5C-71C8-4B22-96C6-32AEFC6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2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417E-87BE-414D-B872-96FDC3CC0708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9D5C-71C8-4B22-96C6-32AEFC6D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9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aberman&#8217;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047999"/>
          </a:xfrm>
        </p:spPr>
        <p:txBody>
          <a:bodyPr>
            <a:normAutofit fontScale="90000"/>
          </a:bodyPr>
          <a:lstStyle/>
          <a:p>
            <a:r>
              <a:rPr lang="en-US" dirty="0"/>
              <a:t>PATIENTS SURVIVABILITY PREDICTION AFTER BREAST CANCER SURGERY USING SUPERVISED MACHINE LEARNING TECHNIQUES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By: PATRICK T. TSHIABA Student Number: 1744742</a:t>
            </a:r>
            <a:endParaRPr lang="en-US" dirty="0"/>
          </a:p>
          <a:p>
            <a:r>
              <a:rPr lang="en-US" i="1" dirty="0"/>
              <a:t> </a:t>
            </a:r>
            <a:endParaRPr lang="en-US" dirty="0"/>
          </a:p>
          <a:p>
            <a:r>
              <a:rPr lang="en-US" i="1" dirty="0"/>
              <a:t>And UZOR G. GOD’SGIFT Student Number: 1654209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9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aproach</a:t>
            </a:r>
            <a:r>
              <a:rPr lang="en-US" dirty="0"/>
              <a:t> 2.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used </a:t>
            </a:r>
            <a:r>
              <a:rPr lang="en-US" dirty="0" err="1"/>
              <a:t>Haberman’s</a:t>
            </a:r>
            <a:r>
              <a:rPr lang="en-US" dirty="0"/>
              <a:t> Survival dataset from UCI Machine Learning repository </a:t>
            </a:r>
            <a:r>
              <a:rPr lang="en-US" dirty="0">
                <a:hlinkClick r:id="rId2"/>
              </a:rPr>
              <a:t>https://archive.ics.uci.edu/ml/datasets/</a:t>
            </a:r>
            <a:r>
              <a:rPr lang="en-US" dirty="0" err="1">
                <a:hlinkClick r:id="rId2"/>
              </a:rPr>
              <a:t>Haberman’s</a:t>
            </a:r>
            <a:r>
              <a:rPr lang="en-US" dirty="0"/>
              <a:t> Survival for this paper.</a:t>
            </a:r>
          </a:p>
        </p:txBody>
      </p:sp>
    </p:spTree>
    <p:extLst>
      <p:ext uri="{BB962C8B-B14F-4D97-AF65-F5344CB8AC3E}">
        <p14:creationId xmlns:p14="http://schemas.microsoft.com/office/powerpoint/2010/main" val="18236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–NN Algorithm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K-NN uses feature similarity to classify</a:t>
            </a:r>
          </a:p>
          <a:p>
            <a:pPr marL="0" indent="0">
              <a:buNone/>
            </a:pPr>
            <a:r>
              <a:rPr lang="en-US" dirty="0"/>
              <a:t>Using the </a:t>
            </a:r>
            <a:r>
              <a:rPr lang="en-US" dirty="0" err="1"/>
              <a:t>Eculidean</a:t>
            </a:r>
            <a:r>
              <a:rPr lang="en-US" dirty="0"/>
              <a:t> distance to find the K-Neighbor with the lowest error value.</a:t>
            </a:r>
          </a:p>
          <a:p>
            <a:pPr marL="0" indent="0">
              <a:buNone/>
            </a:pPr>
            <a:r>
              <a:rPr lang="en-US" dirty="0"/>
              <a:t>Error = 0.23;</a:t>
            </a:r>
          </a:p>
          <a:p>
            <a:pPr marL="0" indent="0">
              <a:buNone/>
            </a:pPr>
            <a:r>
              <a:rPr lang="en-US" dirty="0"/>
              <a:t>Accuracy = 0.77;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3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LR is a probabilistic function being developed that can give us a chance for an input to belong to any of the classes we have.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MSE = 0.136;</a:t>
            </a:r>
          </a:p>
          <a:p>
            <a:pPr marL="0" indent="0">
              <a:buNone/>
            </a:pPr>
            <a:r>
              <a:rPr lang="en-US" dirty="0"/>
              <a:t>Accuracy = 0.728;</a:t>
            </a:r>
          </a:p>
        </p:txBody>
      </p:sp>
    </p:spTree>
    <p:extLst>
      <p:ext uri="{BB962C8B-B14F-4D97-AF65-F5344CB8AC3E}">
        <p14:creationId xmlns:p14="http://schemas.microsoft.com/office/powerpoint/2010/main" val="402883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Random forest a network feature similarity builds several decision trees and merges them to get a more accurate and stable prediction.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</a:t>
            </a:r>
            <a:r>
              <a:rPr lang="en-US"/>
              <a:t>= 0.25;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Accuracy = 0.75;</a:t>
            </a:r>
          </a:p>
        </p:txBody>
      </p:sp>
    </p:spTree>
    <p:extLst>
      <p:ext uri="{BB962C8B-B14F-4D97-AF65-F5344CB8AC3E}">
        <p14:creationId xmlns:p14="http://schemas.microsoft.com/office/powerpoint/2010/main" val="185885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we have processed over all the dataset, we come to the conclusion that our classifiers shows us that there are more patients living more than 5 years.</a:t>
            </a:r>
          </a:p>
          <a:p>
            <a:pPr marL="0" indent="0">
              <a:buNone/>
            </a:pPr>
            <a:r>
              <a:rPr lang="en-US" dirty="0"/>
              <a:t>We believe that surgery is a good treatment for breast cancer.</a:t>
            </a:r>
          </a:p>
        </p:txBody>
      </p:sp>
    </p:spTree>
    <p:extLst>
      <p:ext uri="{BB962C8B-B14F-4D97-AF65-F5344CB8AC3E}">
        <p14:creationId xmlns:p14="http://schemas.microsoft.com/office/powerpoint/2010/main" val="246665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cancer is a disease characterized by the presence of</a:t>
            </a:r>
          </a:p>
          <a:p>
            <a:pPr marL="0" indent="0">
              <a:buNone/>
            </a:pPr>
            <a:r>
              <a:rPr lang="en-US" dirty="0"/>
              <a:t>abnormal cells that multiply uncontrollably. The chances</a:t>
            </a:r>
          </a:p>
          <a:p>
            <a:pPr marL="0" indent="0">
              <a:buNone/>
            </a:pPr>
            <a:r>
              <a:rPr lang="en-US" dirty="0"/>
              <a:t>of recovery depend on the type of cancer and its stage of</a:t>
            </a:r>
          </a:p>
          <a:p>
            <a:pPr marL="0" indent="0">
              <a:buNone/>
            </a:pPr>
            <a:r>
              <a:rPr lang="en-US" dirty="0"/>
              <a:t>evolution at the time of treatment.</a:t>
            </a:r>
          </a:p>
          <a:p>
            <a:pPr marL="0" indent="0">
              <a:buNone/>
            </a:pPr>
            <a:r>
              <a:rPr lang="en-US" dirty="0"/>
              <a:t>”Cancer” is a general term referring to several diseases</a:t>
            </a:r>
          </a:p>
          <a:p>
            <a:pPr marL="0" indent="0">
              <a:buNone/>
            </a:pPr>
            <a:r>
              <a:rPr lang="en-US" dirty="0"/>
              <a:t>that share the fact that certain cells of an organism adopt an</a:t>
            </a:r>
          </a:p>
          <a:p>
            <a:pPr marL="0" indent="0">
              <a:buNone/>
            </a:pPr>
            <a:r>
              <a:rPr lang="en-US" dirty="0"/>
              <a:t>abnormal behavior characterized by :</a:t>
            </a:r>
          </a:p>
          <a:p>
            <a:r>
              <a:rPr lang="en-US" dirty="0"/>
              <a:t> Independence from signals that normally stimulate cell</a:t>
            </a:r>
          </a:p>
          <a:p>
            <a:pPr marL="0" indent="0">
              <a:buNone/>
            </a:pPr>
            <a:r>
              <a:rPr lang="en-US" dirty="0"/>
              <a:t>	multiplication;</a:t>
            </a:r>
          </a:p>
          <a:p>
            <a:r>
              <a:rPr lang="en-US" dirty="0"/>
              <a:t> Insensitivity to anti-proliferative signals and mechanisms;</a:t>
            </a:r>
          </a:p>
          <a:p>
            <a:r>
              <a:rPr lang="en-US" dirty="0"/>
              <a:t> A proliferative capacity that is no longer limited (growth to infinity);</a:t>
            </a:r>
          </a:p>
        </p:txBody>
      </p:sp>
    </p:spTree>
    <p:extLst>
      <p:ext uri="{BB962C8B-B14F-4D97-AF65-F5344CB8AC3E}">
        <p14:creationId xmlns:p14="http://schemas.microsoft.com/office/powerpoint/2010/main" val="190652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2.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The disappearance of the phenomenon of apoptosis;</a:t>
            </a:r>
          </a:p>
          <a:p>
            <a:pPr marL="0" indent="0">
              <a:buNone/>
            </a:pPr>
            <a:r>
              <a:rPr lang="en-US" dirty="0"/>
              <a:t> An abnormal ability to induce angiogenesis;</a:t>
            </a:r>
          </a:p>
          <a:p>
            <a:pPr marL="0" indent="0">
              <a:buNone/>
            </a:pPr>
            <a:r>
              <a:rPr lang="en-US" dirty="0"/>
              <a:t> And the acquisition of invasiveness and metastasis.</a:t>
            </a:r>
          </a:p>
          <a:p>
            <a:pPr marL="0" indent="0">
              <a:buNone/>
            </a:pPr>
            <a:r>
              <a:rPr lang="en-US" dirty="0"/>
              <a:t>The resulting new so-called ”cancerous” or ”tumor” cells</a:t>
            </a:r>
          </a:p>
          <a:p>
            <a:pPr marL="0" indent="0">
              <a:buNone/>
            </a:pPr>
            <a:r>
              <a:rPr lang="en-US" dirty="0"/>
              <a:t>can form a malignant tumor (a neoplasm) or spread through</a:t>
            </a:r>
          </a:p>
          <a:p>
            <a:pPr marL="0" indent="0">
              <a:buNone/>
            </a:pPr>
            <a:r>
              <a:rPr lang="en-US" dirty="0"/>
              <a:t>the body. Cancer</a:t>
            </a:r>
          </a:p>
          <a:p>
            <a:pPr marL="0" indent="0">
              <a:buNone/>
            </a:pPr>
            <a:r>
              <a:rPr lang="en-US" dirty="0"/>
              <a:t>A cancer is a disease characterized by the presence of</a:t>
            </a:r>
          </a:p>
          <a:p>
            <a:pPr marL="0" indent="0">
              <a:buNone/>
            </a:pPr>
            <a:r>
              <a:rPr lang="en-US" dirty="0"/>
              <a:t>abnormal cells that multiply uncontrollably. The chances</a:t>
            </a:r>
          </a:p>
          <a:p>
            <a:pPr marL="0" indent="0">
              <a:buNone/>
            </a:pPr>
            <a:r>
              <a:rPr lang="en-US" dirty="0"/>
              <a:t>of recovery depend on the type of cancer and its stage of</a:t>
            </a:r>
          </a:p>
          <a:p>
            <a:pPr marL="0" indent="0">
              <a:buNone/>
            </a:pPr>
            <a:r>
              <a:rPr lang="en-US" dirty="0"/>
              <a:t>evolution at the time of treatment.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0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3.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/>
        </p:blipFill>
        <p:spPr>
          <a:xfrm>
            <a:off x="1295400" y="1447800"/>
            <a:ext cx="6336600" cy="44400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  <p:extLst>
      <p:ext uri="{BB962C8B-B14F-4D97-AF65-F5344CB8AC3E}">
        <p14:creationId xmlns:p14="http://schemas.microsoft.com/office/powerpoint/2010/main" val="409670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the case of breast cancer, cancerous cells can remain in</a:t>
            </a:r>
          </a:p>
          <a:p>
            <a:pPr marL="0" indent="0">
              <a:buNone/>
            </a:pPr>
            <a:r>
              <a:rPr lang="en-US" dirty="0"/>
              <a:t>the breast or spread through the body via the blood or lymphatic</a:t>
            </a:r>
          </a:p>
          <a:p>
            <a:pPr marL="0" indent="0">
              <a:buNone/>
            </a:pPr>
            <a:r>
              <a:rPr lang="en-US" dirty="0"/>
              <a:t>vessels. Most of the time, the progression of breast</a:t>
            </a:r>
          </a:p>
          <a:p>
            <a:pPr marL="0" indent="0">
              <a:buNone/>
            </a:pPr>
            <a:r>
              <a:rPr lang="en-US" dirty="0"/>
              <a:t>cancer takes several months and can even take few years.</a:t>
            </a:r>
          </a:p>
          <a:p>
            <a:pPr marL="0" indent="0">
              <a:buNone/>
            </a:pPr>
            <a:r>
              <a:rPr lang="en-US" dirty="0"/>
              <a:t>Breast cancer is the most diagnosed cancer in women</a:t>
            </a:r>
          </a:p>
          <a:p>
            <a:pPr marL="0" indent="0">
              <a:buNone/>
            </a:pPr>
            <a:r>
              <a:rPr lang="en-US" dirty="0"/>
              <a:t>worldwide, both before and after menopause1. Most often,</a:t>
            </a:r>
          </a:p>
          <a:p>
            <a:pPr marL="0" indent="0">
              <a:buNone/>
            </a:pPr>
            <a:r>
              <a:rPr lang="en-US" dirty="0"/>
              <a:t>breast cancer occurs after 50 years. The 5-year survival rate</a:t>
            </a:r>
          </a:p>
          <a:p>
            <a:pPr marL="0" indent="0">
              <a:buNone/>
            </a:pPr>
            <a:r>
              <a:rPr lang="en-US" dirty="0"/>
              <a:t>after diagnosis ranges from 80% to 90%, depending on age</a:t>
            </a:r>
          </a:p>
          <a:p>
            <a:pPr marL="0" indent="0">
              <a:buNone/>
            </a:pPr>
            <a:r>
              <a:rPr lang="en-US" dirty="0"/>
              <a:t>and type of cancer. One in eight women will develop breast</a:t>
            </a:r>
          </a:p>
        </p:txBody>
      </p:sp>
    </p:spTree>
    <p:extLst>
      <p:ext uri="{BB962C8B-B14F-4D97-AF65-F5344CB8AC3E}">
        <p14:creationId xmlns:p14="http://schemas.microsoft.com/office/powerpoint/2010/main" val="277895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2.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cancer in her lifetime and 1 in 24 women will die from it.</a:t>
            </a:r>
          </a:p>
          <a:p>
            <a:pPr marL="0" indent="0">
              <a:buNone/>
            </a:pPr>
            <a:r>
              <a:rPr lang="en-US" dirty="0"/>
              <a:t>The number of people affected has increased slightly but</a:t>
            </a:r>
          </a:p>
          <a:p>
            <a:pPr marL="0" indent="0">
              <a:buNone/>
            </a:pPr>
            <a:r>
              <a:rPr lang="en-US" dirty="0"/>
              <a:t>steadily over the last 3 decades. On the other hand, the mortality</a:t>
            </a:r>
          </a:p>
          <a:p>
            <a:pPr marL="0" indent="0">
              <a:buNone/>
            </a:pPr>
            <a:r>
              <a:rPr lang="en-US" dirty="0"/>
              <a:t>ate has steadily declined over the same period, thanks</a:t>
            </a:r>
          </a:p>
          <a:p>
            <a:pPr marL="0" indent="0">
              <a:buNone/>
            </a:pPr>
            <a:r>
              <a:rPr lang="en-US" dirty="0"/>
              <a:t>to advances in screening, diagnosis and treatment.</a:t>
            </a:r>
          </a:p>
          <a:p>
            <a:pPr marL="0" indent="0">
              <a:buNone/>
            </a:pPr>
            <a:r>
              <a:rPr lang="en-US" dirty="0"/>
              <a:t>Men also have breasts that are less developed than those</a:t>
            </a:r>
          </a:p>
          <a:p>
            <a:pPr marL="0" indent="0">
              <a:buNone/>
            </a:pPr>
            <a:r>
              <a:rPr lang="en-US" dirty="0"/>
              <a:t>of women. Breast cancer in humans is rare. Less than 1%</a:t>
            </a:r>
          </a:p>
          <a:p>
            <a:pPr marL="0" indent="0">
              <a:buNone/>
            </a:pPr>
            <a:r>
              <a:rPr lang="en-US" dirty="0"/>
              <a:t>of all breast cancers affect men. However, it is important</a:t>
            </a:r>
          </a:p>
          <a:p>
            <a:pPr marL="0" indent="0">
              <a:buNone/>
            </a:pPr>
            <a:r>
              <a:rPr lang="en-US" dirty="0"/>
              <a:t>for men to know that they may be affected by this cancer,</a:t>
            </a:r>
          </a:p>
          <a:p>
            <a:pPr marL="0" indent="0">
              <a:buNone/>
            </a:pPr>
            <a:r>
              <a:rPr lang="en-US" dirty="0"/>
              <a:t>especially in order not to overlook the symptoms.</a:t>
            </a:r>
          </a:p>
        </p:txBody>
      </p:sp>
    </p:spTree>
    <p:extLst>
      <p:ext uri="{BB962C8B-B14F-4D97-AF65-F5344CB8AC3E}">
        <p14:creationId xmlns:p14="http://schemas.microsoft.com/office/powerpoint/2010/main" val="168309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3.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Breast cancer</a:t>
            </a:r>
          </a:p>
        </p:txBody>
      </p:sp>
      <p:pic>
        <p:nvPicPr>
          <p:cNvPr id="1026" name="Picture 2" descr="C:\Users\Patrick-T\Documents\ML_Project\ML_Project\BreastCanc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35" y="2743200"/>
            <a:ext cx="3788865" cy="2667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/>
          <p:nvPr/>
        </p:nvPicPr>
        <p:blipFill>
          <a:blip r:embed="rId3"/>
          <a:stretch/>
        </p:blipFill>
        <p:spPr>
          <a:xfrm>
            <a:off x="304800" y="2590800"/>
            <a:ext cx="4648200" cy="32004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  <p:extLst>
      <p:ext uri="{BB962C8B-B14F-4D97-AF65-F5344CB8AC3E}">
        <p14:creationId xmlns:p14="http://schemas.microsoft.com/office/powerpoint/2010/main" val="350826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4.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Symptoms of breast cancer</a:t>
            </a:r>
          </a:p>
        </p:txBody>
      </p:sp>
      <p:pic>
        <p:nvPicPr>
          <p:cNvPr id="4" name="Picture 3" descr="C:\Users\Patrick-T\Documents\ML_Project\ML_Project\symptomesOfBreast Canc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64" y="2362200"/>
            <a:ext cx="3200400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Patrick-T\Documents\ML_Project\ML_Project\Unusual-Discharge-From-The-Nipp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2200"/>
            <a:ext cx="3962400" cy="3276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8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this paper we use machine learning techniques over</a:t>
            </a:r>
          </a:p>
          <a:p>
            <a:pPr marL="0" indent="0">
              <a:buNone/>
            </a:pPr>
            <a:r>
              <a:rPr lang="en-US" dirty="0"/>
              <a:t>patients datasets to predict how many of them can survive less or more than 5 years post surgery.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Accurate prediction of breast cancer survivability can scientifically enable healthcare providers to make more informed decisions about a patient’s treatment.</a:t>
            </a:r>
          </a:p>
        </p:txBody>
      </p:sp>
    </p:spTree>
    <p:extLst>
      <p:ext uri="{BB962C8B-B14F-4D97-AF65-F5344CB8AC3E}">
        <p14:creationId xmlns:p14="http://schemas.microsoft.com/office/powerpoint/2010/main" val="35082699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661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PATIENTS SURVIVABILITY PREDICTION AFTER BREAST CANCER SURGERY USING SUPERVISED MACHINE LEARNING TECHNIQUES</vt:lpstr>
      <vt:lpstr>Cancer</vt:lpstr>
      <vt:lpstr>Cancer 2.</vt:lpstr>
      <vt:lpstr>Cancer 3.</vt:lpstr>
      <vt:lpstr>Breast Cancer </vt:lpstr>
      <vt:lpstr>Breast Cancer 2.</vt:lpstr>
      <vt:lpstr>Breast Cancer 3.</vt:lpstr>
      <vt:lpstr>Breast Cancer 4.</vt:lpstr>
      <vt:lpstr>Our approach</vt:lpstr>
      <vt:lpstr>Our aproach 2. </vt:lpstr>
      <vt:lpstr>K –NN Algorithm</vt:lpstr>
      <vt:lpstr>Logistic Regression</vt:lpstr>
      <vt:lpstr>Random forest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PATIENTS SURVIVABILITY PREDICTION AFTER BREAST CANCER SURGERY USING SUPERVISED MACHINE LEARNING TECHNIQUES</dc:title>
  <dc:creator>Patrick-T</dc:creator>
  <cp:lastModifiedBy>1654209</cp:lastModifiedBy>
  <cp:revision>9</cp:revision>
  <dcterms:created xsi:type="dcterms:W3CDTF">2018-06-08T14:40:17Z</dcterms:created>
  <dcterms:modified xsi:type="dcterms:W3CDTF">2018-06-08T17:05:09Z</dcterms:modified>
</cp:coreProperties>
</file>