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691" r:id="rId3"/>
    <p:sldId id="683" r:id="rId4"/>
    <p:sldId id="684" r:id="rId5"/>
    <p:sldId id="257" r:id="rId6"/>
    <p:sldId id="692" r:id="rId7"/>
    <p:sldId id="694" r:id="rId8"/>
    <p:sldId id="69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4"/>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E2138-20FA-3C4C-8B84-37E901DE2E11}" type="datetimeFigureOut">
              <a:rPr kumimoji="1" lang="zh-CN" altLang="en-US" smtClean="0"/>
              <a:t>2022/3/21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B6BA4-1A45-F04A-8A8A-3A092D94D298}" type="slidenum">
              <a:rPr kumimoji="1" lang="zh-CN" altLang="en-US" smtClean="0"/>
              <a:t>‹#›</a:t>
            </a:fld>
            <a:endParaRPr kumimoji="1" lang="zh-CN" altLang="en-US"/>
          </a:p>
        </p:txBody>
      </p:sp>
    </p:spTree>
    <p:extLst>
      <p:ext uri="{BB962C8B-B14F-4D97-AF65-F5344CB8AC3E}">
        <p14:creationId xmlns:p14="http://schemas.microsoft.com/office/powerpoint/2010/main" val="194221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a:t>
            </a:fld>
            <a:endParaRPr lang="zh-CN" altLang="en-US"/>
          </a:p>
        </p:txBody>
      </p:sp>
    </p:spTree>
    <p:extLst>
      <p:ext uri="{BB962C8B-B14F-4D97-AF65-F5344CB8AC3E}">
        <p14:creationId xmlns:p14="http://schemas.microsoft.com/office/powerpoint/2010/main" val="266705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22956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9BA53-102D-614C-8C1F-8CFA5090121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DACA25E-F319-D646-BD7A-65C37226B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58203E7-6F16-A946-B68D-5B2B64901A0B}"/>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5" name="页脚占位符 4">
            <a:extLst>
              <a:ext uri="{FF2B5EF4-FFF2-40B4-BE49-F238E27FC236}">
                <a16:creationId xmlns:a16="http://schemas.microsoft.com/office/drawing/2014/main" id="{4AFEDD2A-2A7C-7B40-A7AC-E0414D0E63D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6760635-EFA4-044E-A7AC-1570CD625E4D}"/>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276151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28CB8-8862-5947-A8EE-7CFAEB83CA9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20C1D56-A782-8640-A7DA-BD57F093D5C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7E5CA5F-E52F-DC44-BB85-A7AE72231D89}"/>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5" name="页脚占位符 4">
            <a:extLst>
              <a:ext uri="{FF2B5EF4-FFF2-40B4-BE49-F238E27FC236}">
                <a16:creationId xmlns:a16="http://schemas.microsoft.com/office/drawing/2014/main" id="{2A1B0D69-F013-EF49-976A-E90F442111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6B627-E2C1-B44E-AA34-F2CBCE0EF714}"/>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412384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00FB42-F6A4-AD44-BC39-06031C745B5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64858A-B69F-D342-9504-90EB41D5AB2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C93BAEB-0726-0548-957E-BE4DA6DE0113}"/>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5" name="页脚占位符 4">
            <a:extLst>
              <a:ext uri="{FF2B5EF4-FFF2-40B4-BE49-F238E27FC236}">
                <a16:creationId xmlns:a16="http://schemas.microsoft.com/office/drawing/2014/main" id="{C838EC7F-51DD-C943-B34D-8195D1BA1C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7CB597-FF64-B74A-B01C-753BDD779750}"/>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266300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标题&amp;副标题">
    <p:spTree>
      <p:nvGrpSpPr>
        <p:cNvPr id="1" name=""/>
        <p:cNvGrpSpPr/>
        <p:nvPr/>
      </p:nvGrpSpPr>
      <p:grpSpPr>
        <a:xfrm>
          <a:off x="0" y="0"/>
          <a:ext cx="0" cy="0"/>
          <a:chOff x="0" y="0"/>
          <a:chExt cx="0" cy="0"/>
        </a:xfrm>
      </p:grpSpPr>
      <p:grpSp>
        <p:nvGrpSpPr>
          <p:cNvPr id="121" name="组合 120"/>
          <p:cNvGrpSpPr/>
          <p:nvPr userDrawn="1"/>
        </p:nvGrpSpPr>
        <p:grpSpPr>
          <a:xfrm>
            <a:off x="10177780" y="329882"/>
            <a:ext cx="1512002" cy="444892"/>
            <a:chOff x="9556201" y="498129"/>
            <a:chExt cx="1993881" cy="586680"/>
          </a:xfrm>
        </p:grpSpPr>
        <p:grpSp>
          <p:nvGrpSpPr>
            <p:cNvPr id="122" name="组合 121"/>
            <p:cNvGrpSpPr/>
            <p:nvPr userDrawn="1"/>
          </p:nvGrpSpPr>
          <p:grpSpPr>
            <a:xfrm>
              <a:off x="10239376" y="968937"/>
              <a:ext cx="1307697" cy="96254"/>
              <a:chOff x="4616246" y="3878362"/>
              <a:chExt cx="5571416" cy="410087"/>
            </a:xfrm>
            <a:solidFill>
              <a:schemeClr val="tx1">
                <a:alpha val="80000"/>
              </a:schemeClr>
            </a:solidFill>
          </p:grpSpPr>
          <p:sp>
            <p:nvSpPr>
              <p:cNvPr id="160" name="Freeform 17"/>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1" name="Freeform 18"/>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2" name="Freeform 19"/>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3" name="Freeform 20"/>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4" name="Freeform 21"/>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5" name="Freeform 22"/>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6" name="Freeform 23"/>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7" name="Freeform 25"/>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8" name="Freeform 27"/>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9" name="Freeform 29"/>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0" name="Freeform 30"/>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1" name="Freeform 31"/>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2" name="Freeform 32"/>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3" name="Freeform 33"/>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4" name="Freeform 34"/>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5" name="Freeform 35"/>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grpSp>
        <p:grpSp>
          <p:nvGrpSpPr>
            <p:cNvPr id="123" name="组合 122"/>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49" name="Freeform 10"/>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0" name="Freeform 11"/>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1" name="Freeform 12"/>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2" name="Freeform 13"/>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3" name="Freeform 14"/>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4" name="Freeform 15"/>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5" name="Freeform 16"/>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6" name="Freeform 24"/>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7" name="Freeform 26"/>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8" name="Freeform 28"/>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9" name="Freeform 36"/>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grpSp>
        <p:grpSp>
          <p:nvGrpSpPr>
            <p:cNvPr id="124" name="组合 123"/>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26"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27"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28"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29"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0"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1"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2"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3"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4"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5"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6"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7"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8"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39"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0"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1"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2"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3"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4"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5"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6"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sp>
            <p:nvSpPr>
              <p:cNvPr id="147" name="Freeform 71"/>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a:ea typeface="微软雅黑" panose="020B0503020204020204" pitchFamily="34" charset="-122"/>
                  <a:cs typeface="+mn-cs"/>
                </a:endParaRPr>
              </a:p>
            </p:txBody>
          </p:sp>
        </p:grpSp>
      </p:grpSp>
      <p:grpSp>
        <p:nvGrpSpPr>
          <p:cNvPr id="177" name="组合 176"/>
          <p:cNvGrpSpPr/>
          <p:nvPr userDrawn="1"/>
        </p:nvGrpSpPr>
        <p:grpSpPr>
          <a:xfrm>
            <a:off x="528706" y="867990"/>
            <a:ext cx="2433027" cy="0"/>
            <a:chOff x="7460343" y="1311756"/>
            <a:chExt cx="2433027" cy="0"/>
          </a:xfrm>
        </p:grpSpPr>
        <p:cxnSp>
          <p:nvCxnSpPr>
            <p:cNvPr id="178" name="直接连接符 177"/>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t>‹#›</a:t>
            </a:fld>
            <a:r>
              <a:rPr lang="zh-CN" altLang="en-US"/>
              <a:t> </a:t>
            </a:r>
            <a:r>
              <a:rPr lang="en-US" altLang="zh-CN"/>
              <a:t>&gt;</a:t>
            </a:r>
            <a:endParaRPr lang="zh-CN" altLang="en-US" dirty="0"/>
          </a:p>
        </p:txBody>
      </p:sp>
      <p:sp>
        <p:nvSpPr>
          <p:cNvPr id="63" name="标题 1"/>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pPr>
            <a:r>
              <a:rPr lang="zh-CN" altLang="en-US" dirty="0"/>
              <a:t>单击此处输入本页的结论单击此处输入本页的结论单击此处输入本页的结论</a:t>
            </a:r>
          </a:p>
        </p:txBody>
      </p:sp>
      <p:sp>
        <p:nvSpPr>
          <p:cNvPr id="64" name="文本框 63"/>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101510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4B8F6-B8CB-DF44-8ACC-FAB063ADD63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5A2D95E-A329-9B4D-A4D6-3B5BA016681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939608B-87F4-6D46-B33C-E663481AB270}"/>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5" name="页脚占位符 4">
            <a:extLst>
              <a:ext uri="{FF2B5EF4-FFF2-40B4-BE49-F238E27FC236}">
                <a16:creationId xmlns:a16="http://schemas.microsoft.com/office/drawing/2014/main" id="{E367DFA1-B14F-2E45-AE32-6F77F0A98CB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727FF05-F9E3-B545-897A-1763877C15A2}"/>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32399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D1F6B-8F1E-C04D-9559-1F5BA5ACF65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1AE4D35-F027-0047-8D63-6C659CF38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6A9148B-D9B0-B84E-BE75-44B3CEB2095B}"/>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5" name="页脚占位符 4">
            <a:extLst>
              <a:ext uri="{FF2B5EF4-FFF2-40B4-BE49-F238E27FC236}">
                <a16:creationId xmlns:a16="http://schemas.microsoft.com/office/drawing/2014/main" id="{DE1E72C7-F0C5-654C-906D-69E1DCC5673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9E45E8-F4BE-C049-B6D8-43E7370506A1}"/>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24711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5EF1-B655-5541-A97B-4B5955E3B3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26BD0E3-1FE4-5E47-9CD9-3DA618D568F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47D487C-7136-FC4E-8BDE-1D306424646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04C8417-9955-4E4C-9D9F-41EA31A50685}"/>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6" name="页脚占位符 5">
            <a:extLst>
              <a:ext uri="{FF2B5EF4-FFF2-40B4-BE49-F238E27FC236}">
                <a16:creationId xmlns:a16="http://schemas.microsoft.com/office/drawing/2014/main" id="{BC9E1221-D874-BE43-8BD1-007BA864324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F7C3C6-F7A3-104F-AB1A-89AFC13FB98A}"/>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41754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B01A-6644-DF40-91D2-A65D6F40554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C0F5A5E-3606-5649-B0AB-D1D44943C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7138C2C-A22F-B749-B6DF-58E69FE6377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3C5B576-B26D-614C-8E90-E06314F3C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5DF2DF5-3E62-AA43-835D-9632C313A94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1E637CF-56FE-6E40-8440-BA17824104E5}"/>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8" name="页脚占位符 7">
            <a:extLst>
              <a:ext uri="{FF2B5EF4-FFF2-40B4-BE49-F238E27FC236}">
                <a16:creationId xmlns:a16="http://schemas.microsoft.com/office/drawing/2014/main" id="{9BA61BE7-AE32-4741-863E-2D88804E58C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567D43C-4B72-1144-B012-049A73D7132B}"/>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47150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C1AAF-F331-7C48-98CF-5F2A9D77D43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8C1C1F0-6AB7-AE41-9BEC-2449894E6C9E}"/>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4" name="页脚占位符 3">
            <a:extLst>
              <a:ext uri="{FF2B5EF4-FFF2-40B4-BE49-F238E27FC236}">
                <a16:creationId xmlns:a16="http://schemas.microsoft.com/office/drawing/2014/main" id="{9BA86457-9683-0640-8692-95788E5D1BE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7A85680-820D-1B45-B341-7562976C9C81}"/>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188237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E34932-71BD-9E43-ADF7-613D6B5F08E0}"/>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3" name="页脚占位符 2">
            <a:extLst>
              <a:ext uri="{FF2B5EF4-FFF2-40B4-BE49-F238E27FC236}">
                <a16:creationId xmlns:a16="http://schemas.microsoft.com/office/drawing/2014/main" id="{EB952AF8-72F3-4945-8480-21395551773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1ECEFAB-BE9E-534D-A495-32394073B457}"/>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372204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9D200-E401-E148-96F7-42A347268AE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BEE0DF-0134-8B48-AF3D-9622B23EB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1C679A9-8B4D-2243-B0CF-162E11A8E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185C487-BFBE-9546-BE79-BFCB18E81650}"/>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6" name="页脚占位符 5">
            <a:extLst>
              <a:ext uri="{FF2B5EF4-FFF2-40B4-BE49-F238E27FC236}">
                <a16:creationId xmlns:a16="http://schemas.microsoft.com/office/drawing/2014/main" id="{F1287E85-3802-2040-AFF1-70F7CB3C921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3ED29F-1065-0946-A4D9-C5030DFE5E7F}"/>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4870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FE5D2-35B2-FE42-B35B-BA1D91506A6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E26A6EA-3F8B-C94D-BC61-008059C08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45D56BB-1918-824E-AEA0-D43F57095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D8934C-FEA9-0F4F-9A90-3DC36C84F940}"/>
              </a:ext>
            </a:extLst>
          </p:cNvPr>
          <p:cNvSpPr>
            <a:spLocks noGrp="1"/>
          </p:cNvSpPr>
          <p:nvPr>
            <p:ph type="dt" sz="half" idx="10"/>
          </p:nvPr>
        </p:nvSpPr>
        <p:spPr/>
        <p:txBody>
          <a:bodyPr/>
          <a:lstStyle/>
          <a:p>
            <a:fld id="{9858299C-4BFE-AE46-8B9E-61517F4A163B}" type="datetimeFigureOut">
              <a:rPr kumimoji="1" lang="zh-CN" altLang="en-US" smtClean="0"/>
              <a:t>2022/3/21</a:t>
            </a:fld>
            <a:endParaRPr kumimoji="1" lang="zh-CN" altLang="en-US"/>
          </a:p>
        </p:txBody>
      </p:sp>
      <p:sp>
        <p:nvSpPr>
          <p:cNvPr id="6" name="页脚占位符 5">
            <a:extLst>
              <a:ext uri="{FF2B5EF4-FFF2-40B4-BE49-F238E27FC236}">
                <a16:creationId xmlns:a16="http://schemas.microsoft.com/office/drawing/2014/main" id="{B1ABF643-C4BC-2B4D-8313-15ECDE769E8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5A8A7E3-58BC-1641-8615-453AF76BBE5A}"/>
              </a:ext>
            </a:extLst>
          </p:cNvPr>
          <p:cNvSpPr>
            <a:spLocks noGrp="1"/>
          </p:cNvSpPr>
          <p:nvPr>
            <p:ph type="sldNum" sz="quarter" idx="12"/>
          </p:nvPr>
        </p:nvSpPr>
        <p:spPr/>
        <p:txBody>
          <a:body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23885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2765C6-72AA-1144-93A0-FD40A598F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64380C9-E2FF-D34E-A36F-55DA64B3A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26589C-CEA4-1A4E-B807-7A7ED1261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8299C-4BFE-AE46-8B9E-61517F4A163B}" type="datetimeFigureOut">
              <a:rPr kumimoji="1" lang="zh-CN" altLang="en-US" smtClean="0"/>
              <a:t>2022/3/21</a:t>
            </a:fld>
            <a:endParaRPr kumimoji="1" lang="zh-CN" altLang="en-US"/>
          </a:p>
        </p:txBody>
      </p:sp>
      <p:sp>
        <p:nvSpPr>
          <p:cNvPr id="5" name="页脚占位符 4">
            <a:extLst>
              <a:ext uri="{FF2B5EF4-FFF2-40B4-BE49-F238E27FC236}">
                <a16:creationId xmlns:a16="http://schemas.microsoft.com/office/drawing/2014/main" id="{0CE5B652-1640-0343-8F58-E65214EAD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49EF085-1CDD-A646-A464-7BF4C025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9309-960F-7143-8765-845EF1694DB1}" type="slidenum">
              <a:rPr kumimoji="1" lang="zh-CN" altLang="en-US" smtClean="0"/>
              <a:t>‹#›</a:t>
            </a:fld>
            <a:endParaRPr kumimoji="1" lang="zh-CN" altLang="en-US"/>
          </a:p>
        </p:txBody>
      </p:sp>
    </p:spTree>
    <p:extLst>
      <p:ext uri="{BB962C8B-B14F-4D97-AF65-F5344CB8AC3E}">
        <p14:creationId xmlns:p14="http://schemas.microsoft.com/office/powerpoint/2010/main" val="8992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releases.llvm.org/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E7920-A456-494C-B7F0-FD0743502B36}"/>
              </a:ext>
            </a:extLst>
          </p:cNvPr>
          <p:cNvSpPr>
            <a:spLocks noGrp="1"/>
          </p:cNvSpPr>
          <p:nvPr>
            <p:ph type="ctrTitle"/>
          </p:nvPr>
        </p:nvSpPr>
        <p:spPr/>
        <p:txBody>
          <a:bodyPr/>
          <a:lstStyle/>
          <a:p>
            <a:r>
              <a:rPr kumimoji="1" lang="en-US" altLang="zh-CN" dirty="0"/>
              <a:t>Rust</a:t>
            </a:r>
            <a:r>
              <a:rPr kumimoji="1" lang="zh-CN" altLang="en-US" dirty="0"/>
              <a:t>在</a:t>
            </a:r>
            <a:r>
              <a:rPr kumimoji="1" lang="en-US" altLang="zh-CN" dirty="0"/>
              <a:t>Linux</a:t>
            </a:r>
            <a:r>
              <a:rPr kumimoji="1" lang="zh-CN" altLang="en-US" dirty="0"/>
              <a:t>内核的使用</a:t>
            </a:r>
          </a:p>
        </p:txBody>
      </p:sp>
    </p:spTree>
    <p:extLst>
      <p:ext uri="{BB962C8B-B14F-4D97-AF65-F5344CB8AC3E}">
        <p14:creationId xmlns:p14="http://schemas.microsoft.com/office/powerpoint/2010/main" val="14861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0614F8-739D-7644-A280-BFDF0E15DC6C}"/>
              </a:ext>
            </a:extLst>
          </p:cNvPr>
          <p:cNvSpPr>
            <a:spLocks noGrp="1"/>
          </p:cNvSpPr>
          <p:nvPr>
            <p:ph type="sldNum" sz="quarter" idx="4"/>
          </p:nvPr>
        </p:nvSpPr>
        <p:spPr/>
        <p:txBody>
          <a:bodyPr/>
          <a:lstStyle/>
          <a:p>
            <a:r>
              <a:rPr lang="en-US" altLang="zh-CN"/>
              <a:t>&lt; </a:t>
            </a:r>
            <a:fld id="{A548B57D-AE10-4CF7-A9DF-59FEFA91B28E}" type="slidenum">
              <a:rPr lang="zh-CN" altLang="en-US" smtClean="0"/>
              <a:t>2</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D49FFA59-83D1-1248-889A-BEEAC3C4EC50}"/>
              </a:ext>
            </a:extLst>
          </p:cNvPr>
          <p:cNvSpPr>
            <a:spLocks noGrp="1"/>
          </p:cNvSpPr>
          <p:nvPr>
            <p:ph type="title"/>
          </p:nvPr>
        </p:nvSpPr>
        <p:spPr/>
        <p:txBody>
          <a:bodyPr/>
          <a:lstStyle/>
          <a:p>
            <a:r>
              <a:rPr lang="en-US" altLang="zh-CN" dirty="0">
                <a:sym typeface="Arial" panose="020B0604020202020204" pitchFamily="34" charset="0"/>
              </a:rPr>
              <a:t>Rust</a:t>
            </a:r>
            <a:r>
              <a:rPr lang="zh-CN" altLang="en-US" dirty="0">
                <a:sym typeface="Arial" panose="020B0604020202020204" pitchFamily="34" charset="0"/>
              </a:rPr>
              <a:t>作为系统级开发语言的基本规则</a:t>
            </a:r>
            <a:endParaRPr kumimoji="1" lang="zh-CN" altLang="en-US" dirty="0"/>
          </a:p>
        </p:txBody>
      </p:sp>
      <p:sp>
        <p:nvSpPr>
          <p:cNvPr id="4" name="文本占位符 3">
            <a:extLst>
              <a:ext uri="{FF2B5EF4-FFF2-40B4-BE49-F238E27FC236}">
                <a16:creationId xmlns:a16="http://schemas.microsoft.com/office/drawing/2014/main" id="{098DDD78-F886-CD4F-AC02-4EA7B01708DE}"/>
              </a:ext>
            </a:extLst>
          </p:cNvPr>
          <p:cNvSpPr>
            <a:spLocks noGrp="1"/>
          </p:cNvSpPr>
          <p:nvPr>
            <p:ph type="body" sz="quarter" idx="10"/>
          </p:nvPr>
        </p:nvSpPr>
        <p:spPr/>
        <p:txBody>
          <a:bodyPr/>
          <a:lstStyle/>
          <a:p>
            <a:r>
              <a:rPr kumimoji="1" lang="zh-CN" altLang="en-US" dirty="0"/>
              <a:t>在</a:t>
            </a:r>
            <a:r>
              <a:rPr kumimoji="1" lang="en-US" altLang="zh-CN" dirty="0"/>
              <a:t>Linux</a:t>
            </a:r>
            <a:r>
              <a:rPr kumimoji="1" lang="zh-CN" altLang="en-US" dirty="0"/>
              <a:t> </a:t>
            </a:r>
            <a:r>
              <a:rPr kumimoji="1" lang="en-US" altLang="zh-CN" dirty="0"/>
              <a:t>kernel</a:t>
            </a:r>
            <a:r>
              <a:rPr kumimoji="1" lang="zh-CN" altLang="en-US" dirty="0"/>
              <a:t>中使用</a:t>
            </a:r>
            <a:r>
              <a:rPr kumimoji="1" lang="en-US" altLang="zh-CN" dirty="0"/>
              <a:t>safe/unsafe</a:t>
            </a:r>
            <a:endParaRPr kumimoji="1" lang="zh-CN" altLang="en-US" dirty="0"/>
          </a:p>
        </p:txBody>
      </p:sp>
      <p:pic>
        <p:nvPicPr>
          <p:cNvPr id="5" name="图片 4">
            <a:extLst>
              <a:ext uri="{FF2B5EF4-FFF2-40B4-BE49-F238E27FC236}">
                <a16:creationId xmlns:a16="http://schemas.microsoft.com/office/drawing/2014/main" id="{3AC95949-FB3E-1B45-A6D5-85A824BC2A75}"/>
              </a:ext>
            </a:extLst>
          </p:cNvPr>
          <p:cNvPicPr>
            <a:picLocks noChangeAspect="1"/>
          </p:cNvPicPr>
          <p:nvPr/>
        </p:nvPicPr>
        <p:blipFill>
          <a:blip r:embed="rId3"/>
          <a:stretch>
            <a:fillRect/>
          </a:stretch>
        </p:blipFill>
        <p:spPr>
          <a:xfrm>
            <a:off x="636814" y="1432631"/>
            <a:ext cx="10918371" cy="4855329"/>
          </a:xfrm>
          <a:prstGeom prst="rect">
            <a:avLst/>
          </a:prstGeom>
        </p:spPr>
      </p:pic>
    </p:spTree>
    <p:extLst>
      <p:ext uri="{BB962C8B-B14F-4D97-AF65-F5344CB8AC3E}">
        <p14:creationId xmlns:p14="http://schemas.microsoft.com/office/powerpoint/2010/main" val="51760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4D0CEC1-BFA0-F84C-8822-BBA5C47520F3}"/>
              </a:ext>
            </a:extLst>
          </p:cNvPr>
          <p:cNvSpPr>
            <a:spLocks noGrp="1"/>
          </p:cNvSpPr>
          <p:nvPr>
            <p:ph type="sldNum" sz="quarter" idx="4"/>
          </p:nvPr>
        </p:nvSpPr>
        <p:spPr/>
        <p:txBody>
          <a:bodyPr/>
          <a:lstStyle/>
          <a:p>
            <a:r>
              <a:rPr lang="en-US" altLang="zh-CN"/>
              <a:t>&lt; </a:t>
            </a:r>
            <a:fld id="{A548B57D-AE10-4CF7-A9DF-59FEFA91B28E}" type="slidenum">
              <a:rPr lang="zh-CN" altLang="en-US" smtClean="0"/>
              <a:t>3</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FD9654AB-3EF2-4540-81F6-5B4B3E563B5E}"/>
              </a:ext>
            </a:extLst>
          </p:cNvPr>
          <p:cNvSpPr>
            <a:spLocks noGrp="1"/>
          </p:cNvSpPr>
          <p:nvPr>
            <p:ph type="title"/>
          </p:nvPr>
        </p:nvSpPr>
        <p:spPr/>
        <p:txBody>
          <a:bodyPr/>
          <a:lstStyle/>
          <a:p>
            <a:r>
              <a:rPr kumimoji="1" lang="en-US" altLang="zh-CN" dirty="0"/>
              <a:t>Rust</a:t>
            </a:r>
            <a:r>
              <a:rPr kumimoji="1" lang="zh-CN" altLang="en-US" dirty="0"/>
              <a:t>在</a:t>
            </a:r>
            <a:r>
              <a:rPr kumimoji="1" lang="en-US" altLang="zh-CN" dirty="0"/>
              <a:t>Linux</a:t>
            </a:r>
            <a:r>
              <a:rPr kumimoji="1" lang="zh-CN" altLang="en-US" dirty="0"/>
              <a:t>内核中的使用</a:t>
            </a:r>
          </a:p>
        </p:txBody>
      </p:sp>
      <p:sp>
        <p:nvSpPr>
          <p:cNvPr id="4" name="文本占位符 3">
            <a:extLst>
              <a:ext uri="{FF2B5EF4-FFF2-40B4-BE49-F238E27FC236}">
                <a16:creationId xmlns:a16="http://schemas.microsoft.com/office/drawing/2014/main" id="{55D0A1CF-25DE-A041-ACFA-70385313CA64}"/>
              </a:ext>
            </a:extLst>
          </p:cNvPr>
          <p:cNvSpPr>
            <a:spLocks noGrp="1"/>
          </p:cNvSpPr>
          <p:nvPr>
            <p:ph type="body" sz="quarter" idx="10"/>
          </p:nvPr>
        </p:nvSpPr>
        <p:spPr/>
        <p:txBody>
          <a:bodyPr/>
          <a:lstStyle/>
          <a:p>
            <a:pPr marL="0" indent="0">
              <a:buNone/>
            </a:pPr>
            <a:r>
              <a:rPr lang="en-US" altLang="zh-CN" b="0" dirty="0"/>
              <a:t>Rust </a:t>
            </a:r>
            <a:r>
              <a:rPr lang="zh-CN" altLang="en-US" b="0" dirty="0"/>
              <a:t>是如何集成进内核的</a:t>
            </a:r>
            <a:r>
              <a:rPr kumimoji="1" lang="zh-CN" altLang="en-US" b="0" dirty="0"/>
              <a:t>？</a:t>
            </a:r>
            <a:endParaRPr lang="zh-CN" altLang="en-US" b="0" dirty="0"/>
          </a:p>
        </p:txBody>
      </p:sp>
      <p:sp>
        <p:nvSpPr>
          <p:cNvPr id="5" name="矩形 4">
            <a:extLst>
              <a:ext uri="{FF2B5EF4-FFF2-40B4-BE49-F238E27FC236}">
                <a16:creationId xmlns:a16="http://schemas.microsoft.com/office/drawing/2014/main" id="{3D7EF225-6F66-A24F-9E4A-B053E0AB235D}"/>
              </a:ext>
            </a:extLst>
          </p:cNvPr>
          <p:cNvSpPr/>
          <p:nvPr/>
        </p:nvSpPr>
        <p:spPr>
          <a:xfrm>
            <a:off x="1649186" y="1992086"/>
            <a:ext cx="1747157" cy="75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t>
            </a:r>
            <a:r>
              <a:rPr kumimoji="1" lang="en-US" altLang="zh-CN" dirty="0" err="1"/>
              <a:t>rs</a:t>
            </a:r>
            <a:endParaRPr kumimoji="1" lang="zh-CN" altLang="en-US" dirty="0"/>
          </a:p>
        </p:txBody>
      </p:sp>
      <p:sp>
        <p:nvSpPr>
          <p:cNvPr id="6" name="矩形 5">
            <a:extLst>
              <a:ext uri="{FF2B5EF4-FFF2-40B4-BE49-F238E27FC236}">
                <a16:creationId xmlns:a16="http://schemas.microsoft.com/office/drawing/2014/main" id="{942AD48F-33E4-3246-BCB7-FD7593238187}"/>
              </a:ext>
            </a:extLst>
          </p:cNvPr>
          <p:cNvSpPr/>
          <p:nvPr/>
        </p:nvSpPr>
        <p:spPr>
          <a:xfrm>
            <a:off x="7557407" y="1992086"/>
            <a:ext cx="1747157" cy="75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sp>
        <p:nvSpPr>
          <p:cNvPr id="7" name="矩形 6">
            <a:extLst>
              <a:ext uri="{FF2B5EF4-FFF2-40B4-BE49-F238E27FC236}">
                <a16:creationId xmlns:a16="http://schemas.microsoft.com/office/drawing/2014/main" id="{08B18EDD-4D89-2244-9490-824B5841BE33}"/>
              </a:ext>
            </a:extLst>
          </p:cNvPr>
          <p:cNvSpPr/>
          <p:nvPr/>
        </p:nvSpPr>
        <p:spPr>
          <a:xfrm>
            <a:off x="1649186" y="3053443"/>
            <a:ext cx="1747157" cy="75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a:t>
            </a:r>
            <a:endParaRPr kumimoji="1" lang="zh-CN" altLang="en-US" dirty="0"/>
          </a:p>
        </p:txBody>
      </p:sp>
      <p:sp>
        <p:nvSpPr>
          <p:cNvPr id="8" name="矩形 7">
            <a:extLst>
              <a:ext uri="{FF2B5EF4-FFF2-40B4-BE49-F238E27FC236}">
                <a16:creationId xmlns:a16="http://schemas.microsoft.com/office/drawing/2014/main" id="{17849BAF-E461-2342-B272-8F93D0A3B307}"/>
              </a:ext>
            </a:extLst>
          </p:cNvPr>
          <p:cNvSpPr/>
          <p:nvPr/>
        </p:nvSpPr>
        <p:spPr>
          <a:xfrm>
            <a:off x="7557407" y="3109182"/>
            <a:ext cx="1747157" cy="75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a:t>
            </a:r>
            <a:endParaRPr kumimoji="1" lang="zh-CN" altLang="en-US" dirty="0"/>
          </a:p>
        </p:txBody>
      </p:sp>
      <p:sp>
        <p:nvSpPr>
          <p:cNvPr id="9" name="矩形 8">
            <a:extLst>
              <a:ext uri="{FF2B5EF4-FFF2-40B4-BE49-F238E27FC236}">
                <a16:creationId xmlns:a16="http://schemas.microsoft.com/office/drawing/2014/main" id="{DF7CF00B-845A-614B-A7A1-38E592D0CD05}"/>
              </a:ext>
            </a:extLst>
          </p:cNvPr>
          <p:cNvSpPr/>
          <p:nvPr/>
        </p:nvSpPr>
        <p:spPr>
          <a:xfrm>
            <a:off x="5274129" y="2530929"/>
            <a:ext cx="1175657" cy="522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FFI</a:t>
            </a:r>
            <a:endParaRPr kumimoji="1" lang="zh-CN" altLang="en-US" dirty="0"/>
          </a:p>
        </p:txBody>
      </p:sp>
      <p:cxnSp>
        <p:nvCxnSpPr>
          <p:cNvPr id="11" name="直线箭头连接符 10">
            <a:extLst>
              <a:ext uri="{FF2B5EF4-FFF2-40B4-BE49-F238E27FC236}">
                <a16:creationId xmlns:a16="http://schemas.microsoft.com/office/drawing/2014/main" id="{208337D2-8689-384B-A61A-1C7E3FDBFA2E}"/>
              </a:ext>
            </a:extLst>
          </p:cNvPr>
          <p:cNvCxnSpPr>
            <a:stCxn id="6" idx="1"/>
          </p:cNvCxnSpPr>
          <p:nvPr/>
        </p:nvCxnSpPr>
        <p:spPr>
          <a:xfrm flipH="1">
            <a:off x="6449786" y="2367643"/>
            <a:ext cx="1107621"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34AFE6-1B17-1A4D-AADC-BC92EA45DDBF}"/>
              </a:ext>
            </a:extLst>
          </p:cNvPr>
          <p:cNvSpPr txBox="1"/>
          <p:nvPr/>
        </p:nvSpPr>
        <p:spPr>
          <a:xfrm>
            <a:off x="6449786" y="2106386"/>
            <a:ext cx="1107620" cy="400110"/>
          </a:xfrm>
          <a:prstGeom prst="rect">
            <a:avLst/>
          </a:prstGeom>
          <a:noFill/>
        </p:spPr>
        <p:txBody>
          <a:bodyPr wrap="square" rtlCol="0">
            <a:spAutoFit/>
          </a:bodyPr>
          <a:lstStyle/>
          <a:p>
            <a:pPr algn="ctr"/>
            <a:r>
              <a:rPr kumimoji="1" lang="en-US" altLang="zh-CN" sz="2000" dirty="0" err="1">
                <a:latin typeface="Arial" panose="020B0604020202020204" pitchFamily="34" charset="0"/>
                <a:ea typeface="微软雅黑" panose="020B0503020204020204" pitchFamily="34" charset="-122"/>
                <a:cs typeface="+mn-ea"/>
                <a:sym typeface="Arial" panose="020B0604020202020204" pitchFamily="34" charset="0"/>
              </a:rPr>
              <a:t>bindgen</a:t>
            </a:r>
            <a:endParaRPr kumimoji="1"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同心圆 12">
            <a:extLst>
              <a:ext uri="{FF2B5EF4-FFF2-40B4-BE49-F238E27FC236}">
                <a16:creationId xmlns:a16="http://schemas.microsoft.com/office/drawing/2014/main" id="{6251ECD1-C9D9-4B42-837E-D627C0D9C794}"/>
              </a:ext>
            </a:extLst>
          </p:cNvPr>
          <p:cNvSpPr/>
          <p:nvPr/>
        </p:nvSpPr>
        <p:spPr>
          <a:xfrm>
            <a:off x="4180114" y="2906486"/>
            <a:ext cx="489857" cy="522514"/>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cxnSp>
        <p:nvCxnSpPr>
          <p:cNvPr id="15" name="直线箭头连接符 14">
            <a:extLst>
              <a:ext uri="{FF2B5EF4-FFF2-40B4-BE49-F238E27FC236}">
                <a16:creationId xmlns:a16="http://schemas.microsoft.com/office/drawing/2014/main" id="{01ABF31E-DC11-0A4F-8DF8-7F70F4B47656}"/>
              </a:ext>
            </a:extLst>
          </p:cNvPr>
          <p:cNvCxnSpPr>
            <a:stCxn id="9" idx="1"/>
            <a:endCxn id="13" idx="7"/>
          </p:cNvCxnSpPr>
          <p:nvPr/>
        </p:nvCxnSpPr>
        <p:spPr>
          <a:xfrm flipH="1">
            <a:off x="4598233" y="2792186"/>
            <a:ext cx="675896" cy="19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4D94AF-3A0B-5A49-A0F3-27C5E212FC8B}"/>
              </a:ext>
            </a:extLst>
          </p:cNvPr>
          <p:cNvCxnSpPr>
            <a:stCxn id="5" idx="3"/>
            <a:endCxn id="13" idx="1"/>
          </p:cNvCxnSpPr>
          <p:nvPr/>
        </p:nvCxnSpPr>
        <p:spPr>
          <a:xfrm>
            <a:off x="3396343" y="2367643"/>
            <a:ext cx="855509" cy="615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7C905AE0-6447-F240-B7D5-657425A25FC1}"/>
              </a:ext>
            </a:extLst>
          </p:cNvPr>
          <p:cNvCxnSpPr>
            <a:cxnSpLocks/>
            <a:stCxn id="13" idx="2"/>
            <a:endCxn id="7" idx="3"/>
          </p:cNvCxnSpPr>
          <p:nvPr/>
        </p:nvCxnSpPr>
        <p:spPr>
          <a:xfrm flipH="1">
            <a:off x="3396343" y="3167743"/>
            <a:ext cx="783771"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F7CA85F-B4CA-A34B-A730-950087E93A65}"/>
              </a:ext>
            </a:extLst>
          </p:cNvPr>
          <p:cNvSpPr/>
          <p:nvPr/>
        </p:nvSpPr>
        <p:spPr>
          <a:xfrm>
            <a:off x="3469822" y="4985155"/>
            <a:ext cx="3608614" cy="565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ELF</a:t>
            </a:r>
            <a:endParaRPr kumimoji="1" lang="zh-CN" altLang="en-US" dirty="0"/>
          </a:p>
        </p:txBody>
      </p:sp>
      <p:sp>
        <p:nvSpPr>
          <p:cNvPr id="23" name="矩形 22">
            <a:extLst>
              <a:ext uri="{FF2B5EF4-FFF2-40B4-BE49-F238E27FC236}">
                <a16:creationId xmlns:a16="http://schemas.microsoft.com/office/drawing/2014/main" id="{6C9DBEF2-6879-B841-AEE9-4FB4F1A6D04A}"/>
              </a:ext>
            </a:extLst>
          </p:cNvPr>
          <p:cNvSpPr/>
          <p:nvPr/>
        </p:nvSpPr>
        <p:spPr>
          <a:xfrm>
            <a:off x="1099457" y="4689076"/>
            <a:ext cx="1747157" cy="565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Crate</a:t>
            </a:r>
            <a:r>
              <a:rPr kumimoji="1" lang="zh-CN" altLang="en-US" dirty="0"/>
              <a:t> </a:t>
            </a:r>
            <a:r>
              <a:rPr kumimoji="1" lang="en-US" altLang="zh-CN" dirty="0"/>
              <a:t>core</a:t>
            </a:r>
            <a:endParaRPr kumimoji="1" lang="zh-CN" altLang="en-US" dirty="0"/>
          </a:p>
        </p:txBody>
      </p:sp>
      <p:sp>
        <p:nvSpPr>
          <p:cNvPr id="24" name="矩形 23">
            <a:extLst>
              <a:ext uri="{FF2B5EF4-FFF2-40B4-BE49-F238E27FC236}">
                <a16:creationId xmlns:a16="http://schemas.microsoft.com/office/drawing/2014/main" id="{09F5C6C7-E040-D746-B56D-5AD1973B9E65}"/>
              </a:ext>
            </a:extLst>
          </p:cNvPr>
          <p:cNvSpPr/>
          <p:nvPr/>
        </p:nvSpPr>
        <p:spPr>
          <a:xfrm>
            <a:off x="1099456" y="5267681"/>
            <a:ext cx="1747157" cy="565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Crate</a:t>
            </a:r>
            <a:r>
              <a:rPr kumimoji="1" lang="zh-CN" altLang="en-US" dirty="0"/>
              <a:t> </a:t>
            </a:r>
            <a:r>
              <a:rPr kumimoji="1" lang="en-US" altLang="zh-CN" dirty="0" err="1"/>
              <a:t>alloc</a:t>
            </a:r>
            <a:endParaRPr kumimoji="1" lang="zh-CN" altLang="en-US" dirty="0"/>
          </a:p>
        </p:txBody>
      </p:sp>
      <p:sp>
        <p:nvSpPr>
          <p:cNvPr id="27" name="同心圆 26">
            <a:extLst>
              <a:ext uri="{FF2B5EF4-FFF2-40B4-BE49-F238E27FC236}">
                <a16:creationId xmlns:a16="http://schemas.microsoft.com/office/drawing/2014/main" id="{FB0F5381-CD2C-5F4A-A773-D45E39B69416}"/>
              </a:ext>
            </a:extLst>
          </p:cNvPr>
          <p:cNvSpPr/>
          <p:nvPr/>
        </p:nvSpPr>
        <p:spPr>
          <a:xfrm>
            <a:off x="2906486" y="4114800"/>
            <a:ext cx="489857" cy="522514"/>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cxnSp>
        <p:nvCxnSpPr>
          <p:cNvPr id="29" name="直线箭头连接符 28">
            <a:extLst>
              <a:ext uri="{FF2B5EF4-FFF2-40B4-BE49-F238E27FC236}">
                <a16:creationId xmlns:a16="http://schemas.microsoft.com/office/drawing/2014/main" id="{24064BE8-6A9A-CA4D-A31A-7D9865A58774}"/>
              </a:ext>
            </a:extLst>
          </p:cNvPr>
          <p:cNvCxnSpPr>
            <a:stCxn id="7" idx="2"/>
            <a:endCxn id="27" idx="1"/>
          </p:cNvCxnSpPr>
          <p:nvPr/>
        </p:nvCxnSpPr>
        <p:spPr>
          <a:xfrm>
            <a:off x="2522765" y="3804557"/>
            <a:ext cx="455459" cy="386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A2305000-6B5D-144E-BBBC-BFC07355643F}"/>
              </a:ext>
            </a:extLst>
          </p:cNvPr>
          <p:cNvCxnSpPr>
            <a:stCxn id="23" idx="0"/>
            <a:endCxn id="27" idx="2"/>
          </p:cNvCxnSpPr>
          <p:nvPr/>
        </p:nvCxnSpPr>
        <p:spPr>
          <a:xfrm flipV="1">
            <a:off x="1973036" y="4376057"/>
            <a:ext cx="933450" cy="31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87127B3B-A354-6A42-A5A0-48C1D390EF3D}"/>
              </a:ext>
            </a:extLst>
          </p:cNvPr>
          <p:cNvCxnSpPr>
            <a:stCxn id="27" idx="5"/>
          </p:cNvCxnSpPr>
          <p:nvPr/>
        </p:nvCxnSpPr>
        <p:spPr>
          <a:xfrm>
            <a:off x="3324605" y="4560794"/>
            <a:ext cx="1273628" cy="42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F2B04477-5D61-034B-9BBF-B93EB3E1CC86}"/>
              </a:ext>
            </a:extLst>
          </p:cNvPr>
          <p:cNvCxnSpPr>
            <a:stCxn id="8" idx="2"/>
          </p:cNvCxnSpPr>
          <p:nvPr/>
        </p:nvCxnSpPr>
        <p:spPr>
          <a:xfrm flipH="1">
            <a:off x="5143500" y="3860296"/>
            <a:ext cx="3287486" cy="1124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02D7E709-1586-A042-8044-DAF827F6D008}"/>
              </a:ext>
            </a:extLst>
          </p:cNvPr>
          <p:cNvSpPr/>
          <p:nvPr/>
        </p:nvSpPr>
        <p:spPr>
          <a:xfrm>
            <a:off x="1099455" y="5846285"/>
            <a:ext cx="1747157" cy="565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Crate</a:t>
            </a:r>
            <a:r>
              <a:rPr kumimoji="1" lang="zh-CN" altLang="en-US" dirty="0"/>
              <a:t> </a:t>
            </a:r>
            <a:r>
              <a:rPr kumimoji="1" lang="en-US" altLang="zh-CN" dirty="0"/>
              <a:t>kernel</a:t>
            </a:r>
            <a:endParaRPr kumimoji="1" lang="zh-CN" altLang="en-US" dirty="0"/>
          </a:p>
        </p:txBody>
      </p:sp>
    </p:spTree>
    <p:extLst>
      <p:ext uri="{BB962C8B-B14F-4D97-AF65-F5344CB8AC3E}">
        <p14:creationId xmlns:p14="http://schemas.microsoft.com/office/powerpoint/2010/main" val="109156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2084DDF-ACB4-F442-A742-055693D04356}"/>
              </a:ext>
            </a:extLst>
          </p:cNvPr>
          <p:cNvPicPr>
            <a:picLocks noChangeAspect="1"/>
          </p:cNvPicPr>
          <p:nvPr/>
        </p:nvPicPr>
        <p:blipFill rotWithShape="1">
          <a:blip r:embed="rId3"/>
          <a:srcRect r="454" b="10952"/>
          <a:stretch/>
        </p:blipFill>
        <p:spPr>
          <a:xfrm>
            <a:off x="6096000" y="787611"/>
            <a:ext cx="5318145" cy="5568739"/>
          </a:xfrm>
          <a:prstGeom prst="rect">
            <a:avLst/>
          </a:prstGeom>
        </p:spPr>
      </p:pic>
      <p:sp>
        <p:nvSpPr>
          <p:cNvPr id="2" name="灯片编号占位符 1">
            <a:extLst>
              <a:ext uri="{FF2B5EF4-FFF2-40B4-BE49-F238E27FC236}">
                <a16:creationId xmlns:a16="http://schemas.microsoft.com/office/drawing/2014/main" id="{99597AC9-FCC8-1848-B72E-68AB6B206035}"/>
              </a:ext>
            </a:extLst>
          </p:cNvPr>
          <p:cNvSpPr>
            <a:spLocks noGrp="1"/>
          </p:cNvSpPr>
          <p:nvPr>
            <p:ph type="sldNum" sz="quarter" idx="4"/>
          </p:nvPr>
        </p:nvSpPr>
        <p:spPr>
          <a:xfrm>
            <a:off x="11034184" y="6356350"/>
            <a:ext cx="514349" cy="365125"/>
          </a:xfrm>
        </p:spPr>
        <p:txBody>
          <a:bodyPr vert="horz" lIns="91440" tIns="45720" rIns="91440" bIns="45720" rtlCol="0" anchor="ctr">
            <a:normAutofit fontScale="92500"/>
          </a:bodyPr>
          <a:lstStyle/>
          <a:p>
            <a:pPr>
              <a:spcAft>
                <a:spcPts val="600"/>
              </a:spcAft>
            </a:pPr>
            <a:r>
              <a:rPr lang="en-US" altLang="zh-CN" sz="1100">
                <a:solidFill>
                  <a:schemeClr val="tx1">
                    <a:alpha val="80000"/>
                  </a:schemeClr>
                </a:solidFill>
              </a:rPr>
              <a:t>&lt; </a:t>
            </a:r>
            <a:fld id="{A548B57D-AE10-4CF7-A9DF-59FEFA91B28E}" type="slidenum">
              <a:rPr lang="en-US" altLang="zh-CN" sz="1100">
                <a:solidFill>
                  <a:schemeClr val="tx1">
                    <a:alpha val="80000"/>
                  </a:schemeClr>
                </a:solidFill>
              </a:rPr>
              <a:pPr>
                <a:spcAft>
                  <a:spcPts val="600"/>
                </a:spcAft>
              </a:pPr>
              <a:t>4</a:t>
            </a:fld>
            <a:r>
              <a:rPr lang="en-US" altLang="zh-CN" sz="1100">
                <a:solidFill>
                  <a:schemeClr val="tx1">
                    <a:alpha val="80000"/>
                  </a:schemeClr>
                </a:solidFill>
              </a:rPr>
              <a:t> &gt;</a:t>
            </a:r>
          </a:p>
        </p:txBody>
      </p:sp>
      <p:sp>
        <p:nvSpPr>
          <p:cNvPr id="7" name="标题 2">
            <a:extLst>
              <a:ext uri="{FF2B5EF4-FFF2-40B4-BE49-F238E27FC236}">
                <a16:creationId xmlns:a16="http://schemas.microsoft.com/office/drawing/2014/main" id="{720ECDC8-E77A-2847-B4D0-439B4EB64849}"/>
              </a:ext>
            </a:extLst>
          </p:cNvPr>
          <p:cNvSpPr txBox="1">
            <a:spLocks/>
          </p:cNvSpPr>
          <p:nvPr/>
        </p:nvSpPr>
        <p:spPr>
          <a:xfrm>
            <a:off x="442913" y="243569"/>
            <a:ext cx="4423001" cy="617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kumimoji="1" lang="en-US" altLang="zh-CN"/>
              <a:t>Rust</a:t>
            </a:r>
            <a:r>
              <a:rPr kumimoji="1" lang="zh-CN" altLang="en-US"/>
              <a:t>在</a:t>
            </a:r>
            <a:r>
              <a:rPr kumimoji="1" lang="en-US" altLang="zh-CN"/>
              <a:t>Linux</a:t>
            </a:r>
            <a:r>
              <a:rPr kumimoji="1" lang="zh-CN" altLang="en-US"/>
              <a:t>内核中的使用</a:t>
            </a:r>
          </a:p>
        </p:txBody>
      </p:sp>
      <p:sp>
        <p:nvSpPr>
          <p:cNvPr id="6" name="矩形 5">
            <a:extLst>
              <a:ext uri="{FF2B5EF4-FFF2-40B4-BE49-F238E27FC236}">
                <a16:creationId xmlns:a16="http://schemas.microsoft.com/office/drawing/2014/main" id="{429BA397-308B-AA46-B41E-87968B0D9E49}"/>
              </a:ext>
            </a:extLst>
          </p:cNvPr>
          <p:cNvSpPr/>
          <p:nvPr/>
        </p:nvSpPr>
        <p:spPr>
          <a:xfrm>
            <a:off x="869822" y="3496813"/>
            <a:ext cx="3499104" cy="64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对应</a:t>
            </a:r>
            <a:r>
              <a:rPr kumimoji="1" lang="en-US" altLang="zh-CN" dirty="0"/>
              <a:t>C</a:t>
            </a:r>
            <a:r>
              <a:rPr kumimoji="1" lang="zh-CN" altLang="en-US" dirty="0"/>
              <a:t>语言</a:t>
            </a:r>
            <a:r>
              <a:rPr kumimoji="1" lang="en-US" altLang="zh-CN" dirty="0" err="1"/>
              <a:t>module_init</a:t>
            </a:r>
            <a:endParaRPr kumimoji="1" lang="zh-CN" altLang="en-US" dirty="0"/>
          </a:p>
        </p:txBody>
      </p:sp>
      <p:sp>
        <p:nvSpPr>
          <p:cNvPr id="9" name="矩形 8">
            <a:extLst>
              <a:ext uri="{FF2B5EF4-FFF2-40B4-BE49-F238E27FC236}">
                <a16:creationId xmlns:a16="http://schemas.microsoft.com/office/drawing/2014/main" id="{B6D58DDD-5D06-9C45-9AA8-1DE80BCFCA34}"/>
              </a:ext>
            </a:extLst>
          </p:cNvPr>
          <p:cNvSpPr/>
          <p:nvPr/>
        </p:nvSpPr>
        <p:spPr>
          <a:xfrm>
            <a:off x="869822" y="1726419"/>
            <a:ext cx="3499104" cy="64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使用</a:t>
            </a:r>
            <a:r>
              <a:rPr kumimoji="1" lang="en-US" altLang="zh-CN" dirty="0"/>
              <a:t>core</a:t>
            </a:r>
            <a:r>
              <a:rPr kumimoji="1" lang="zh-CN" altLang="en-US" dirty="0"/>
              <a:t> 库，不使用</a:t>
            </a:r>
            <a:r>
              <a:rPr kumimoji="1" lang="en-US" altLang="zh-CN" dirty="0"/>
              <a:t>std</a:t>
            </a:r>
            <a:r>
              <a:rPr kumimoji="1" lang="zh-CN" altLang="en-US" dirty="0"/>
              <a:t>库</a:t>
            </a:r>
          </a:p>
        </p:txBody>
      </p:sp>
      <p:sp>
        <p:nvSpPr>
          <p:cNvPr id="11" name="矩形 10">
            <a:extLst>
              <a:ext uri="{FF2B5EF4-FFF2-40B4-BE49-F238E27FC236}">
                <a16:creationId xmlns:a16="http://schemas.microsoft.com/office/drawing/2014/main" id="{5DEEECC0-DCF0-7F41-B454-C294CA664596}"/>
              </a:ext>
            </a:extLst>
          </p:cNvPr>
          <p:cNvSpPr/>
          <p:nvPr/>
        </p:nvSpPr>
        <p:spPr>
          <a:xfrm>
            <a:off x="869822" y="4155399"/>
            <a:ext cx="3499104" cy="64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对应</a:t>
            </a:r>
            <a:r>
              <a:rPr kumimoji="1" lang="en-US" altLang="zh-CN" dirty="0"/>
              <a:t>C</a:t>
            </a:r>
            <a:r>
              <a:rPr kumimoji="1" lang="zh-CN" altLang="en-US" dirty="0"/>
              <a:t>语言</a:t>
            </a:r>
            <a:r>
              <a:rPr kumimoji="1" lang="en-US" altLang="zh-CN" dirty="0" err="1"/>
              <a:t>modules_exit</a:t>
            </a:r>
            <a:endParaRPr kumimoji="1" lang="zh-CN" altLang="en-US" dirty="0"/>
          </a:p>
        </p:txBody>
      </p:sp>
      <p:sp>
        <p:nvSpPr>
          <p:cNvPr id="12" name="矩形 11">
            <a:extLst>
              <a:ext uri="{FF2B5EF4-FFF2-40B4-BE49-F238E27FC236}">
                <a16:creationId xmlns:a16="http://schemas.microsoft.com/office/drawing/2014/main" id="{B03EC756-B24D-BE4C-885A-67981EA5275B}"/>
              </a:ext>
            </a:extLst>
          </p:cNvPr>
          <p:cNvSpPr/>
          <p:nvPr/>
        </p:nvSpPr>
        <p:spPr>
          <a:xfrm>
            <a:off x="869822" y="2373086"/>
            <a:ext cx="3499104" cy="64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 </a:t>
            </a:r>
            <a:r>
              <a:rPr kumimoji="1" lang="en-US" altLang="zh-CN" dirty="0"/>
              <a:t>kernel::prelude::*</a:t>
            </a:r>
            <a:r>
              <a:rPr kumimoji="1" lang="zh-CN" altLang="en-US" dirty="0"/>
              <a:t>指明包含</a:t>
            </a:r>
            <a:r>
              <a:rPr kumimoji="1" lang="en-US" altLang="zh-CN" dirty="0"/>
              <a:t>kernel</a:t>
            </a:r>
            <a:r>
              <a:rPr kumimoji="1" lang="zh-CN" altLang="en-US" dirty="0"/>
              <a:t> </a:t>
            </a:r>
            <a:r>
              <a:rPr kumimoji="1" lang="en-US" altLang="zh-CN" dirty="0"/>
              <a:t>crate</a:t>
            </a:r>
            <a:r>
              <a:rPr kumimoji="1" lang="zh-CN" altLang="en-US" dirty="0"/>
              <a:t>的默认导入部分</a:t>
            </a:r>
          </a:p>
        </p:txBody>
      </p:sp>
      <p:cxnSp>
        <p:nvCxnSpPr>
          <p:cNvPr id="4" name="直线箭头连接符 3">
            <a:extLst>
              <a:ext uri="{FF2B5EF4-FFF2-40B4-BE49-F238E27FC236}">
                <a16:creationId xmlns:a16="http://schemas.microsoft.com/office/drawing/2014/main" id="{5FBA8691-1855-9A47-A7CA-E9C78AD03BE1}"/>
              </a:ext>
            </a:extLst>
          </p:cNvPr>
          <p:cNvCxnSpPr/>
          <p:nvPr/>
        </p:nvCxnSpPr>
        <p:spPr>
          <a:xfrm flipV="1">
            <a:off x="4368926" y="1428750"/>
            <a:ext cx="1727074" cy="58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DB396EF2-60D8-404F-A033-6E17456CAEE4}"/>
              </a:ext>
            </a:extLst>
          </p:cNvPr>
          <p:cNvCxnSpPr>
            <a:stCxn id="12" idx="3"/>
          </p:cNvCxnSpPr>
          <p:nvPr/>
        </p:nvCxnSpPr>
        <p:spPr>
          <a:xfrm flipV="1">
            <a:off x="4368926" y="1928813"/>
            <a:ext cx="1727074" cy="76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4C406B8-3BA0-FA4F-AC6B-CFFF8CD7C4E1}"/>
              </a:ext>
            </a:extLst>
          </p:cNvPr>
          <p:cNvCxnSpPr>
            <a:stCxn id="6" idx="3"/>
          </p:cNvCxnSpPr>
          <p:nvPr/>
        </p:nvCxnSpPr>
        <p:spPr>
          <a:xfrm>
            <a:off x="4368926" y="3820147"/>
            <a:ext cx="1727074" cy="1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84EAF453-AD59-074A-85FF-D47464B4FD02}"/>
              </a:ext>
            </a:extLst>
          </p:cNvPr>
          <p:cNvCxnSpPr>
            <a:stCxn id="11" idx="3"/>
          </p:cNvCxnSpPr>
          <p:nvPr/>
        </p:nvCxnSpPr>
        <p:spPr>
          <a:xfrm>
            <a:off x="4368926" y="4478733"/>
            <a:ext cx="1727074" cy="112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0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9D507-CD0A-0C43-96FE-AADEEEDBB3D5}"/>
              </a:ext>
            </a:extLst>
          </p:cNvPr>
          <p:cNvSpPr>
            <a:spLocks noGrp="1"/>
          </p:cNvSpPr>
          <p:nvPr>
            <p:ph type="title"/>
          </p:nvPr>
        </p:nvSpPr>
        <p:spPr>
          <a:xfrm>
            <a:off x="838200" y="365126"/>
            <a:ext cx="10515600" cy="738118"/>
          </a:xfrm>
        </p:spPr>
        <p:txBody>
          <a:bodyPr/>
          <a:lstStyle/>
          <a:p>
            <a:r>
              <a:rPr kumimoji="1" lang="en-US" altLang="zh-CN" dirty="0"/>
              <a:t>Rust-for-</a:t>
            </a:r>
            <a:r>
              <a:rPr kumimoji="1" lang="en-US" altLang="zh-CN" dirty="0" err="1"/>
              <a:t>linux</a:t>
            </a:r>
            <a:r>
              <a:rPr kumimoji="1" lang="en-US" altLang="zh-CN" dirty="0"/>
              <a:t> </a:t>
            </a:r>
            <a:r>
              <a:rPr kumimoji="1" lang="zh-CN" altLang="en-US" dirty="0"/>
              <a:t>环境构建</a:t>
            </a:r>
          </a:p>
        </p:txBody>
      </p:sp>
      <p:sp>
        <p:nvSpPr>
          <p:cNvPr id="3" name="内容占位符 2">
            <a:extLst>
              <a:ext uri="{FF2B5EF4-FFF2-40B4-BE49-F238E27FC236}">
                <a16:creationId xmlns:a16="http://schemas.microsoft.com/office/drawing/2014/main" id="{075D6013-CE7D-5141-BBEE-0AA8900B645A}"/>
              </a:ext>
            </a:extLst>
          </p:cNvPr>
          <p:cNvSpPr>
            <a:spLocks noGrp="1"/>
          </p:cNvSpPr>
          <p:nvPr>
            <p:ph idx="1"/>
          </p:nvPr>
        </p:nvSpPr>
        <p:spPr>
          <a:xfrm>
            <a:off x="838200" y="1282148"/>
            <a:ext cx="10515600" cy="4894815"/>
          </a:xfrm>
        </p:spPr>
        <p:txBody>
          <a:bodyPr/>
          <a:lstStyle/>
          <a:p>
            <a:pPr marL="0" indent="0">
              <a:buNone/>
            </a:pPr>
            <a:r>
              <a:rPr kumimoji="1" lang="zh-CN" altLang="en-US" dirty="0"/>
              <a:t>安装</a:t>
            </a:r>
            <a:r>
              <a:rPr kumimoji="1" lang="en-US" altLang="zh-CN" dirty="0"/>
              <a:t>rust</a:t>
            </a:r>
            <a:r>
              <a:rPr kumimoji="1" lang="zh-CN" altLang="en-US" dirty="0"/>
              <a:t>编译环境</a:t>
            </a:r>
            <a:endParaRPr kumimoji="1" lang="en-US" altLang="zh-CN" dirty="0"/>
          </a:p>
          <a:p>
            <a:r>
              <a:rPr kumimoji="1" lang="zh-CN" altLang="en-US" dirty="0"/>
              <a:t>建议使用</a:t>
            </a:r>
            <a:r>
              <a:rPr kumimoji="1" lang="en-US" altLang="zh-CN" dirty="0" err="1"/>
              <a:t>rustup</a:t>
            </a:r>
            <a:r>
              <a:rPr kumimoji="1" lang="zh-CN" altLang="en-US" dirty="0"/>
              <a:t>，</a:t>
            </a:r>
            <a:r>
              <a:rPr kumimoji="1" lang="en-US" altLang="zh-CN" dirty="0" err="1"/>
              <a:t>rustup</a:t>
            </a:r>
            <a:r>
              <a:rPr kumimoji="1" lang="zh-CN" altLang="en-US" dirty="0"/>
              <a:t>的安装：</a:t>
            </a:r>
            <a:endParaRPr kumimoji="1" lang="en-US" altLang="zh-CN" dirty="0"/>
          </a:p>
          <a:p>
            <a:pPr marL="0" indent="0">
              <a:buNone/>
            </a:pPr>
            <a:r>
              <a:rPr kumimoji="1" lang="zh-CN" altLang="en-US" dirty="0"/>
              <a:t>   </a:t>
            </a:r>
            <a:r>
              <a:rPr kumimoji="1" lang="en-US" altLang="zh-CN" dirty="0"/>
              <a:t>curl --proto '=</a:t>
            </a:r>
            <a:r>
              <a:rPr kumimoji="1" lang="en-US" altLang="zh-CN" dirty="0" err="1"/>
              <a:t>https'</a:t>
            </a:r>
            <a:r>
              <a:rPr kumimoji="1" lang="en-US" altLang="zh-CN" dirty="0"/>
              <a:t> --tlsv1.2 -</a:t>
            </a:r>
            <a:r>
              <a:rPr kumimoji="1" lang="en-US" altLang="zh-CN" dirty="0" err="1"/>
              <a:t>sSf</a:t>
            </a:r>
            <a:r>
              <a:rPr kumimoji="1" lang="en-US" altLang="zh-CN" dirty="0"/>
              <a:t> https://</a:t>
            </a:r>
            <a:r>
              <a:rPr kumimoji="1" lang="en-US" altLang="zh-CN" dirty="0" err="1"/>
              <a:t>sh.rustup.rs</a:t>
            </a:r>
            <a:r>
              <a:rPr kumimoji="1" lang="en-US" altLang="zh-CN" dirty="0"/>
              <a:t> | </a:t>
            </a:r>
            <a:r>
              <a:rPr kumimoji="1" lang="en-US" altLang="zh-CN" dirty="0" err="1"/>
              <a:t>sh</a:t>
            </a:r>
            <a:endParaRPr kumimoji="1" lang="en-US" altLang="zh-CN" dirty="0"/>
          </a:p>
          <a:p>
            <a:pPr marL="0" indent="0">
              <a:buNone/>
            </a:pPr>
            <a:r>
              <a:rPr kumimoji="1" lang="en-US" altLang="zh-CN" dirty="0"/>
              <a:t>1.</a:t>
            </a:r>
            <a:r>
              <a:rPr kumimoji="1" lang="zh-CN" altLang="en-US" dirty="0"/>
              <a:t>在</a:t>
            </a:r>
            <a:r>
              <a:rPr kumimoji="1" lang="en-US" altLang="zh-CN" dirty="0"/>
              <a:t>rust-for-</a:t>
            </a:r>
            <a:r>
              <a:rPr kumimoji="1" lang="en-US" altLang="zh-CN" dirty="0" err="1"/>
              <a:t>linux</a:t>
            </a:r>
            <a:r>
              <a:rPr kumimoji="1" lang="zh-CN" altLang="en-US" dirty="0"/>
              <a:t>版本路径下安装</a:t>
            </a:r>
            <a:r>
              <a:rPr kumimoji="1" lang="en-US" altLang="zh-CN" dirty="0"/>
              <a:t>rust</a:t>
            </a:r>
            <a:r>
              <a:rPr kumimoji="1" lang="zh-CN" altLang="en-US" dirty="0"/>
              <a:t>编译器：</a:t>
            </a:r>
            <a:endParaRPr kumimoji="1" lang="en-US" altLang="zh-CN" dirty="0"/>
          </a:p>
          <a:p>
            <a:pPr marL="0" indent="0">
              <a:buNone/>
            </a:pPr>
            <a:r>
              <a:rPr lang="en-US" altLang="zh-CN" dirty="0" err="1"/>
              <a:t>rustup</a:t>
            </a:r>
            <a:r>
              <a:rPr lang="en-US" altLang="zh-CN" dirty="0"/>
              <a:t> override set $(scripts/min-tool-</a:t>
            </a:r>
            <a:r>
              <a:rPr lang="en-US" altLang="zh-CN" dirty="0" err="1"/>
              <a:t>version.sh</a:t>
            </a:r>
            <a:r>
              <a:rPr lang="en-US" altLang="zh-CN" dirty="0"/>
              <a:t> </a:t>
            </a:r>
            <a:r>
              <a:rPr lang="en-US" altLang="zh-CN" dirty="0" err="1"/>
              <a:t>rustc</a:t>
            </a:r>
            <a:r>
              <a:rPr lang="en-US" altLang="zh-CN" dirty="0"/>
              <a:t>)</a:t>
            </a:r>
          </a:p>
          <a:p>
            <a:pPr marL="0" indent="0">
              <a:buNone/>
            </a:pPr>
            <a:r>
              <a:rPr kumimoji="1" lang="en-US" altLang="zh-CN" dirty="0"/>
              <a:t>2.</a:t>
            </a:r>
            <a:r>
              <a:rPr kumimoji="1" lang="zh-CN" altLang="en-US" dirty="0"/>
              <a:t>安装</a:t>
            </a:r>
            <a:r>
              <a:rPr kumimoji="1" lang="en-US" altLang="zh-CN" dirty="0"/>
              <a:t>rust</a:t>
            </a:r>
            <a:r>
              <a:rPr kumimoji="1" lang="zh-CN" altLang="en-US" dirty="0"/>
              <a:t>标准库</a:t>
            </a:r>
            <a:endParaRPr kumimoji="1" lang="en-US" altLang="zh-CN" dirty="0"/>
          </a:p>
          <a:p>
            <a:pPr marL="0" indent="0">
              <a:buNone/>
            </a:pPr>
            <a:r>
              <a:rPr lang="en-US" altLang="zh-CN" dirty="0" err="1"/>
              <a:t>rustup</a:t>
            </a:r>
            <a:r>
              <a:rPr lang="en-US" altLang="zh-CN" dirty="0"/>
              <a:t> component add rust-</a:t>
            </a:r>
            <a:r>
              <a:rPr lang="en-US" altLang="zh-CN" dirty="0" err="1"/>
              <a:t>src</a:t>
            </a:r>
            <a:endParaRPr lang="en-US" altLang="zh-CN" dirty="0"/>
          </a:p>
          <a:p>
            <a:pPr marL="0" indent="0">
              <a:buNone/>
            </a:pPr>
            <a:r>
              <a:rPr kumimoji="1" lang="en-US" altLang="zh-CN" dirty="0"/>
              <a:t>3.</a:t>
            </a:r>
            <a:r>
              <a:rPr kumimoji="1" lang="zh-CN" altLang="en-US" dirty="0"/>
              <a:t>安装</a:t>
            </a:r>
            <a:r>
              <a:rPr lang="en-US" altLang="zh-CN" b="1" dirty="0" err="1"/>
              <a:t>libclang</a:t>
            </a:r>
            <a:endParaRPr lang="en-US" altLang="zh-CN" b="1" dirty="0"/>
          </a:p>
          <a:p>
            <a:pPr marL="0" indent="0">
              <a:buNone/>
            </a:pPr>
            <a:r>
              <a:rPr lang="en-US" altLang="zh-CN" dirty="0">
                <a:hlinkClick r:id="rId2"/>
              </a:rPr>
              <a:t>https://releases.llvm.org/download.html</a:t>
            </a:r>
            <a:endParaRPr kumimoji="1" lang="en-US" altLang="zh-CN" dirty="0"/>
          </a:p>
        </p:txBody>
      </p:sp>
    </p:spTree>
    <p:extLst>
      <p:ext uri="{BB962C8B-B14F-4D97-AF65-F5344CB8AC3E}">
        <p14:creationId xmlns:p14="http://schemas.microsoft.com/office/powerpoint/2010/main" val="208373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9D507-CD0A-0C43-96FE-AADEEEDBB3D5}"/>
              </a:ext>
            </a:extLst>
          </p:cNvPr>
          <p:cNvSpPr>
            <a:spLocks noGrp="1"/>
          </p:cNvSpPr>
          <p:nvPr>
            <p:ph type="title"/>
          </p:nvPr>
        </p:nvSpPr>
        <p:spPr>
          <a:xfrm>
            <a:off x="838200" y="365126"/>
            <a:ext cx="10515600" cy="738118"/>
          </a:xfrm>
        </p:spPr>
        <p:txBody>
          <a:bodyPr/>
          <a:lstStyle/>
          <a:p>
            <a:r>
              <a:rPr kumimoji="1" lang="en-US" altLang="zh-CN" dirty="0"/>
              <a:t>Rust-for-</a:t>
            </a:r>
            <a:r>
              <a:rPr kumimoji="1" lang="en-US" altLang="zh-CN" dirty="0" err="1"/>
              <a:t>linux</a:t>
            </a:r>
            <a:r>
              <a:rPr kumimoji="1" lang="en-US" altLang="zh-CN" dirty="0"/>
              <a:t> </a:t>
            </a:r>
            <a:r>
              <a:rPr kumimoji="1" lang="zh-CN" altLang="en-US" dirty="0"/>
              <a:t>环境构建</a:t>
            </a:r>
          </a:p>
        </p:txBody>
      </p:sp>
      <p:sp>
        <p:nvSpPr>
          <p:cNvPr id="3" name="内容占位符 2">
            <a:extLst>
              <a:ext uri="{FF2B5EF4-FFF2-40B4-BE49-F238E27FC236}">
                <a16:creationId xmlns:a16="http://schemas.microsoft.com/office/drawing/2014/main" id="{075D6013-CE7D-5141-BBEE-0AA8900B645A}"/>
              </a:ext>
            </a:extLst>
          </p:cNvPr>
          <p:cNvSpPr>
            <a:spLocks noGrp="1"/>
          </p:cNvSpPr>
          <p:nvPr>
            <p:ph idx="1"/>
          </p:nvPr>
        </p:nvSpPr>
        <p:spPr>
          <a:xfrm>
            <a:off x="838200" y="1282148"/>
            <a:ext cx="10515600" cy="4894815"/>
          </a:xfrm>
        </p:spPr>
        <p:txBody>
          <a:bodyPr>
            <a:normAutofit fontScale="92500" lnSpcReduction="10000"/>
          </a:bodyPr>
          <a:lstStyle/>
          <a:p>
            <a:pPr marL="0" indent="0">
              <a:buNone/>
            </a:pPr>
            <a:r>
              <a:rPr kumimoji="1" lang="zh-CN" altLang="en-US" dirty="0"/>
              <a:t>安装</a:t>
            </a:r>
            <a:r>
              <a:rPr kumimoji="1" lang="en-US" altLang="zh-CN" dirty="0"/>
              <a:t>rust</a:t>
            </a:r>
            <a:r>
              <a:rPr kumimoji="1" lang="zh-CN" altLang="en-US" dirty="0"/>
              <a:t>编译环境</a:t>
            </a:r>
            <a:endParaRPr kumimoji="1" lang="en-US" altLang="zh-CN" dirty="0"/>
          </a:p>
          <a:p>
            <a:pPr marL="0" indent="0">
              <a:buNone/>
            </a:pPr>
            <a:r>
              <a:rPr kumimoji="1" lang="en-US" altLang="zh-CN" dirty="0"/>
              <a:t>4.</a:t>
            </a:r>
            <a:r>
              <a:rPr kumimoji="1" lang="zh-CN" altLang="en-US" dirty="0"/>
              <a:t> 安装</a:t>
            </a:r>
            <a:r>
              <a:rPr kumimoji="1" lang="en-US" altLang="zh-CN" dirty="0" err="1"/>
              <a:t>bindgen</a:t>
            </a:r>
            <a:endParaRPr kumimoji="1" lang="en-US" altLang="zh-CN" dirty="0"/>
          </a:p>
          <a:p>
            <a:pPr marL="0" indent="0">
              <a:buNone/>
            </a:pPr>
            <a:r>
              <a:rPr lang="en-US" altLang="zh-CN" dirty="0"/>
              <a:t>cargo install --locked --version $(scripts/min-tool-</a:t>
            </a:r>
            <a:r>
              <a:rPr lang="en-US" altLang="zh-CN" dirty="0" err="1"/>
              <a:t>version.sh</a:t>
            </a:r>
            <a:r>
              <a:rPr lang="en-US" altLang="zh-CN" dirty="0"/>
              <a:t> </a:t>
            </a:r>
            <a:r>
              <a:rPr lang="en-US" altLang="zh-CN" dirty="0" err="1"/>
              <a:t>bindgen</a:t>
            </a:r>
            <a:r>
              <a:rPr lang="en-US" altLang="zh-CN" dirty="0"/>
              <a:t>) </a:t>
            </a:r>
            <a:r>
              <a:rPr lang="en-US" altLang="zh-CN" dirty="0" err="1"/>
              <a:t>bindgen</a:t>
            </a:r>
            <a:endParaRPr lang="en-US" altLang="zh-CN" dirty="0"/>
          </a:p>
          <a:p>
            <a:pPr marL="0" indent="0">
              <a:buNone/>
            </a:pPr>
            <a:r>
              <a:rPr kumimoji="1" lang="zh-CN" altLang="en-US" dirty="0"/>
              <a:t>与内核 </a:t>
            </a:r>
            <a:r>
              <a:rPr kumimoji="1" lang="en-US" altLang="zh-CN" dirty="0"/>
              <a:t>C </a:t>
            </a:r>
            <a:r>
              <a:rPr kumimoji="1" lang="zh-CN" altLang="en-US" dirty="0"/>
              <a:t>端的绑定是在构建时使用 </a:t>
            </a:r>
            <a:r>
              <a:rPr kumimoji="1" lang="en-US" altLang="zh-CN" dirty="0" err="1"/>
              <a:t>bindgen</a:t>
            </a:r>
            <a:r>
              <a:rPr kumimoji="1" lang="en-US" altLang="zh-CN" dirty="0"/>
              <a:t> </a:t>
            </a:r>
            <a:r>
              <a:rPr kumimoji="1" lang="zh-CN" altLang="en-US" dirty="0"/>
              <a:t>工具生成的。</a:t>
            </a:r>
            <a:endParaRPr kumimoji="1" lang="en-US" altLang="zh-CN" dirty="0"/>
          </a:p>
          <a:p>
            <a:pPr marL="0" indent="0">
              <a:buNone/>
            </a:pPr>
            <a:r>
              <a:rPr kumimoji="1" lang="en-US" altLang="zh-CN" dirty="0"/>
              <a:t>5.</a:t>
            </a:r>
            <a:r>
              <a:rPr lang="en-US" altLang="zh-CN" dirty="0"/>
              <a:t> </a:t>
            </a:r>
            <a:r>
              <a:rPr lang="zh-CN" altLang="en-US" dirty="0"/>
              <a:t>安装</a:t>
            </a:r>
            <a:r>
              <a:rPr lang="en-US" altLang="zh-CN" dirty="0"/>
              <a:t> </a:t>
            </a:r>
            <a:r>
              <a:rPr lang="en-US" altLang="zh-CN" dirty="0" err="1"/>
              <a:t>rustfmt</a:t>
            </a:r>
            <a:r>
              <a:rPr lang="zh-CN" altLang="en-US" dirty="0"/>
              <a:t>（</a:t>
            </a:r>
            <a:r>
              <a:rPr lang="en-US" altLang="zh-CN" dirty="0"/>
              <a:t>rust</a:t>
            </a:r>
            <a:r>
              <a:rPr lang="zh-CN" altLang="en-US" dirty="0"/>
              <a:t>格式工具）</a:t>
            </a:r>
            <a:endParaRPr lang="en-US" altLang="zh-CN" dirty="0"/>
          </a:p>
          <a:p>
            <a:pPr marL="0" indent="0">
              <a:buNone/>
            </a:pPr>
            <a:r>
              <a:rPr lang="en-US" altLang="zh-CN" dirty="0" err="1"/>
              <a:t>rustup</a:t>
            </a:r>
            <a:r>
              <a:rPr lang="en-US" altLang="zh-CN" dirty="0"/>
              <a:t> component add </a:t>
            </a:r>
            <a:r>
              <a:rPr lang="en-US" altLang="zh-CN" dirty="0" err="1"/>
              <a:t>rustfmt</a:t>
            </a:r>
            <a:endParaRPr lang="en-US" altLang="zh-CN" dirty="0"/>
          </a:p>
          <a:p>
            <a:pPr marL="0" indent="0">
              <a:buNone/>
            </a:pPr>
            <a:r>
              <a:rPr kumimoji="1" lang="en-US" altLang="zh-CN" dirty="0"/>
              <a:t>6.</a:t>
            </a:r>
            <a:r>
              <a:rPr kumimoji="1" lang="zh-CN" altLang="en-US" dirty="0"/>
              <a:t>安装</a:t>
            </a:r>
            <a:r>
              <a:rPr kumimoji="1" lang="en-US" altLang="zh-CN" dirty="0" err="1"/>
              <a:t>clippy</a:t>
            </a:r>
            <a:endParaRPr kumimoji="1" lang="en-US" altLang="zh-CN" dirty="0"/>
          </a:p>
          <a:p>
            <a:pPr marL="0" indent="0">
              <a:buNone/>
            </a:pPr>
            <a:r>
              <a:rPr kumimoji="1" lang="en-US" altLang="zh-CN" dirty="0" err="1"/>
              <a:t>clippy</a:t>
            </a:r>
            <a:r>
              <a:rPr kumimoji="1" lang="en-US" altLang="zh-CN" dirty="0"/>
              <a:t> </a:t>
            </a:r>
            <a:r>
              <a:rPr kumimoji="1" lang="zh-CN" altLang="en-US" dirty="0"/>
              <a:t>会为 </a:t>
            </a:r>
            <a:r>
              <a:rPr kumimoji="1" lang="en-US" altLang="zh-CN" dirty="0"/>
              <a:t>Rust </a:t>
            </a:r>
            <a:r>
              <a:rPr kumimoji="1" lang="zh-CN" altLang="en-US" dirty="0"/>
              <a:t>代码提供额外的警告</a:t>
            </a:r>
            <a:endParaRPr kumimoji="1" lang="en-US" altLang="zh-CN" dirty="0"/>
          </a:p>
          <a:p>
            <a:pPr marL="0" indent="0">
              <a:buNone/>
            </a:pPr>
            <a:r>
              <a:rPr lang="en-US" altLang="zh-CN" dirty="0" err="1"/>
              <a:t>rustup</a:t>
            </a:r>
            <a:r>
              <a:rPr lang="en-US" altLang="zh-CN" dirty="0"/>
              <a:t> component add </a:t>
            </a:r>
            <a:r>
              <a:rPr lang="en-US" altLang="zh-CN" dirty="0" err="1"/>
              <a:t>clippy</a:t>
            </a:r>
            <a:endParaRPr kumimoji="1" lang="en-US" altLang="zh-CN" dirty="0"/>
          </a:p>
          <a:p>
            <a:pPr marL="0" indent="0">
              <a:buNone/>
            </a:pPr>
            <a:r>
              <a:rPr kumimoji="1" lang="en-US" altLang="zh-CN" dirty="0"/>
              <a:t>7.</a:t>
            </a:r>
            <a:r>
              <a:rPr kumimoji="1" lang="zh-CN" altLang="en-US"/>
              <a:t>检验环境状态    </a:t>
            </a:r>
            <a:r>
              <a:rPr kumimoji="1" lang="en-US" altLang="zh-CN"/>
              <a:t>make </a:t>
            </a:r>
            <a:r>
              <a:rPr kumimoji="1" lang="en-US" altLang="zh-CN" dirty="0"/>
              <a:t>LLVM=1 </a:t>
            </a:r>
            <a:r>
              <a:rPr kumimoji="1" lang="en-US" altLang="zh-CN" dirty="0" err="1"/>
              <a:t>rustavailable</a:t>
            </a:r>
            <a:endParaRPr kumimoji="1" lang="en-US" altLang="zh-CN" dirty="0"/>
          </a:p>
        </p:txBody>
      </p:sp>
    </p:spTree>
    <p:extLst>
      <p:ext uri="{BB962C8B-B14F-4D97-AF65-F5344CB8AC3E}">
        <p14:creationId xmlns:p14="http://schemas.microsoft.com/office/powerpoint/2010/main" val="19903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157E7-D283-0A40-9E2A-7E758C6720F5}"/>
              </a:ext>
            </a:extLst>
          </p:cNvPr>
          <p:cNvSpPr>
            <a:spLocks noGrp="1"/>
          </p:cNvSpPr>
          <p:nvPr>
            <p:ph type="title"/>
          </p:nvPr>
        </p:nvSpPr>
        <p:spPr>
          <a:xfrm>
            <a:off x="838200" y="365125"/>
            <a:ext cx="10515600" cy="1076049"/>
          </a:xfrm>
        </p:spPr>
        <p:txBody>
          <a:bodyPr/>
          <a:lstStyle/>
          <a:p>
            <a:r>
              <a:rPr kumimoji="1" lang="en-US" altLang="zh-CN" dirty="0"/>
              <a:t>Rust-for-</a:t>
            </a:r>
            <a:r>
              <a:rPr kumimoji="1" lang="en-US" altLang="zh-CN" dirty="0" err="1"/>
              <a:t>linux</a:t>
            </a:r>
            <a:r>
              <a:rPr kumimoji="1" lang="zh-CN" altLang="en-US" dirty="0"/>
              <a:t>编译</a:t>
            </a:r>
          </a:p>
        </p:txBody>
      </p:sp>
      <p:sp>
        <p:nvSpPr>
          <p:cNvPr id="3" name="内容占位符 2">
            <a:extLst>
              <a:ext uri="{FF2B5EF4-FFF2-40B4-BE49-F238E27FC236}">
                <a16:creationId xmlns:a16="http://schemas.microsoft.com/office/drawing/2014/main" id="{21A9C9F0-6F32-B040-B15C-784FB739D393}"/>
              </a:ext>
            </a:extLst>
          </p:cNvPr>
          <p:cNvSpPr>
            <a:spLocks noGrp="1"/>
          </p:cNvSpPr>
          <p:nvPr>
            <p:ph idx="1"/>
          </p:nvPr>
        </p:nvSpPr>
        <p:spPr>
          <a:xfrm>
            <a:off x="838200" y="1580322"/>
            <a:ext cx="10515600" cy="4596641"/>
          </a:xfrm>
        </p:spPr>
        <p:txBody>
          <a:bodyPr/>
          <a:lstStyle/>
          <a:p>
            <a:r>
              <a:rPr kumimoji="1" lang="zh-CN" altLang="en-US" dirty="0"/>
              <a:t>确保 </a:t>
            </a:r>
            <a:r>
              <a:rPr kumimoji="1" lang="en-US" altLang="zh-CN" dirty="0"/>
              <a:t>CONFIG_RUST=y</a:t>
            </a:r>
          </a:p>
          <a:p>
            <a:r>
              <a:rPr kumimoji="1" lang="en-US" altLang="zh-CN" dirty="0"/>
              <a:t>        CONFIG_SAMPLES_RUST=y</a:t>
            </a:r>
          </a:p>
          <a:p>
            <a:endParaRPr kumimoji="1" lang="en-US" altLang="zh-CN" dirty="0"/>
          </a:p>
          <a:p>
            <a:pPr marL="0" indent="0">
              <a:buNone/>
            </a:pPr>
            <a:r>
              <a:rPr kumimoji="1" lang="zh-CN" altLang="en-US" dirty="0"/>
              <a:t>编译命令： </a:t>
            </a:r>
            <a:r>
              <a:rPr kumimoji="1" lang="en-US" altLang="zh-CN" dirty="0"/>
              <a:t>make</a:t>
            </a:r>
            <a:r>
              <a:rPr kumimoji="1" lang="zh-CN" altLang="en-US" dirty="0"/>
              <a:t> </a:t>
            </a:r>
            <a:r>
              <a:rPr kumimoji="1" lang="en-US" altLang="zh-CN" dirty="0"/>
              <a:t>LLVM=1</a:t>
            </a:r>
            <a:r>
              <a:rPr kumimoji="1" lang="zh-CN" altLang="en-US" dirty="0"/>
              <a:t> </a:t>
            </a:r>
            <a:r>
              <a:rPr kumimoji="1" lang="en-US" altLang="zh-CN" dirty="0"/>
              <a:t>–j </a:t>
            </a:r>
            <a:r>
              <a:rPr kumimoji="1" lang="en-US" altLang="zh-CN" dirty="0" err="1"/>
              <a:t>ncpus</a:t>
            </a:r>
            <a:endParaRPr kumimoji="1" lang="zh-CN" altLang="en-US" dirty="0"/>
          </a:p>
        </p:txBody>
      </p:sp>
    </p:spTree>
    <p:extLst>
      <p:ext uri="{BB962C8B-B14F-4D97-AF65-F5344CB8AC3E}">
        <p14:creationId xmlns:p14="http://schemas.microsoft.com/office/powerpoint/2010/main" val="141995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E8F78-7B3F-884F-99B4-B6B70CBF88A1}"/>
              </a:ext>
            </a:extLst>
          </p:cNvPr>
          <p:cNvSpPr>
            <a:spLocks noGrp="1"/>
          </p:cNvSpPr>
          <p:nvPr>
            <p:ph type="title"/>
          </p:nvPr>
        </p:nvSpPr>
        <p:spPr>
          <a:xfrm>
            <a:off x="838200" y="365125"/>
            <a:ext cx="10515600" cy="936901"/>
          </a:xfrm>
        </p:spPr>
        <p:txBody>
          <a:bodyPr/>
          <a:lstStyle/>
          <a:p>
            <a:r>
              <a:rPr kumimoji="1" lang="en-US" altLang="zh-CN" dirty="0" err="1"/>
              <a:t>RustKvm</a:t>
            </a:r>
            <a:r>
              <a:rPr kumimoji="1" lang="zh-CN" altLang="en-US" dirty="0"/>
              <a:t>方案的一些考虑</a:t>
            </a:r>
          </a:p>
        </p:txBody>
      </p:sp>
      <p:sp>
        <p:nvSpPr>
          <p:cNvPr id="3" name="内容占位符 2">
            <a:extLst>
              <a:ext uri="{FF2B5EF4-FFF2-40B4-BE49-F238E27FC236}">
                <a16:creationId xmlns:a16="http://schemas.microsoft.com/office/drawing/2014/main" id="{AB45E449-247F-C64D-A260-D06AE4C2462C}"/>
              </a:ext>
            </a:extLst>
          </p:cNvPr>
          <p:cNvSpPr>
            <a:spLocks noGrp="1"/>
          </p:cNvSpPr>
          <p:nvPr>
            <p:ph idx="1"/>
          </p:nvPr>
        </p:nvSpPr>
        <p:spPr>
          <a:xfrm>
            <a:off x="838200" y="1490870"/>
            <a:ext cx="10515600" cy="4686093"/>
          </a:xfrm>
        </p:spPr>
        <p:txBody>
          <a:bodyPr/>
          <a:lstStyle/>
          <a:p>
            <a:pPr marL="514350" indent="-514350">
              <a:buAutoNum type="arabicPeriod"/>
            </a:pPr>
            <a:r>
              <a:rPr kumimoji="1" lang="en-US" altLang="zh-CN" dirty="0"/>
              <a:t>Rust-for-</a:t>
            </a:r>
            <a:r>
              <a:rPr kumimoji="1" lang="en-US" altLang="zh-CN" dirty="0" err="1"/>
              <a:t>linux</a:t>
            </a:r>
            <a:r>
              <a:rPr kumimoji="1" lang="zh-CN" altLang="en-US" dirty="0"/>
              <a:t> 不支持嵌套式汇编</a:t>
            </a:r>
            <a:endParaRPr kumimoji="1" lang="en-US" altLang="zh-CN" dirty="0"/>
          </a:p>
          <a:p>
            <a:pPr marL="514350" indent="-514350">
              <a:buAutoNum type="arabicPeriod"/>
            </a:pPr>
            <a:r>
              <a:rPr kumimoji="1" lang="zh-CN" altLang="en-US" dirty="0"/>
              <a:t>内存虚拟化的实现</a:t>
            </a:r>
            <a:endParaRPr kumimoji="1" lang="en-US" altLang="zh-CN" dirty="0"/>
          </a:p>
          <a:p>
            <a:pPr marL="0" indent="0">
              <a:buNone/>
            </a:pPr>
            <a:r>
              <a:rPr kumimoji="1" lang="zh-CN" altLang="en-US" dirty="0"/>
              <a:t>     分析下</a:t>
            </a:r>
            <a:r>
              <a:rPr kumimoji="1" lang="en-US" altLang="zh-CN" dirty="0"/>
              <a:t>fuchsia</a:t>
            </a:r>
            <a:r>
              <a:rPr kumimoji="1" lang="zh-CN" altLang="en-US" dirty="0"/>
              <a:t>的实现</a:t>
            </a:r>
            <a:endParaRPr kumimoji="1" lang="en-US" altLang="zh-CN" dirty="0"/>
          </a:p>
          <a:p>
            <a:pPr marL="514350" indent="-514350">
              <a:buAutoNum type="arabicPeriod"/>
            </a:pPr>
            <a:endParaRPr kumimoji="1" lang="zh-CN" altLang="en-US" dirty="0"/>
          </a:p>
        </p:txBody>
      </p:sp>
    </p:spTree>
    <p:extLst>
      <p:ext uri="{BB962C8B-B14F-4D97-AF65-F5344CB8AC3E}">
        <p14:creationId xmlns:p14="http://schemas.microsoft.com/office/powerpoint/2010/main" val="18596497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4578</TotalTime>
  <Words>323</Words>
  <Application>Microsoft Macintosh PowerPoint</Application>
  <PresentationFormat>宽屏</PresentationFormat>
  <Paragraphs>57</Paragraphs>
  <Slides>8</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Rust在Linux内核的使用</vt:lpstr>
      <vt:lpstr>Rust作为系统级开发语言的基本规则</vt:lpstr>
      <vt:lpstr>Rust在Linux内核中的使用</vt:lpstr>
      <vt:lpstr>PowerPoint 演示文稿</vt:lpstr>
      <vt:lpstr>Rust-for-linux 环境构建</vt:lpstr>
      <vt:lpstr>Rust-for-linux 环境构建</vt:lpstr>
      <vt:lpstr>Rust-for-linux编译</vt:lpstr>
      <vt:lpstr>RustKvm方案的一些考虑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Rust在Linux内核的使用</dc:title>
  <dc:creator>T182353</dc:creator>
  <cp:lastModifiedBy>T182353</cp:lastModifiedBy>
  <cp:revision>4</cp:revision>
  <dcterms:created xsi:type="dcterms:W3CDTF">2022-03-21T07:39:41Z</dcterms:created>
  <dcterms:modified xsi:type="dcterms:W3CDTF">2022-03-24T11:57:51Z</dcterms:modified>
</cp:coreProperties>
</file>