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01" r:id="rId2"/>
  </p:sldMasterIdLst>
  <p:notesMasterIdLst>
    <p:notesMasterId r:id="rId8"/>
  </p:notesMasterIdLst>
  <p:sldIdLst>
    <p:sldId id="360" r:id="rId3"/>
    <p:sldId id="361" r:id="rId4"/>
    <p:sldId id="362" r:id="rId5"/>
    <p:sldId id="363" r:id="rId6"/>
    <p:sldId id="364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7582949A-A8DB-47DC-9C44-EB3784B54CBB}">
          <p14:sldIdLst>
            <p14:sldId id="343"/>
            <p14:sldId id="353"/>
            <p14:sldId id="355"/>
            <p14:sldId id="357"/>
            <p14:sldId id="358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1E8FF"/>
    <a:srgbClr val="0000FF"/>
    <a:srgbClr val="FF66FF"/>
    <a:srgbClr val="FFFFCC"/>
    <a:srgbClr val="009900"/>
    <a:srgbClr val="FFFF99"/>
    <a:srgbClr val="FFFFFF"/>
    <a:srgbClr val="E7F1FF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078" autoAdjust="0"/>
    <p:restoredTop sz="94660"/>
  </p:normalViewPr>
  <p:slideViewPr>
    <p:cSldViewPr>
      <p:cViewPr varScale="1">
        <p:scale>
          <a:sx n="109" d="100"/>
          <a:sy n="109" d="100"/>
        </p:scale>
        <p:origin x="-426" y="-84"/>
      </p:cViewPr>
      <p:guideLst>
        <p:guide orient="horz" pos="2092"/>
        <p:guide pos="37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4156F3-4269-4B73-A065-C2F14D1E26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45089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848100" y="9378951"/>
            <a:ext cx="29479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30" tIns="47317" rIns="94630" bIns="47317" anchor="b"/>
          <a:lstStyle>
            <a:lvl1pPr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781BA6C-088B-483C-835A-0D39EE494FB2}" type="slidenum">
              <a:rPr kumimoji="0" lang="en-US" altLang="ko-KR" sz="1300" smtClean="0">
                <a:latin typeface="맑은 고딕" pitchFamily="50" charset="-127"/>
                <a:ea typeface="맑은 고딕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en-US" altLang="ko-KR" sz="13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3306" y="738234"/>
            <a:ext cx="5311064" cy="37049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9" y="4694238"/>
            <a:ext cx="5435600" cy="44434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5651" y="741462"/>
            <a:ext cx="5186374" cy="3702438"/>
          </a:xfrm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 txBox="1">
            <a:spLocks noGrp="1"/>
          </p:cNvSpPr>
          <p:nvPr/>
        </p:nvSpPr>
        <p:spPr bwMode="auto">
          <a:xfrm>
            <a:off x="3850443" y="9379402"/>
            <a:ext cx="2945659" cy="4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6" tIns="45637" rIns="91276" bIns="45637" anchor="b"/>
          <a:lstStyle/>
          <a:p>
            <a:pPr algn="r" defTabSz="912813"/>
            <a:fld id="{1D14E29C-4596-4E37-A65B-075248613169}" type="slidenum">
              <a:rPr lang="en-US" altLang="ko-KR" sz="1200">
                <a:latin typeface="굴림" pitchFamily="50" charset="-127"/>
                <a:ea typeface="굴림" pitchFamily="50" charset="-127"/>
              </a:rPr>
              <a:pPr algn="r" defTabSz="912813"/>
              <a:t>4</a:t>
            </a:fld>
            <a:endParaRPr lang="en-US" altLang="ko-KR" sz="12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719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15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2" y="274639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447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29183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A14F2CED-D5D8-40C6-A77F-F9272C063E79}" type="datetimeFigureOut">
              <a:rPr lang="ko-KR" altLang="en-US" smtClean="0"/>
              <a:pPr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E8596981-C9C0-406A-A231-71A8FC6B3C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186778" y="630238"/>
            <a:ext cx="8705704" cy="350490"/>
            <a:chOff x="329" y="1821"/>
            <a:chExt cx="6071" cy="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52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18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9910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4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748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98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93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922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202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0452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 userDrawn="1"/>
        </p:nvSpPr>
        <p:spPr bwMode="auto">
          <a:xfrm>
            <a:off x="0" y="620713"/>
            <a:ext cx="9145588" cy="0"/>
          </a:xfrm>
          <a:prstGeom prst="line">
            <a:avLst/>
          </a:prstGeom>
          <a:noFill/>
          <a:ln w="508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06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pitchFamily="50" charset="-127"/>
          <a:ea typeface="굴림" pitchFamily="50" charset="-127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charset="-127"/>
          <a:ea typeface="굴림" charset="-127"/>
        </a:defRPr>
      </a:lvl6pPr>
      <a:lvl7pPr marL="9144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charset="-127"/>
          <a:ea typeface="굴림" charset="-127"/>
        </a:defRPr>
      </a:lvl7pPr>
      <a:lvl8pPr marL="13716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charset="-127"/>
          <a:ea typeface="굴림" charset="-127"/>
        </a:defRPr>
      </a:lvl8pPr>
      <a:lvl9pPr marL="18288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9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1438" indent="-238125" algn="l" defTabSz="957263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638" indent="-238125" algn="l" defTabSz="957263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5838" indent="-238125" algn="l" defTabSz="957263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038" indent="-238125" algn="l" defTabSz="957263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______1.ppt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/>
        </p:nvSpPr>
        <p:spPr bwMode="auto">
          <a:xfrm rot="10800000">
            <a:off x="222670" y="837059"/>
            <a:ext cx="900714" cy="492239"/>
          </a:xfrm>
          <a:prstGeom prst="flowChartManualInput">
            <a:avLst/>
          </a:prstGeom>
          <a:solidFill>
            <a:srgbClr val="D1E8FF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lIns="94640" tIns="47320" rIns="94640" bIns="47320" anchor="ctr"/>
          <a:lstStyle/>
          <a:p>
            <a:pPr algn="ctr" defTabSz="946150">
              <a:defRPr/>
            </a:pPr>
            <a:r>
              <a:rPr lang="ko-KR" altLang="en-US" sz="1400" b="1" dirty="0" smtClean="0">
                <a:solidFill>
                  <a:srgbClr val="1F497D"/>
                </a:solidFill>
                <a:latin typeface="가는각진제목체" pitchFamily="18" charset="-127"/>
                <a:ea typeface="가는각진제목체" pitchFamily="18" charset="-127"/>
              </a:rPr>
              <a:t>근 본</a:t>
            </a:r>
            <a:endParaRPr lang="en-US" altLang="ko-KR" sz="1400" b="1" dirty="0" smtClean="0">
              <a:solidFill>
                <a:srgbClr val="1F497D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 defTabSz="946150">
              <a:defRPr/>
            </a:pPr>
            <a:r>
              <a:rPr lang="ko-KR" altLang="en-US" sz="1400" b="1" dirty="0" smtClean="0">
                <a:solidFill>
                  <a:srgbClr val="1F497D"/>
                </a:solidFill>
                <a:latin typeface="가는각진제목체" pitchFamily="18" charset="-127"/>
                <a:ea typeface="가는각진제목체" pitchFamily="18" charset="-127"/>
              </a:rPr>
              <a:t>개선대</a:t>
            </a:r>
            <a:r>
              <a:rPr lang="ko-KR" altLang="en-US" sz="1400" b="1" dirty="0">
                <a:solidFill>
                  <a:srgbClr val="1F497D"/>
                </a:solidFill>
                <a:latin typeface="가는각진제목체" pitchFamily="18" charset="-127"/>
                <a:ea typeface="가는각진제목체" pitchFamily="18" charset="-127"/>
              </a:rPr>
              <a:t>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14582" y="282134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세동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59632" y="836712"/>
          <a:ext cx="7632848" cy="590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2952328"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Ø"/>
                        <a:defRPr/>
                      </a:pPr>
                      <a:r>
                        <a:rPr lang="ko-KR" altLang="en-US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생산공정 품질개선 방안</a:t>
                      </a:r>
                      <a:endParaRPr lang="en-US" altLang="ko-KR" sz="1600" b="0" dirty="0" smtClean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rgbClr val="0000FF"/>
                        </a:solidFill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공정 내 간이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검사구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사용 치수 및 누락여부 전수 확인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(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작업자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제품 형상의 투영 전산관리로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로트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불량 방지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(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작업자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,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관리자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설비 및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금형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內 센서 및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경광등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부착으로 실수 방지책 강화</a:t>
                      </a:r>
                      <a:endParaRPr lang="en-US" altLang="ko-KR" sz="1400" b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atinLnBrk="1"/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2328"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Ø"/>
                        <a:defRPr/>
                      </a:pPr>
                      <a:r>
                        <a:rPr lang="en-US" altLang="ko-KR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2</a:t>
                      </a:r>
                      <a:r>
                        <a:rPr lang="ko-KR" altLang="en-US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차 외주업체 품질관리 방안</a:t>
                      </a:r>
                      <a:endParaRPr lang="en-US" altLang="ko-KR" sz="1600" b="0" dirty="0" smtClean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rgbClr val="0000FF"/>
                        </a:solidFill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협력업체 점검 및 지도 전담조직 운영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(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전담인원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2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명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협력사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품질시스템 강화 및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레벨업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실시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평가등급 따른 인센티브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/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패넬티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제도 실시</a:t>
                      </a:r>
                      <a:endParaRPr lang="en-US" altLang="ko-KR" sz="1400" b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SQ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대상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협력사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등급향상 추진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SQ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비대상 업체 품질 육성으로 경쟁력 향상</a:t>
                      </a:r>
                      <a:endParaRPr lang="en-US" altLang="ko-KR" sz="1400" b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정기적 품질회의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(1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회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/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월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및 간담회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(1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회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/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분기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실시</a:t>
                      </a:r>
                      <a:endParaRPr lang="ko-KR" altLang="en-US" sz="1400" b="0" dirty="0" smtClean="0">
                        <a:latin typeface="HY엽서L" pitchFamily="18" charset="-127"/>
                        <a:ea typeface="가는각진제목체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IMG_4797.JPG"/>
          <p:cNvPicPr>
            <a:picLocks noChangeAspect="1"/>
          </p:cNvPicPr>
          <p:nvPr/>
        </p:nvPicPr>
        <p:blipFill>
          <a:blip r:embed="rId2" cstate="print"/>
          <a:srcRect l="14972" t="16157"/>
          <a:stretch>
            <a:fillRect/>
          </a:stretch>
        </p:blipFill>
        <p:spPr>
          <a:xfrm>
            <a:off x="1691680" y="5041224"/>
            <a:ext cx="2044708" cy="1512168"/>
          </a:xfrm>
          <a:prstGeom prst="rect">
            <a:avLst/>
          </a:prstGeom>
        </p:spPr>
      </p:pic>
      <p:pic>
        <p:nvPicPr>
          <p:cNvPr id="10" name="Picture 54" descr="SV3000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88840"/>
            <a:ext cx="1800200" cy="1440160"/>
          </a:xfrm>
          <a:prstGeom prst="rect">
            <a:avLst/>
          </a:prstGeom>
          <a:noFill/>
        </p:spPr>
      </p:pic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148064" y="1988840"/>
            <a:ext cx="1656184" cy="1440160"/>
            <a:chOff x="1714" y="1842"/>
            <a:chExt cx="1407" cy="1134"/>
          </a:xfrm>
        </p:grpSpPr>
        <p:pic>
          <p:nvPicPr>
            <p:cNvPr id="12" name="Picture 58" descr="1111"/>
            <p:cNvPicPr>
              <a:picLocks noChangeAspect="1" noChangeArrowheads="1"/>
            </p:cNvPicPr>
            <p:nvPr/>
          </p:nvPicPr>
          <p:blipFill>
            <a:blip r:embed="rId4" cstate="print"/>
            <a:srcRect r="11342"/>
            <a:stretch>
              <a:fillRect/>
            </a:stretch>
          </p:blipFill>
          <p:spPr bwMode="auto">
            <a:xfrm>
              <a:off x="1714" y="1842"/>
              <a:ext cx="1407" cy="1134"/>
            </a:xfrm>
            <a:prstGeom prst="rect">
              <a:avLst/>
            </a:prstGeom>
            <a:noFill/>
          </p:spPr>
        </p:pic>
        <p:pic>
          <p:nvPicPr>
            <p:cNvPr id="14" name="Picture 57" descr="2222"/>
            <p:cNvPicPr>
              <a:picLocks noChangeAspect="1" noChangeArrowheads="1"/>
            </p:cNvPicPr>
            <p:nvPr/>
          </p:nvPicPr>
          <p:blipFill>
            <a:blip r:embed="rId5" cstate="print"/>
            <a:srcRect l="5734" r="11404"/>
            <a:stretch>
              <a:fillRect/>
            </a:stretch>
          </p:blipFill>
          <p:spPr bwMode="auto">
            <a:xfrm>
              <a:off x="2349" y="1888"/>
              <a:ext cx="771" cy="665"/>
            </a:xfrm>
            <a:prstGeom prst="rect">
              <a:avLst/>
            </a:prstGeom>
            <a:noFill/>
          </p:spPr>
        </p:pic>
      </p:grpSp>
      <p:pic>
        <p:nvPicPr>
          <p:cNvPr id="17" name="그림 16" descr="IMG_3484.jpg"/>
          <p:cNvPicPr>
            <a:picLocks noChangeAspect="1"/>
          </p:cNvPicPr>
          <p:nvPr/>
        </p:nvPicPr>
        <p:blipFill>
          <a:blip r:embed="rId6" cstate="print"/>
          <a:srcRect l="1626" t="30481" r="4054" b="28151"/>
          <a:stretch>
            <a:fillRect/>
          </a:stretch>
        </p:blipFill>
        <p:spPr>
          <a:xfrm rot="5400000">
            <a:off x="2688423" y="2432259"/>
            <a:ext cx="1318883" cy="432048"/>
          </a:xfrm>
          <a:prstGeom prst="rect">
            <a:avLst/>
          </a:prstGeom>
        </p:spPr>
      </p:pic>
      <p:pic>
        <p:nvPicPr>
          <p:cNvPr id="18" name="그림 17" descr="제목 없음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3928" y="1988840"/>
            <a:ext cx="1056483" cy="144016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07704" y="3356992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간이 </a:t>
            </a:r>
            <a:r>
              <a:rPr lang="ko-KR" altLang="en-US" sz="1000" b="1" dirty="0" err="1" smtClean="0">
                <a:solidFill>
                  <a:srgbClr val="0000FF"/>
                </a:solidFill>
              </a:rPr>
              <a:t>검사구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51864" y="3356992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관리자 체크시트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18456" y="3356992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투영 전산관리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64288" y="3356992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</a:t>
            </a:r>
            <a:r>
              <a:rPr lang="ko-KR" altLang="en-US" sz="1000" b="1" dirty="0" err="1" smtClean="0">
                <a:solidFill>
                  <a:srgbClr val="0000FF"/>
                </a:solidFill>
              </a:rPr>
              <a:t>풀프루프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51720" y="6479712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품질회의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25" name="제목 1"/>
          <p:cNvSpPr>
            <a:spLocks/>
          </p:cNvSpPr>
          <p:nvPr/>
        </p:nvSpPr>
        <p:spPr bwMode="auto">
          <a:xfrm>
            <a:off x="118582" y="150813"/>
            <a:ext cx="7765786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07" tIns="26976" rIns="26976" bIns="26976" anchor="ctr"/>
          <a:lstStyle/>
          <a:p>
            <a:pPr defTabSz="957263"/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3. 15</a:t>
            </a:r>
            <a:r>
              <a:rPr lang="ko-KR" altLang="en-US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년 </a:t>
            </a:r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KD </a:t>
            </a:r>
            <a:r>
              <a:rPr lang="ko-KR" altLang="en-US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품질혁신 방안 </a:t>
            </a:r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입고불량 제로화 달성 방안</a:t>
            </a:r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9" name="그림 18" descr="클립검사기2.jpg"/>
          <p:cNvPicPr>
            <a:picLocks noChangeAspect="1"/>
          </p:cNvPicPr>
          <p:nvPr/>
        </p:nvPicPr>
        <p:blipFill>
          <a:blip r:embed="rId8" cstate="print"/>
          <a:srcRect l="18107" t="14563" r="17221" b="6294"/>
          <a:stretch>
            <a:fillRect/>
          </a:stretch>
        </p:blipFill>
        <p:spPr>
          <a:xfrm>
            <a:off x="1547664" y="2015216"/>
            <a:ext cx="1440160" cy="13217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67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/>
        </p:nvSpPr>
        <p:spPr bwMode="auto">
          <a:xfrm rot="10800000">
            <a:off x="222670" y="837059"/>
            <a:ext cx="900714" cy="492239"/>
          </a:xfrm>
          <a:prstGeom prst="flowChartManualInput">
            <a:avLst/>
          </a:prstGeom>
          <a:solidFill>
            <a:srgbClr val="D1E8FF"/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lIns="94640" tIns="47320" rIns="94640" bIns="47320" anchor="ctr"/>
          <a:lstStyle/>
          <a:p>
            <a:pPr algn="ctr" defTabSz="946150">
              <a:defRPr/>
            </a:pPr>
            <a:r>
              <a:rPr lang="ko-KR" altLang="en-US" sz="1400" b="1" dirty="0" smtClean="0">
                <a:solidFill>
                  <a:srgbClr val="1F497D"/>
                </a:solidFill>
                <a:latin typeface="가는각진제목체" pitchFamily="18" charset="-127"/>
                <a:ea typeface="가는각진제목체" pitchFamily="18" charset="-127"/>
              </a:rPr>
              <a:t>근 본</a:t>
            </a:r>
            <a:endParaRPr lang="en-US" altLang="ko-KR" sz="1400" b="1" dirty="0" smtClean="0">
              <a:solidFill>
                <a:srgbClr val="1F497D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 defTabSz="946150">
              <a:defRPr/>
            </a:pPr>
            <a:r>
              <a:rPr lang="ko-KR" altLang="en-US" sz="1400" b="1" dirty="0" smtClean="0">
                <a:solidFill>
                  <a:srgbClr val="1F497D"/>
                </a:solidFill>
                <a:latin typeface="가는각진제목체" pitchFamily="18" charset="-127"/>
                <a:ea typeface="가는각진제목체" pitchFamily="18" charset="-127"/>
              </a:rPr>
              <a:t>개선대</a:t>
            </a:r>
            <a:r>
              <a:rPr lang="ko-KR" altLang="en-US" sz="1400" b="1" dirty="0">
                <a:solidFill>
                  <a:srgbClr val="1F497D"/>
                </a:solidFill>
                <a:latin typeface="가는각진제목체" pitchFamily="18" charset="-127"/>
                <a:ea typeface="가는각진제목체" pitchFamily="18" charset="-127"/>
              </a:rPr>
              <a:t>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14582" y="282134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세동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제목 1"/>
          <p:cNvSpPr>
            <a:spLocks/>
          </p:cNvSpPr>
          <p:nvPr/>
        </p:nvSpPr>
        <p:spPr bwMode="auto">
          <a:xfrm>
            <a:off x="118582" y="150813"/>
            <a:ext cx="790980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07" tIns="26976" rIns="26976" bIns="26976" anchor="ctr"/>
          <a:lstStyle/>
          <a:p>
            <a:pPr defTabSz="957263"/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3. 15</a:t>
            </a:r>
            <a:r>
              <a:rPr lang="ko-KR" altLang="en-US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년 </a:t>
            </a:r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KD </a:t>
            </a:r>
            <a:r>
              <a:rPr lang="ko-KR" altLang="en-US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품질혁신 방안 </a:t>
            </a:r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입고불량 제로화 달성 방안</a:t>
            </a:r>
            <a:r>
              <a:rPr lang="en-US" altLang="ko-KR" sz="2400" b="1" dirty="0" smtClean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259632" y="836712"/>
          <a:ext cx="7632848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528392"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Ø"/>
                        <a:defRPr/>
                      </a:pPr>
                      <a:r>
                        <a:rPr lang="en-US" altLang="ko-KR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KD</a:t>
                      </a:r>
                      <a:r>
                        <a:rPr lang="ko-KR" altLang="en-US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부품 입고</a:t>
                      </a:r>
                      <a:r>
                        <a:rPr lang="en-US" altLang="ko-KR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/</a:t>
                      </a:r>
                      <a:r>
                        <a:rPr lang="ko-KR" altLang="en-US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출하 품질강화 방안</a:t>
                      </a:r>
                      <a:endParaRPr lang="en-US" altLang="ko-KR" sz="1600" b="0" dirty="0" smtClean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rgbClr val="0000FF"/>
                        </a:solidFill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KD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부품 정기 품질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오디트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실시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(1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회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/2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주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출하 검사 강화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전담 검사원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2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명 충원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(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총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6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명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endParaRPr lang="en-US" altLang="ko-KR" sz="140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2248"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Ø"/>
                        <a:defRPr/>
                      </a:pPr>
                      <a:r>
                        <a:rPr lang="ko-KR" altLang="en-US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해외공장 정기 공정 </a:t>
                      </a:r>
                      <a:r>
                        <a:rPr lang="ko-KR" altLang="en-US" sz="16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역진단</a:t>
                      </a:r>
                      <a:r>
                        <a:rPr lang="ko-KR" altLang="en-US" sz="1600" b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rgbClr val="0000FF"/>
                          </a:solidFill>
                          <a:latin typeface="HY엽서L" pitchFamily="18" charset="-127"/>
                          <a:ea typeface="가는각진제목체"/>
                        </a:rPr>
                        <a:t> 실시</a:t>
                      </a:r>
                      <a:endParaRPr lang="en-US" altLang="ko-KR" sz="1600" b="0" dirty="0" smtClean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rgbClr val="0000FF"/>
                        </a:solidFill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신차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양산전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공정 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역진단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실시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(LP2,M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단계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-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해외공장 방문 공정 점검</a:t>
                      </a: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및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외관 한도 재협의</a:t>
                      </a:r>
                      <a:endParaRPr lang="en-US" altLang="ko-KR" sz="1400" b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   15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년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1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분기 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체코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,</a:t>
                      </a:r>
                      <a:r>
                        <a:rPr lang="ko-KR" altLang="en-US" sz="1400" b="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슬로박</a:t>
                      </a:r>
                      <a:r>
                        <a:rPr lang="en-US" altLang="ko-KR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,</a:t>
                      </a:r>
                      <a:r>
                        <a:rPr lang="ko-KR" altLang="en-US" sz="1400" b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터키</a:t>
                      </a:r>
                      <a:endParaRPr lang="en-US" altLang="ko-KR" sz="1400" b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           2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분기 </a:t>
                      </a: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중국</a:t>
                      </a:r>
                      <a:endParaRPr lang="en-US" altLang="ko-KR" sz="1400" b="0" baseline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           3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분기 </a:t>
                      </a: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미국</a:t>
                      </a: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,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브라질</a:t>
                      </a:r>
                      <a:endParaRPr lang="en-US" altLang="ko-KR" sz="1400" b="0" baseline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           4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분기 </a:t>
                      </a: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: </a:t>
                      </a:r>
                      <a:r>
                        <a:rPr lang="ko-KR" altLang="en-US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인도</a:t>
                      </a:r>
                      <a:endParaRPr lang="en-US" altLang="ko-KR" sz="1400" b="0" baseline="0" dirty="0" smtClean="0">
                        <a:ln w="9525">
                          <a:solidFill>
                            <a:schemeClr val="tx1"/>
                          </a:solidFill>
                        </a:ln>
                        <a:latin typeface="HY엽서L" pitchFamily="18" charset="-127"/>
                        <a:ea typeface="가는각진제목체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latin typeface="HY엽서L" pitchFamily="18" charset="-127"/>
                          <a:ea typeface="가는각진제목체"/>
                        </a:rPr>
                        <a:t>      </a:t>
                      </a:r>
                      <a:endParaRPr lang="ko-KR" altLang="en-US" sz="1400" b="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1" name="그림 30" descr="20141105_094845.jpg"/>
          <p:cNvPicPr>
            <a:picLocks noChangeAspect="1"/>
          </p:cNvPicPr>
          <p:nvPr/>
        </p:nvPicPr>
        <p:blipFill>
          <a:blip r:embed="rId2" cstate="print"/>
          <a:srcRect t="8082" r="13119" b="11098"/>
          <a:stretch>
            <a:fillRect/>
          </a:stretch>
        </p:blipFill>
        <p:spPr>
          <a:xfrm>
            <a:off x="4932040" y="1772816"/>
            <a:ext cx="3096344" cy="216024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411760" y="39611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품질 </a:t>
            </a:r>
            <a:r>
              <a:rPr lang="ko-KR" altLang="en-US" sz="1000" b="1" dirty="0" err="1" smtClean="0">
                <a:solidFill>
                  <a:srgbClr val="0000FF"/>
                </a:solidFill>
              </a:rPr>
              <a:t>오디트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96136" y="3950640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&lt;KD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부품 출하검사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&gt;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pic>
        <p:nvPicPr>
          <p:cNvPr id="10" name="그림 9" descr="IMG_0674.JPG"/>
          <p:cNvPicPr>
            <a:picLocks noChangeAspect="1"/>
          </p:cNvPicPr>
          <p:nvPr/>
        </p:nvPicPr>
        <p:blipFill>
          <a:blip r:embed="rId3" cstate="print"/>
          <a:srcRect l="8793" t="11723" r="7678" b="9143"/>
          <a:stretch>
            <a:fillRect/>
          </a:stretch>
        </p:blipFill>
        <p:spPr>
          <a:xfrm>
            <a:off x="1619672" y="1772816"/>
            <a:ext cx="3024336" cy="21488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67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33"/>
          <p:cNvSpPr txBox="1">
            <a:spLocks noChangeArrowheads="1"/>
          </p:cNvSpPr>
          <p:nvPr/>
        </p:nvSpPr>
        <p:spPr bwMode="auto">
          <a:xfrm>
            <a:off x="52754" y="115888"/>
            <a:ext cx="672025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400" dirty="0" smtClean="0">
                <a:latin typeface="현대하모니 M" pitchFamily="18" charset="-127"/>
                <a:ea typeface="현대하모니 M" pitchFamily="18" charset="-127"/>
              </a:rPr>
              <a:t> ▣ </a:t>
            </a:r>
            <a:r>
              <a:rPr kumimoji="0" lang="en-US" altLang="ko-KR" sz="2400" dirty="0" smtClean="0">
                <a:solidFill>
                  <a:srgbClr val="0000FF"/>
                </a:solidFill>
                <a:latin typeface="현대하모니 M" pitchFamily="18" charset="-127"/>
                <a:ea typeface="현대하모니 M" pitchFamily="18" charset="-127"/>
              </a:rPr>
              <a:t>[</a:t>
            </a:r>
            <a:r>
              <a:rPr kumimoji="0" lang="ko-KR" altLang="en-US" sz="2400" dirty="0" smtClean="0">
                <a:solidFill>
                  <a:srgbClr val="0000FF"/>
                </a:solidFill>
                <a:latin typeface="현대하모니 M" pitchFamily="18" charset="-127"/>
                <a:ea typeface="현대하모니 M" pitchFamily="18" charset="-127"/>
              </a:rPr>
              <a:t>세동</a:t>
            </a:r>
            <a:r>
              <a:rPr kumimoji="0" lang="en-US" altLang="ko-KR" sz="2400" dirty="0" smtClean="0">
                <a:solidFill>
                  <a:srgbClr val="0000FF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r>
              <a:rPr kumimoji="0" lang="ko-KR" altLang="en-US" sz="2400" dirty="0" smtClean="0">
                <a:solidFill>
                  <a:srgbClr val="0000FF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0" lang="en-US" altLang="ko-KR" sz="2400" dirty="0" smtClean="0">
                <a:latin typeface="현대하모니 M" pitchFamily="18" charset="-127"/>
                <a:ea typeface="현대하모니 M" pitchFamily="18" charset="-127"/>
              </a:rPr>
              <a:t>KD</a:t>
            </a:r>
            <a:r>
              <a:rPr kumimoji="0" lang="ko-KR" altLang="en-US" sz="2400" dirty="0" smtClean="0">
                <a:latin typeface="현대하모니 M" pitchFamily="18" charset="-127"/>
                <a:ea typeface="현대하모니 M" pitchFamily="18" charset="-127"/>
              </a:rPr>
              <a:t>부품 품질확보 추진 계획</a:t>
            </a:r>
          </a:p>
        </p:txBody>
      </p:sp>
      <p:graphicFrame>
        <p:nvGraphicFramePr>
          <p:cNvPr id="18" name="Group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9420133"/>
              </p:ext>
            </p:extLst>
          </p:nvPr>
        </p:nvGraphicFramePr>
        <p:xfrm>
          <a:off x="191966" y="750888"/>
          <a:ext cx="8751277" cy="5780540"/>
        </p:xfrm>
        <a:graphic>
          <a:graphicData uri="http://schemas.openxmlformats.org/drawingml/2006/table">
            <a:tbl>
              <a:tblPr/>
              <a:tblGrid>
                <a:gridCol w="1037952"/>
                <a:gridCol w="2966274"/>
                <a:gridCol w="3936693"/>
                <a:gridCol w="427251"/>
                <a:gridCol w="383107"/>
              </a:tblGrid>
              <a:tr h="3254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  <a:cs typeface="Arial" charset="0"/>
                        </a:rPr>
                        <a:t>구 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17774" marB="1777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현 재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문제점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</a:p>
                  </a:txBody>
                  <a:tcPr marL="0" marR="0" marT="17774" marB="1777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개 선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추진 방안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</a:p>
                  </a:txBody>
                  <a:tcPr marL="0" marR="0" marT="17774" marB="1777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일정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17774" marB="1777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첨부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17774" marB="1777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4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검사공정 합리화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검출력 강화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17774" marB="177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완성품 검사 및 포장 작업 공정 이원화 안됨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인 작업자 두공정 작업으로 불량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검출력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미흡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출하 검사 미흡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66462" marR="0" marT="71985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완성품 검사 및 포장 공정 이원화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인원 충원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제품 검사 시 불량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검출력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증대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출하 검사 전담인원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명 충원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명→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6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명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외주사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최종검사원 품질교육실시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66462" marR="0" marT="71985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71981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2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공정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최적화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17774" marB="177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벤딩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공정 후 제품 적치 발생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제품간 간섭 발생 우려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공정내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반제품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적입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방법 불합리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제품 일렬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적입으로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간섭 발생 우려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후 공정간 컨베이어 설치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제품 적치 및 간섭 방지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반제품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적입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방법 변경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패드 타입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적입으로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제품간 격리</a:t>
                      </a: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14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71981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부품품질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강화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부품품질확보 정기활동 미흡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정기 품질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AUDIT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품질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AUDIT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정기실시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 KD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부품 정기 확인 및 개선활동 강화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71981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0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자체공정진단강화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외주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협력사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공정 진단 및 개선활동 미흡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사내공정 생산부품 일상확인 미흡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작업자 자주검사 의존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외주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협력사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공정 진단 전담인원 설정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업체육성팀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신설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정기 평가 및 수시 공정 점검 개선활동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사내공정 생산부품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페트롤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검사 강화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관리자 점검 체크시트 작성 관리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71981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2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개발품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품질강화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외관문제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과거차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문제점 반영 미흡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기능 및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매칭성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위주 반영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외관 불량 우려항목 점검 및 설계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공정 반영 검토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(TFT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활동시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프레스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절단부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부직포 부착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노치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절단부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라운드 증대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압출 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보호랩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부착 공정 추가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176" marR="36176" marT="39466" marB="39466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15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71981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4639" y="620714"/>
            <a:ext cx="8642838" cy="230187"/>
            <a:chOff x="184639" y="620714"/>
            <a:chExt cx="8642838" cy="230187"/>
          </a:xfrm>
        </p:grpSpPr>
        <p:sp>
          <p:nvSpPr>
            <p:cNvPr id="109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9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93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246185" y="158751"/>
            <a:ext cx="7061689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▣ 해외공장 입고불량 품질개선세미나 토론회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20105" y="996950"/>
            <a:ext cx="3291254" cy="1711325"/>
          </a:xfrm>
          <a:prstGeom prst="roundRect">
            <a:avLst>
              <a:gd name="adj" fmla="val 49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누락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이종혼입 실수방지책 강화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설비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포장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금형 수시 확인 및 소모품 교체주기 단축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전산화 관리 및 초중종품 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개월 보관관리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전수검사 대상품목확대→전담인원 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명충원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172808" y="1458913"/>
            <a:ext cx="265235" cy="5461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3431" y="996950"/>
            <a:ext cx="1521069" cy="1711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작업자 자주검사</a:t>
            </a:r>
            <a:endParaRPr kumimoji="0" lang="en-US" altLang="ko-KR" sz="14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출하관리 미흡</a:t>
            </a:r>
            <a:endParaRPr lang="en-US" altLang="ko-KR" sz="14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</a:t>
            </a:r>
            <a:r>
              <a:rPr kumimoji="0"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kumimoji="0" lang="ko-KR" altLang="en-US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이종혼입 등</a:t>
            </a:r>
            <a:r>
              <a:rPr kumimoji="0"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431" y="2997201"/>
            <a:ext cx="1521069" cy="1711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외주업체 품질관리</a:t>
            </a:r>
            <a:endParaRPr kumimoji="0" lang="en-US" altLang="ko-KR" sz="14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(2,3</a:t>
            </a:r>
            <a:r>
              <a:rPr lang="ko-KR" altLang="en-US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업체</a:t>
            </a:r>
            <a:endParaRPr lang="en-US" altLang="ko-KR" sz="12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생산직납 불량부품</a:t>
            </a:r>
            <a:r>
              <a:rPr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172808" y="3459163"/>
            <a:ext cx="265235" cy="5461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172808" y="5403851"/>
            <a:ext cx="265235" cy="544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3431" y="4941889"/>
            <a:ext cx="1521069" cy="171132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취약업종 품질관리</a:t>
            </a:r>
            <a:endParaRPr kumimoji="0" lang="en-US" altLang="ko-KR" sz="14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도금</a:t>
            </a:r>
            <a:r>
              <a:rPr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도장 </a:t>
            </a:r>
            <a:r>
              <a:rPr lang="ko-KR" altLang="en-US" sz="120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불량등</a:t>
            </a:r>
            <a:r>
              <a:rPr lang="en-US" altLang="ko-KR" sz="12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370" name="TextBox 26"/>
          <p:cNvSpPr txBox="1">
            <a:spLocks noChangeArrowheads="1"/>
          </p:cNvSpPr>
          <p:nvPr/>
        </p:nvSpPr>
        <p:spPr bwMode="auto">
          <a:xfrm>
            <a:off x="2483827" y="765175"/>
            <a:ext cx="249555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900">
                <a:solidFill>
                  <a:srgbClr val="7F7F7F"/>
                </a:solidFill>
              </a:rPr>
              <a:t>* </a:t>
            </a:r>
            <a:r>
              <a:rPr kumimoji="0" lang="ko-KR" altLang="en-US" sz="900">
                <a:solidFill>
                  <a:srgbClr val="7F7F7F"/>
                </a:solidFill>
              </a:rPr>
              <a:t>불량 발생 사유 및 근본 문제</a:t>
            </a:r>
          </a:p>
        </p:txBody>
      </p:sp>
      <p:sp>
        <p:nvSpPr>
          <p:cNvPr id="15371" name="TextBox 27"/>
          <p:cNvSpPr txBox="1">
            <a:spLocks noChangeArrowheads="1"/>
          </p:cNvSpPr>
          <p:nvPr/>
        </p:nvSpPr>
        <p:spPr bwMode="auto">
          <a:xfrm>
            <a:off x="7152543" y="774700"/>
            <a:ext cx="169398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900">
                <a:solidFill>
                  <a:srgbClr val="7F7F7F"/>
                </a:solidFill>
              </a:rPr>
              <a:t>* </a:t>
            </a:r>
            <a:r>
              <a:rPr kumimoji="0" lang="ko-KR" altLang="en-US" sz="900">
                <a:solidFill>
                  <a:srgbClr val="7F7F7F"/>
                </a:solidFill>
              </a:rPr>
              <a:t>근본 품질확보 방안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0105" y="2997201"/>
            <a:ext cx="3291254" cy="1711325"/>
          </a:xfrm>
          <a:prstGeom prst="roundRect">
            <a:avLst>
              <a:gd name="adj" fmla="val 49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SQ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비대상 협력사 정기평가 및 레벨업 실시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외주업체 전담 관리 인원 지정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(2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명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정기적 품질회의 및 간담회 실시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(1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회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월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0105" y="4941889"/>
            <a:ext cx="3291254" cy="1711325"/>
          </a:xfrm>
          <a:prstGeom prst="roundRect">
            <a:avLst>
              <a:gd name="adj" fmla="val 49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도막두께 크로스체크 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필름측정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현미경측정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외관품질 저해요인 제거 및 관리 강화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수입검사장 내 보호필름 부착지그 활용 검사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94743" y="996950"/>
            <a:ext cx="3187211" cy="1711325"/>
          </a:xfrm>
          <a:prstGeom prst="roundRect">
            <a:avLst>
              <a:gd name="adj" fmla="val 49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누락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이종혼입 작업자 실수 다발</a:t>
            </a:r>
            <a:endParaRPr kumimoji="0" lang="en-US" altLang="ko-KR" sz="140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노후 금형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설비 자주점검 미흡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초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·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중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·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종품 관리 미흡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출하품 샘플링검사의 한계점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94743" y="2997201"/>
            <a:ext cx="3187211" cy="1711325"/>
          </a:xfrm>
          <a:prstGeom prst="roundRect">
            <a:avLst>
              <a:gd name="adj" fmla="val 49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SQ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비대상 협력사 관리 미흡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외주업체 관리 전담인원 부재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외주업체 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KD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부품 품질 인식 부족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94743" y="4941889"/>
            <a:ext cx="3187211" cy="1711325"/>
          </a:xfrm>
          <a:prstGeom prst="roundRect">
            <a:avLst>
              <a:gd name="adj" fmla="val 49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도금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도장 기초품질 관리미흡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도막두께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외관품질 관리 미흡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스크래치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기포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,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이물 등</a:t>
            </a: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88900" indent="-889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0" lang="ko-KR" altLang="en-US" sz="140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보호필름 적용제품 입고 외관검사 난이</a:t>
            </a:r>
            <a:endParaRPr kumimoji="0" lang="en-US" altLang="ko-KR" sz="140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3431" y="685800"/>
            <a:ext cx="8757138" cy="71438"/>
            <a:chOff x="193431" y="685800"/>
            <a:chExt cx="8757138" cy="71438"/>
          </a:xfrm>
        </p:grpSpPr>
        <p:sp>
          <p:nvSpPr>
            <p:cNvPr id="15378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9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8262" y="701675"/>
            <a:ext cx="8757138" cy="71438"/>
            <a:chOff x="158262" y="701675"/>
            <a:chExt cx="8757138" cy="71438"/>
          </a:xfrm>
        </p:grpSpPr>
        <p:sp>
          <p:nvSpPr>
            <p:cNvPr id="77858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859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18343" y="219075"/>
            <a:ext cx="6388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ko-KR" altLang="en-US" sz="2400" b="1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▣ 해외공장 입고불량 품질개선 세미나 테마별 토론</a:t>
            </a:r>
          </a:p>
        </p:txBody>
      </p:sp>
      <p:graphicFrame>
        <p:nvGraphicFramePr>
          <p:cNvPr id="77873" name="Group 49"/>
          <p:cNvGraphicFramePr>
            <a:graphicFrameLocks noGrp="1"/>
          </p:cNvGraphicFramePr>
          <p:nvPr/>
        </p:nvGraphicFramePr>
        <p:xfrm>
          <a:off x="317989" y="908051"/>
          <a:ext cx="8508023" cy="5686425"/>
        </p:xfrm>
        <a:graphic>
          <a:graphicData uri="http://schemas.openxmlformats.org/drawingml/2006/table">
            <a:tbl>
              <a:tblPr/>
              <a:tblGrid>
                <a:gridCol w="797169"/>
                <a:gridCol w="930519"/>
                <a:gridCol w="3124200"/>
                <a:gridCol w="3058258"/>
                <a:gridCol w="59787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대상社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해당테마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문제점 내용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원인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개선대책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대책서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</a:tr>
              <a:tr h="178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삼보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A&amp;T</a:t>
                      </a:r>
                      <a:endParaRPr kumimoji="1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66741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66741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66741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세동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작업자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검사미흡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 KD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부품 출하검사장 검사환경 미흡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검사항목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검사기준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한도견본 등 세분화 관리미흡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3.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출하검사시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100%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전수검사 한계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1)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불량 발생빈도에 따른 차등검사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 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전수검사품목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GDe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아웃벨트 외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품목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  -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일반검사품목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 10~30%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전수 검사  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 KD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부품 출하검사장 재구축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검사장 확장 및 조도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검사환경 개선 ’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14. 9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검사항목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검사기준 및 한도견본 재정비 게시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3.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검사원 충원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명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명→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6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전수검사 품목 증대에 따른 인원충원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세진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66741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66741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66741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71" name="Object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60020" y="3789363"/>
          <a:ext cx="332642" cy="288925"/>
        </p:xfrm>
        <a:graphic>
          <a:graphicData uri="http://schemas.openxmlformats.org/presentationml/2006/ole">
            <p:oleObj spid="_x0000_s1026" name="프레젠테이션" showAsIcon="1" r:id="rId3" imgW="380880" imgH="685800" progId="PowerPoint.Show.8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0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테마">
  <a:themeElements>
    <a:clrScheme name="3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889</Words>
  <Application>Microsoft Office PowerPoint</Application>
  <PresentationFormat>화면 슬라이드 쇼(4:3)</PresentationFormat>
  <Paragraphs>162</Paragraphs>
  <Slides>5</Slides>
  <Notes>2</Notes>
  <HiddenSlides>1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10_기본 디자인</vt:lpstr>
      <vt:lpstr>3_Office 테마</vt:lpstr>
      <vt:lpstr>Microsoft Office PowerPoint 97-2003 프레젠테이션</vt:lpstr>
      <vt:lpstr>슬라이드 1</vt:lpstr>
      <vt:lpstr>슬라이드 2</vt:lpstr>
      <vt:lpstr>슬라이드 3</vt:lpstr>
      <vt:lpstr>슬라이드 4</vt:lpstr>
      <vt:lpstr>슬라이드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김희동</cp:lastModifiedBy>
  <cp:revision>624</cp:revision>
  <cp:lastPrinted>2014-11-17T05:20:14Z</cp:lastPrinted>
  <dcterms:created xsi:type="dcterms:W3CDTF">2013-03-08T07:09:34Z</dcterms:created>
  <dcterms:modified xsi:type="dcterms:W3CDTF">2015-05-12T08:19:56Z</dcterms:modified>
</cp:coreProperties>
</file>