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Barlow" panose="00000500000000000000" pitchFamily="2" charset="0"/>
      <p:regular r:id="rId17"/>
      <p:bold r:id="rId18"/>
    </p:embeddedFont>
    <p:embeddedFont>
      <p:font typeface="Barlow Bold" panose="00000800000000000000" charset="0"/>
      <p:regular r:id="rId19"/>
    </p:embeddedFont>
    <p:embeddedFont>
      <p:font typeface="Barlow Italics" panose="020B0604020202020204" charset="0"/>
      <p:regular r:id="rId20"/>
    </p:embeddedFont>
    <p:embeddedFont>
      <p:font typeface="Barlow Medium" panose="00000600000000000000" pitchFamily="2" charset="0"/>
      <p:regular r:id="rId21"/>
    </p:embeddedFont>
    <p:embeddedFont>
      <p:font typeface="Barlow Semi-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va Sans" panose="020B0604020202020204" charset="0"/>
      <p:regular r:id="rId27"/>
    </p:embeddedFont>
    <p:embeddedFont>
      <p:font typeface="Gare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96A"/>
    <a:srgbClr val="F5E8FB"/>
    <a:srgbClr val="897890"/>
    <a:srgbClr val="B892C4"/>
    <a:srgbClr val="D4BAED"/>
    <a:srgbClr val="8C8C9C"/>
    <a:srgbClr val="8F6FA4"/>
    <a:srgbClr val="EEC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94622" autoAdjust="0"/>
  </p:normalViewPr>
  <p:slideViewPr>
    <p:cSldViewPr>
      <p:cViewPr varScale="1">
        <p:scale>
          <a:sx n="42" d="100"/>
          <a:sy n="42" d="100"/>
        </p:scale>
        <p:origin x="6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8.jpeg"/><Relationship Id="rId7" Type="http://schemas.openxmlformats.org/officeDocument/2006/relationships/image" Target="../media/image16.sv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sv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hyperlink" Target="mailto:esitingimaobong@gmail.com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9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601200" cy="102870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4165600"/>
            <a:ext cx="6994911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dirty="0">
                <a:solidFill>
                  <a:srgbClr val="00206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DEBEST VENTURE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B7CCB-37FD-409F-86EF-B41DC9402C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870" y="1625814"/>
            <a:ext cx="5621312" cy="7251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FD781-DB7D-49AA-A72A-3A66E4D572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71583"/>
            <a:ext cx="1647825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341197" cy="10287000"/>
            <a:chOff x="0" y="0"/>
            <a:chExt cx="12454930" cy="13716000"/>
          </a:xfrm>
          <a:solidFill>
            <a:srgbClr val="4D296A"/>
          </a:solidFill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grpFill/>
          </p:spPr>
        </p:sp>
      </p:grpSp>
      <p:sp>
        <p:nvSpPr>
          <p:cNvPr id="4" name="Freeform 4"/>
          <p:cNvSpPr/>
          <p:nvPr/>
        </p:nvSpPr>
        <p:spPr>
          <a:xfrm>
            <a:off x="1028700" y="2583708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 dirty="0">
                <a:solidFill>
                  <a:srgbClr val="4D296A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8567" y="845620"/>
            <a:ext cx="7810733" cy="627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4"/>
              </a:lnSpc>
            </a:pPr>
            <a:endParaRPr b="1" dirty="0">
              <a:solidFill>
                <a:srgbClr val="F5E8FB"/>
              </a:solidFill>
            </a:endParaRPr>
          </a:p>
          <a:p>
            <a:pPr algn="ctr">
              <a:lnSpc>
                <a:spcPts val="4184"/>
              </a:lnSpc>
            </a:pPr>
            <a:endParaRPr b="1" dirty="0">
              <a:solidFill>
                <a:srgbClr val="F5E8FB"/>
              </a:solidFill>
            </a:endParaRPr>
          </a:p>
          <a:p>
            <a:pPr algn="ctr">
              <a:lnSpc>
                <a:spcPts val="4184"/>
              </a:lnSpc>
            </a:pPr>
            <a:endParaRPr b="1" dirty="0">
              <a:solidFill>
                <a:srgbClr val="F5E8FB"/>
              </a:solidFill>
            </a:endParaRPr>
          </a:p>
          <a:p>
            <a:pPr algn="ctr">
              <a:lnSpc>
                <a:spcPts val="4184"/>
              </a:lnSpc>
            </a:pPr>
            <a:endParaRPr b="1" dirty="0">
              <a:solidFill>
                <a:srgbClr val="F5E8FB"/>
              </a:solidFill>
            </a:endParaRPr>
          </a:p>
          <a:p>
            <a:pPr algn="ctr">
              <a:lnSpc>
                <a:spcPts val="4184"/>
              </a:lnSpc>
            </a:pPr>
            <a:r>
              <a:rPr lang="en-US" sz="2988" b="1" spc="14" dirty="0">
                <a:solidFill>
                  <a:srgbClr val="F5E8FB"/>
                </a:solidFill>
                <a:latin typeface="Canva Sans"/>
                <a:ea typeface="Canva Sans"/>
                <a:cs typeface="Canva Sans"/>
                <a:sym typeface="Canva Sans"/>
              </a:rPr>
              <a:t>Currently, we have invested to the business through partnership</a:t>
            </a:r>
          </a:p>
          <a:p>
            <a:pPr algn="ctr">
              <a:lnSpc>
                <a:spcPts val="4184"/>
              </a:lnSpc>
            </a:pPr>
            <a:endParaRPr lang="en-US" sz="2988" b="1" spc="14" dirty="0">
              <a:solidFill>
                <a:srgbClr val="F5E8F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r>
              <a:rPr lang="en-US" sz="2988" b="1" spc="14" dirty="0">
                <a:solidFill>
                  <a:srgbClr val="F5E8FB"/>
                </a:solidFill>
                <a:latin typeface="Canva Sans"/>
                <a:ea typeface="Canva Sans"/>
                <a:cs typeface="Canva Sans"/>
                <a:sym typeface="Canva Sans"/>
              </a:rPr>
              <a:t>We earn fifty thousand naira as annual net profit</a:t>
            </a:r>
          </a:p>
          <a:p>
            <a:pPr algn="ctr">
              <a:lnSpc>
                <a:spcPts val="4184"/>
              </a:lnSpc>
            </a:pPr>
            <a:endParaRPr lang="en-US" sz="2988" b="1" spc="14" dirty="0">
              <a:solidFill>
                <a:srgbClr val="F5E8F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8231"/>
              </a:lnSpc>
            </a:pPr>
            <a:endParaRPr lang="en-US" sz="2988" b="1" spc="14" dirty="0">
              <a:solidFill>
                <a:srgbClr val="F5E8F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4D296A"/>
          </a:solidFill>
        </p:spPr>
      </p:sp>
      <p:sp>
        <p:nvSpPr>
          <p:cNvPr id="3" name="Freeform 3"/>
          <p:cNvSpPr/>
          <p:nvPr/>
        </p:nvSpPr>
        <p:spPr>
          <a:xfrm>
            <a:off x="-1" y="38100"/>
            <a:ext cx="1902317" cy="1028700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176755" y="2579698"/>
            <a:ext cx="11683751" cy="646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Supermarkets</a:t>
            </a:r>
          </a:p>
          <a:p>
            <a:pPr marL="571500" indent="-5715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Gregory shops</a:t>
            </a:r>
          </a:p>
          <a:p>
            <a:pPr marL="571500" indent="-5715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Schools</a:t>
            </a:r>
          </a:p>
          <a:p>
            <a:pPr marL="571500" indent="-5715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Offices</a:t>
            </a:r>
          </a:p>
          <a:p>
            <a:pPr marL="571500" indent="-5715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 online audiences </a:t>
            </a:r>
          </a:p>
          <a:p>
            <a:pPr marL="571500" indent="-57150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3586" b="1" dirty="0">
              <a:solidFill>
                <a:srgbClr val="7030A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dirty="0">
                <a:solidFill>
                  <a:srgbClr val="4D296A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Potential customers include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4D296A"/>
          </a:solidFill>
        </p:spPr>
      </p:sp>
      <p:sp>
        <p:nvSpPr>
          <p:cNvPr id="3" name="Freeform 3"/>
          <p:cNvSpPr/>
          <p:nvPr/>
        </p:nvSpPr>
        <p:spPr>
          <a:xfrm>
            <a:off x="-1" y="-38100"/>
            <a:ext cx="1902317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22849" y="2019300"/>
            <a:ext cx="11683751" cy="7361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In the cause of the production, the society will benefit the following and more:</a:t>
            </a:r>
          </a:p>
          <a:p>
            <a:pPr marL="571500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High quality but cheap product</a:t>
            </a:r>
          </a:p>
          <a:p>
            <a:pPr marL="571500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Healthy product</a:t>
            </a:r>
          </a:p>
          <a:p>
            <a:pPr marL="571500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The road  to the industry will be develop which will be added to the society </a:t>
            </a:r>
          </a:p>
          <a:p>
            <a:pPr marL="571500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Employment opportunity for the citizens </a:t>
            </a:r>
          </a:p>
          <a:p>
            <a:pPr marL="571500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Scholarship opportunity for the citizen</a:t>
            </a:r>
          </a:p>
          <a:p>
            <a:pPr marL="571500" indent="-5715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586" b="1" dirty="0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Empowerment </a:t>
            </a:r>
            <a:r>
              <a:rPr lang="en-US" sz="3586" b="1" dirty="0" err="1">
                <a:solidFill>
                  <a:srgbClr val="7030A0"/>
                </a:solidFill>
                <a:latin typeface="Canva Sans"/>
                <a:ea typeface="Canva Sans"/>
                <a:cs typeface="Canva Sans"/>
                <a:sym typeface="Canva Sans"/>
              </a:rPr>
              <a:t>programme</a:t>
            </a:r>
            <a:endParaRPr lang="en-US" sz="3586" b="1" dirty="0">
              <a:solidFill>
                <a:srgbClr val="7030A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20"/>
              </a:lnSpc>
            </a:pPr>
            <a:r>
              <a:rPr lang="en-US" sz="8100" b="1" dirty="0">
                <a:solidFill>
                  <a:srgbClr val="4D296A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06702"/>
            <a:ext cx="14180848" cy="692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2660" lvl="1" indent="-471330" algn="l">
              <a:lnSpc>
                <a:spcPct val="150000"/>
              </a:lnSpc>
              <a:buFont typeface="Arial"/>
              <a:buChar char="•"/>
            </a:pPr>
            <a:r>
              <a:rPr lang="en-US" sz="4366" b="1" spc="2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Five Million Naira will help to give the business a push to it zenith point.</a:t>
            </a:r>
          </a:p>
          <a:p>
            <a:pPr marL="942660" lvl="1" indent="-471330" algn="l">
              <a:lnSpc>
                <a:spcPct val="150000"/>
              </a:lnSpc>
              <a:buFont typeface="Arial"/>
              <a:buChar char="•"/>
            </a:pPr>
            <a:r>
              <a:rPr lang="en-US" sz="4366" b="1" spc="2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Two Million for raw materials </a:t>
            </a:r>
          </a:p>
          <a:p>
            <a:pPr marL="942660" lvl="1" indent="-471330" algn="l">
              <a:lnSpc>
                <a:spcPct val="150000"/>
              </a:lnSpc>
              <a:buFont typeface="Arial"/>
              <a:buChar char="•"/>
            </a:pPr>
            <a:r>
              <a:rPr lang="en-US" sz="4366" b="1" spc="2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One Million for equipment </a:t>
            </a:r>
          </a:p>
          <a:p>
            <a:pPr marL="942660" lvl="1" indent="-471330" algn="l">
              <a:lnSpc>
                <a:spcPct val="150000"/>
              </a:lnSpc>
              <a:buFont typeface="Arial"/>
              <a:buChar char="•"/>
            </a:pPr>
            <a:r>
              <a:rPr lang="en-US" sz="4366" b="1" spc="2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One Million for Export duties and other expenses for the start</a:t>
            </a:r>
          </a:p>
          <a:p>
            <a:pPr marL="942660" lvl="1" indent="-471330" algn="l">
              <a:lnSpc>
                <a:spcPct val="150000"/>
              </a:lnSpc>
              <a:buFont typeface="Arial"/>
              <a:buChar char="•"/>
            </a:pPr>
            <a:r>
              <a:rPr lang="en-US" sz="4366" b="1" spc="2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One Million for Miscellaneous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076064" y="622970"/>
            <a:ext cx="6896736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20"/>
              </a:lnSpc>
              <a:spcBef>
                <a:spcPct val="0"/>
              </a:spcBef>
            </a:pPr>
            <a:r>
              <a:rPr lang="en-US" sz="8100" b="1" dirty="0">
                <a:solidFill>
                  <a:srgbClr val="002060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5725" y="1028700"/>
            <a:ext cx="13944632" cy="2558267"/>
            <a:chOff x="0" y="0"/>
            <a:chExt cx="18592843" cy="341102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58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206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Team Members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5"/>
              <a:ext cx="16429858" cy="1471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7030A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Our team members includes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365905" y="5058975"/>
            <a:ext cx="2637502" cy="263749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3995995" y="5067300"/>
            <a:ext cx="2637502" cy="263749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105725" y="5010959"/>
            <a:ext cx="2637502" cy="263749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8661" r="-1337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735815" y="5010959"/>
            <a:ext cx="2637502" cy="263749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048000" y="7962901"/>
            <a:ext cx="3191188" cy="1981200"/>
            <a:chOff x="0" y="-19050"/>
            <a:chExt cx="3239636" cy="272756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dirty="0" err="1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Ebi</a:t>
              </a:r>
              <a:r>
                <a:rPr lang="en-US" sz="3000" b="1" dirty="0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Janet</a:t>
              </a:r>
              <a:endParaRPr lang="en-US" sz="3000" b="1" u="none" dirty="0">
                <a:solidFill>
                  <a:srgbClr val="7030A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6630"/>
              <a:ext cx="3239636" cy="1891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rgbClr val="7030A0"/>
                  </a:solidFill>
                  <a:latin typeface="Barlow"/>
                  <a:ea typeface="Barlow"/>
                  <a:cs typeface="Barlow"/>
                  <a:sym typeface="Barlow"/>
                </a:rPr>
                <a:t>Human Resources Manager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39702" y="8203912"/>
            <a:ext cx="2429727" cy="1558362"/>
            <a:chOff x="0" y="-19050"/>
            <a:chExt cx="3239636" cy="207781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dirty="0" err="1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Bin@chi</a:t>
              </a:r>
              <a:endParaRPr lang="en-US" sz="3000" b="1" u="none" dirty="0">
                <a:solidFill>
                  <a:srgbClr val="7030A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6630"/>
              <a:ext cx="3239636" cy="1242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rgbClr val="7030A0"/>
                  </a:solidFill>
                  <a:latin typeface="Barlow"/>
                  <a:ea typeface="Barlow"/>
                  <a:cs typeface="Barlow"/>
                  <a:sym typeface="Barlow"/>
                </a:rPr>
                <a:t>Brand Ambassador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469792" y="8218199"/>
            <a:ext cx="2429727" cy="1066726"/>
            <a:chOff x="0" y="0"/>
            <a:chExt cx="3239636" cy="142230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dirty="0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De-best</a:t>
              </a:r>
              <a:endParaRPr lang="en-US" sz="3000" b="1" u="none" dirty="0">
                <a:solidFill>
                  <a:srgbClr val="7030A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16630"/>
              <a:ext cx="3239636" cy="6056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rgbClr val="7030A0"/>
                  </a:solidFill>
                  <a:latin typeface="Barlow"/>
                  <a:ea typeface="Barlow"/>
                  <a:cs typeface="Barlow"/>
                  <a:sym typeface="Barlow"/>
                </a:rPr>
                <a:t>Director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334273" y="8203912"/>
            <a:ext cx="2429727" cy="1558362"/>
            <a:chOff x="0" y="-19050"/>
            <a:chExt cx="3239636" cy="2077816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dirty="0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Sammy Young</a:t>
              </a:r>
              <a:endParaRPr lang="en-US" sz="3000" b="1" u="none" dirty="0">
                <a:solidFill>
                  <a:srgbClr val="7030A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16630"/>
              <a:ext cx="3239636" cy="1242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rgbClr val="7030A0"/>
                  </a:solidFill>
                  <a:latin typeface="Barlow"/>
                  <a:ea typeface="Barlow"/>
                  <a:cs typeface="Barlow"/>
                  <a:sym typeface="Barlow"/>
                </a:rPr>
                <a:t>Media Manager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4D296A"/>
          </a:solidFill>
        </p:spPr>
      </p:sp>
      <p:sp>
        <p:nvSpPr>
          <p:cNvPr id="26" name="Freeform 26"/>
          <p:cNvSpPr/>
          <p:nvPr/>
        </p:nvSpPr>
        <p:spPr>
          <a:xfrm>
            <a:off x="0" y="-38100"/>
            <a:ext cx="1899634" cy="1032510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74813"/>
            </a:stretch>
          </a:blipFill>
        </p:spPr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CB28D2-7257-42D8-B5C3-448A8B0B7304}"/>
              </a:ext>
            </a:extLst>
          </p:cNvPr>
          <p:cNvSpPr/>
          <p:nvPr/>
        </p:nvSpPr>
        <p:spPr>
          <a:xfrm>
            <a:off x="3124199" y="5010959"/>
            <a:ext cx="2637502" cy="2637492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44460" y="3830244"/>
            <a:ext cx="10199079" cy="3413439"/>
            <a:chOff x="0" y="285750"/>
            <a:chExt cx="13598772" cy="4551251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0"/>
              <a:ext cx="13598772" cy="256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1" dirty="0">
                  <a:solidFill>
                    <a:srgbClr val="4D296A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65914"/>
              <a:ext cx="13219076" cy="1471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Reach out to me using the following contact 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+2348061198717 or </a:t>
              </a: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esitingimaobong@gmail.com</a:t>
              </a: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281940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solidFill>
              <a:srgbClr val="4D296A"/>
            </a:solidFill>
          </a:ln>
        </p:spPr>
        <p:txBody>
          <a:bodyPr/>
          <a:lstStyle/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8271" y="0"/>
            <a:ext cx="6029729" cy="10287000"/>
          </a:xfrm>
          <a:prstGeom prst="rect">
            <a:avLst/>
          </a:prstGeom>
          <a:solidFill>
            <a:srgbClr val="4D296A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790701"/>
            <a:ext cx="8496300" cy="7127518"/>
            <a:chOff x="0" y="-2034315"/>
            <a:chExt cx="11328400" cy="13490263"/>
          </a:xfrm>
        </p:grpSpPr>
        <p:sp>
          <p:nvSpPr>
            <p:cNvPr id="4" name="TextBox 4"/>
            <p:cNvSpPr txBox="1"/>
            <p:nvPr/>
          </p:nvSpPr>
          <p:spPr>
            <a:xfrm>
              <a:off x="0" y="-2034315"/>
              <a:ext cx="11328400" cy="44405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9720"/>
                </a:lnSpc>
              </a:pPr>
              <a:r>
                <a:rPr lang="en-US" sz="5400" b="1" dirty="0">
                  <a:solidFill>
                    <a:srgbClr val="4D296A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Challenges facing snacks production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19712" y="4290597"/>
              <a:ext cx="9817477" cy="71653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l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Economy instability</a:t>
              </a:r>
            </a:p>
            <a:p>
              <a:pPr marL="457200" indent="-457200" algn="l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Inflation </a:t>
              </a:r>
            </a:p>
            <a:p>
              <a:pPr marL="457200" indent="-457200" algn="l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Increment in the price of raw materials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solidFill>
            <a:srgbClr val="4D296A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C6A69-2306-40BA-9468-259767E79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28699"/>
            <a:ext cx="6601482" cy="8229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8444798"/>
            <a:ext cx="1059192" cy="1059192"/>
            <a:chOff x="0" y="0"/>
            <a:chExt cx="6350000" cy="6350000"/>
          </a:xfrm>
          <a:solidFill>
            <a:srgbClr val="4D296A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25742"/>
            <a:ext cx="16230600" cy="233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5400" b="1" dirty="0">
                <a:solidFill>
                  <a:srgbClr val="4D296A"/>
                </a:solidFill>
                <a:latin typeface="Barlow Bold"/>
                <a:ea typeface="Barlow Bold"/>
                <a:cs typeface="Barlow Bold"/>
                <a:sym typeface="Barlow Bold"/>
              </a:rPr>
              <a:t>Supplying high quality snacks to shop and household on a cheaper rate</a:t>
            </a:r>
            <a:endParaRPr lang="en-US" sz="5400" b="1" u="none" dirty="0">
              <a:solidFill>
                <a:srgbClr val="4D296A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5688" y="3061461"/>
            <a:ext cx="9571112" cy="6349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sz="4000" b="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I will achieve this goals by :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Creating awareness campaign in the </a:t>
            </a:r>
            <a:r>
              <a:rPr lang="en-US" sz="4000" b="1" dirty="0" err="1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neighbourhood</a:t>
            </a:r>
            <a:r>
              <a:rPr lang="en-US" sz="4000" b="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getting raw materials directly from the manufactural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Produce snacks in large quantity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b="1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Brand my product in a unique format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1028700" y="667172"/>
            <a:ext cx="8663715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u="none" dirty="0">
                <a:solidFill>
                  <a:srgbClr val="4D296A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90420" y="2171700"/>
            <a:ext cx="5785063" cy="6646625"/>
            <a:chOff x="0" y="143439"/>
            <a:chExt cx="7993223" cy="5470862"/>
          </a:xfrm>
        </p:grpSpPr>
        <p:sp>
          <p:nvSpPr>
            <p:cNvPr id="24" name="TextBox 24"/>
            <p:cNvSpPr txBox="1"/>
            <p:nvPr/>
          </p:nvSpPr>
          <p:spPr>
            <a:xfrm>
              <a:off x="0" y="941749"/>
              <a:ext cx="7958508" cy="4672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699" b="1" i="1" dirty="0">
                  <a:solidFill>
                    <a:srgbClr val="4D296A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peanut</a:t>
              </a:r>
            </a:p>
            <a:p>
              <a:pPr marL="457200" lvl="0" indent="-4572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699" b="1" i="1" dirty="0">
                  <a:solidFill>
                    <a:srgbClr val="4D296A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Cake</a:t>
              </a:r>
            </a:p>
            <a:p>
              <a:pPr marL="457200" lvl="0" indent="-4572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699" b="1" i="1" dirty="0">
                  <a:solidFill>
                    <a:srgbClr val="4D296A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Bread</a:t>
              </a:r>
            </a:p>
            <a:p>
              <a:pPr marL="457200" lvl="0" indent="-4572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699" b="1" i="1" dirty="0">
                  <a:solidFill>
                    <a:srgbClr val="4D296A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Chin-chin</a:t>
              </a:r>
            </a:p>
            <a:p>
              <a:pPr marL="457200" lvl="0" indent="-4572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699" b="1" i="1" dirty="0">
                  <a:solidFill>
                    <a:srgbClr val="4D296A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Meat-pie</a:t>
              </a:r>
            </a:p>
            <a:p>
              <a:pPr marL="457200" lvl="0" indent="-4572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699" b="1" i="1" dirty="0">
                  <a:solidFill>
                    <a:srgbClr val="4D296A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Fish-pie </a:t>
              </a:r>
            </a:p>
            <a:p>
              <a:pPr marL="457200" lvl="0" indent="-4572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699" b="1" i="1" dirty="0">
                  <a:solidFill>
                    <a:srgbClr val="4D296A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Donut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4715" y="143439"/>
              <a:ext cx="7958508" cy="401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69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We produce the following 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4E9505E-F043-4681-B5E8-1E4BE002A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5" y="2110188"/>
            <a:ext cx="6245200" cy="4683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6139CA-586A-497A-9618-53448EFDF9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25" y="2110188"/>
            <a:ext cx="3512925" cy="468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0057" y="1596726"/>
            <a:ext cx="9082750" cy="1898690"/>
            <a:chOff x="0" y="0"/>
            <a:chExt cx="12110334" cy="253158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2 out 5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the featured statistic.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00057" y="4720014"/>
            <a:ext cx="9082750" cy="1898690"/>
            <a:chOff x="0" y="0"/>
            <a:chExt cx="12110334" cy="253158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95%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the featured statistic.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00057" y="7337777"/>
            <a:ext cx="9082750" cy="1898690"/>
            <a:chOff x="0" y="0"/>
            <a:chExt cx="12110334" cy="2531587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7030A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123 million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the featured statistic.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4493818"/>
            <a:ext cx="4249772" cy="2479033"/>
          </a:xfrm>
          <a:prstGeom prst="rect">
            <a:avLst/>
          </a:prstGeom>
          <a:ln>
            <a:solidFill>
              <a:srgbClr val="4D296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49772"/>
                      <a:gd name="connsiteY0" fmla="*/ 0 h 2479033"/>
                      <a:gd name="connsiteX1" fmla="*/ 4249772 w 4249772"/>
                      <a:gd name="connsiteY1" fmla="*/ 0 h 2479033"/>
                      <a:gd name="connsiteX2" fmla="*/ 4249772 w 4249772"/>
                      <a:gd name="connsiteY2" fmla="*/ 2479033 h 2479033"/>
                      <a:gd name="connsiteX3" fmla="*/ 0 w 4249772"/>
                      <a:gd name="connsiteY3" fmla="*/ 2479033 h 2479033"/>
                      <a:gd name="connsiteX4" fmla="*/ 0 w 4249772"/>
                      <a:gd name="connsiteY4" fmla="*/ 0 h 2479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49772" h="2479033" fill="none" extrusionOk="0">
                        <a:moveTo>
                          <a:pt x="0" y="0"/>
                        </a:moveTo>
                        <a:cubicBezTo>
                          <a:pt x="482592" y="-49533"/>
                          <a:pt x="3240593" y="-14809"/>
                          <a:pt x="4249772" y="0"/>
                        </a:cubicBezTo>
                        <a:cubicBezTo>
                          <a:pt x="4337411" y="342859"/>
                          <a:pt x="4177093" y="1816918"/>
                          <a:pt x="4249772" y="2479033"/>
                        </a:cubicBezTo>
                        <a:cubicBezTo>
                          <a:pt x="3198862" y="2430802"/>
                          <a:pt x="439812" y="2563488"/>
                          <a:pt x="0" y="2479033"/>
                        </a:cubicBezTo>
                        <a:cubicBezTo>
                          <a:pt x="-38581" y="1952703"/>
                          <a:pt x="63341" y="380300"/>
                          <a:pt x="0" y="0"/>
                        </a:cubicBezTo>
                        <a:close/>
                      </a:path>
                      <a:path w="4249772" h="2479033" stroke="0" extrusionOk="0">
                        <a:moveTo>
                          <a:pt x="0" y="0"/>
                        </a:moveTo>
                        <a:cubicBezTo>
                          <a:pt x="1895402" y="118645"/>
                          <a:pt x="3772457" y="116012"/>
                          <a:pt x="4249772" y="0"/>
                        </a:cubicBezTo>
                        <a:cubicBezTo>
                          <a:pt x="4116890" y="670827"/>
                          <a:pt x="4334723" y="2164036"/>
                          <a:pt x="4249772" y="2479033"/>
                        </a:cubicBezTo>
                        <a:cubicBezTo>
                          <a:pt x="3579747" y="2613633"/>
                          <a:pt x="1884336" y="2321837"/>
                          <a:pt x="0" y="2479033"/>
                        </a:cubicBezTo>
                        <a:cubicBezTo>
                          <a:pt x="-20187" y="1413876"/>
                          <a:pt x="-152480" y="2927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2" y="7932974"/>
            <a:ext cx="4249772" cy="1345761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2" y="1930507"/>
            <a:ext cx="4249772" cy="1919056"/>
          </a:xfrm>
          <a:prstGeom prst="rect">
            <a:avLst/>
          </a:prstGeom>
          <a:solidFill>
            <a:srgbClr val="EECCF8"/>
          </a:solidFill>
        </p:spPr>
      </p:pic>
      <p:sp>
        <p:nvSpPr>
          <p:cNvPr id="15" name="TextBox 15"/>
          <p:cNvSpPr txBox="1"/>
          <p:nvPr/>
        </p:nvSpPr>
        <p:spPr>
          <a:xfrm>
            <a:off x="1558682" y="0"/>
            <a:ext cx="908275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dirty="0">
                <a:solidFill>
                  <a:srgbClr val="4D296A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258353"/>
            <a:ext cx="8904202" cy="82703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386178"/>
            <a:ext cx="7372995" cy="1070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b="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-US" sz="2999" b="1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iscuss Your market </a:t>
            </a:r>
            <a:r>
              <a:rPr lang="en-US" sz="2999" b="1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-US" sz="2999" b="1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ize</a:t>
            </a:r>
          </a:p>
          <a:p>
            <a:pPr algn="l">
              <a:lnSpc>
                <a:spcPts val="4199"/>
              </a:lnSpc>
            </a:pPr>
            <a:endParaRPr lang="en-US" sz="2999" b="1" u="none" dirty="0">
              <a:solidFill>
                <a:srgbClr val="7030A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22869"/>
            <a:ext cx="6896736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dirty="0">
                <a:solidFill>
                  <a:srgbClr val="4D296A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4D296A"/>
          </a:solid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0" y="-38100"/>
            <a:ext cx="6812377" cy="9036622"/>
            <a:chOff x="0" y="-36011"/>
            <a:chExt cx="6438900" cy="8541201"/>
          </a:xfrm>
        </p:grpSpPr>
        <p:sp>
          <p:nvSpPr>
            <p:cNvPr id="8" name="Freeform 8"/>
            <p:cNvSpPr/>
            <p:nvPr/>
          </p:nvSpPr>
          <p:spPr>
            <a:xfrm>
              <a:off x="0" y="-36011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4D296A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9375704" y="2057820"/>
            <a:ext cx="8473539" cy="4349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ct val="200000"/>
              </a:lnSpc>
              <a:spcBef>
                <a:spcPct val="0"/>
              </a:spcBef>
            </a:pPr>
            <a:r>
              <a:rPr lang="en-US" sz="2899" b="1" dirty="0">
                <a:solidFill>
                  <a:srgbClr val="7030A0"/>
                </a:solidFill>
                <a:latin typeface="Garet"/>
                <a:ea typeface="Garet"/>
                <a:cs typeface="Garet"/>
                <a:sym typeface="Garet"/>
              </a:rPr>
              <a:t>Our competitors include</a:t>
            </a: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99" b="1" dirty="0">
                <a:solidFill>
                  <a:srgbClr val="7030A0"/>
                </a:solidFill>
                <a:latin typeface="Garet"/>
                <a:ea typeface="Garet"/>
                <a:cs typeface="Garet"/>
                <a:sym typeface="Garet"/>
              </a:rPr>
              <a:t>Crunches </a:t>
            </a: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99" b="1" dirty="0">
                <a:solidFill>
                  <a:srgbClr val="7030A0"/>
                </a:solidFill>
                <a:latin typeface="Garet"/>
                <a:ea typeface="Garet"/>
                <a:cs typeface="Garet"/>
                <a:sym typeface="Garet"/>
              </a:rPr>
              <a:t>Chicken republic</a:t>
            </a: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99" b="1" dirty="0">
                <a:solidFill>
                  <a:srgbClr val="7030A0"/>
                </a:solidFill>
                <a:latin typeface="Garet"/>
                <a:ea typeface="Garet"/>
                <a:cs typeface="Garet"/>
                <a:sym typeface="Garet"/>
              </a:rPr>
              <a:t>Food affairs</a:t>
            </a: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99" b="1" dirty="0">
                <a:solidFill>
                  <a:srgbClr val="7030A0"/>
                </a:solidFill>
                <a:latin typeface="Garet"/>
                <a:ea typeface="Garet"/>
                <a:cs typeface="Garet"/>
                <a:sym typeface="Garet"/>
              </a:rPr>
              <a:t>De-choice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08761" y="257175"/>
            <a:ext cx="875053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8099" b="1" dirty="0">
                <a:solidFill>
                  <a:srgbClr val="7030A0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5725" y="1028700"/>
            <a:ext cx="13944632" cy="8194618"/>
            <a:chOff x="0" y="0"/>
            <a:chExt cx="18592843" cy="1092615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58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dirty="0">
                  <a:solidFill>
                    <a:srgbClr val="4D296A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5"/>
              <a:ext cx="17195034" cy="89862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l">
                <a:lnSpc>
                  <a:spcPct val="200000"/>
                </a:lnSpc>
                <a:buFont typeface="Courier New" panose="02070309020205020404" pitchFamily="49" charset="0"/>
                <a:buChar char="o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We have been able to create familiarity with the local market</a:t>
              </a:r>
            </a:p>
            <a:p>
              <a:pPr marL="457200" indent="-457200" algn="l">
                <a:lnSpc>
                  <a:spcPct val="200000"/>
                </a:lnSpc>
                <a:buFont typeface="Courier New" panose="02070309020205020404" pitchFamily="49" charset="0"/>
                <a:buChar char="o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Distribution is ongoing in the local shops</a:t>
              </a:r>
            </a:p>
            <a:p>
              <a:pPr marL="457200" indent="-457200" algn="l">
                <a:lnSpc>
                  <a:spcPct val="200000"/>
                </a:lnSpc>
                <a:buFont typeface="Courier New" panose="02070309020205020404" pitchFamily="49" charset="0"/>
                <a:buChar char="o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We have an online platform were customers orders from us at the comfort of their home</a:t>
              </a:r>
            </a:p>
            <a:p>
              <a:pPr marL="457200" indent="-457200" algn="l">
                <a:lnSpc>
                  <a:spcPct val="200000"/>
                </a:lnSpc>
                <a:buFont typeface="Courier New" panose="02070309020205020404" pitchFamily="49" charset="0"/>
                <a:buChar char="o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We have a mini eatery were customers get our product, sit and eat in the case where they want to do so.</a:t>
              </a:r>
            </a:p>
            <a:p>
              <a:pPr marL="457200" indent="-457200" algn="l">
                <a:lnSpc>
                  <a:spcPct val="200000"/>
                </a:lnSpc>
                <a:buFont typeface="Courier New" panose="02070309020205020404" pitchFamily="49" charset="0"/>
                <a:buChar char="o"/>
              </a:pPr>
              <a:r>
                <a:rPr lang="en-US" sz="3199" b="1" dirty="0">
                  <a:solidFill>
                    <a:srgbClr val="7030A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Seasonal bonanza is been done to our value added customers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6" name="Freeform 6"/>
          <p:cNvSpPr/>
          <p:nvPr/>
        </p:nvSpPr>
        <p:spPr>
          <a:xfrm>
            <a:off x="-1902317" y="-11430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solidFill>
            <a:srgbClr val="4D296A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703359" y="3357575"/>
            <a:ext cx="14881282" cy="0"/>
          </a:xfrm>
          <a:prstGeom prst="line">
            <a:avLst/>
          </a:prstGeom>
          <a:ln w="19050" cap="flat">
            <a:solidFill>
              <a:srgbClr val="4D296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703359" y="8136464"/>
            <a:ext cx="14881282" cy="0"/>
          </a:xfrm>
          <a:prstGeom prst="line">
            <a:avLst/>
          </a:prstGeom>
          <a:ln w="19050" cap="flat">
            <a:solidFill>
              <a:srgbClr val="4D296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8659450" y="2400300"/>
            <a:ext cx="1972472" cy="894023"/>
          </a:xfrm>
          <a:prstGeom prst="rect">
            <a:avLst/>
          </a:prstGeom>
          <a:solidFill>
            <a:srgbClr val="F5E8FB"/>
          </a:solidFill>
        </p:spPr>
      </p:sp>
      <p:sp>
        <p:nvSpPr>
          <p:cNvPr id="9" name="AutoShape 9"/>
          <p:cNvSpPr/>
          <p:nvPr/>
        </p:nvSpPr>
        <p:spPr>
          <a:xfrm>
            <a:off x="6673531" y="2400300"/>
            <a:ext cx="1972472" cy="894023"/>
          </a:xfrm>
          <a:prstGeom prst="rect">
            <a:avLst/>
          </a:prstGeom>
          <a:solidFill>
            <a:srgbClr val="F5E8F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6913736" y="2694518"/>
            <a:ext cx="1524842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5969" y="2694518"/>
            <a:ext cx="1316017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591800" y="2400300"/>
            <a:ext cx="1972472" cy="894023"/>
          </a:xfrm>
          <a:prstGeom prst="rect">
            <a:avLst/>
          </a:prstGeom>
          <a:solidFill>
            <a:srgbClr val="F5E8FB"/>
          </a:solidFill>
        </p:spPr>
      </p:sp>
      <p:sp>
        <p:nvSpPr>
          <p:cNvPr id="13" name="TextBox 13"/>
          <p:cNvSpPr txBox="1"/>
          <p:nvPr/>
        </p:nvSpPr>
        <p:spPr>
          <a:xfrm>
            <a:off x="11029376" y="2694518"/>
            <a:ext cx="1316017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550204" y="2400300"/>
            <a:ext cx="1972472" cy="894023"/>
          </a:xfrm>
          <a:prstGeom prst="rect">
            <a:avLst/>
          </a:prstGeom>
          <a:solidFill>
            <a:srgbClr val="F5E8F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AutoShape 15"/>
          <p:cNvSpPr/>
          <p:nvPr/>
        </p:nvSpPr>
        <p:spPr>
          <a:xfrm>
            <a:off x="14401800" y="2400300"/>
            <a:ext cx="1972472" cy="894023"/>
          </a:xfrm>
          <a:prstGeom prst="rect">
            <a:avLst/>
          </a:prstGeom>
          <a:solidFill>
            <a:srgbClr val="F5E8FB"/>
          </a:solidFill>
        </p:spPr>
      </p:sp>
      <p:sp>
        <p:nvSpPr>
          <p:cNvPr id="16" name="TextBox 16"/>
          <p:cNvSpPr txBox="1"/>
          <p:nvPr/>
        </p:nvSpPr>
        <p:spPr>
          <a:xfrm>
            <a:off x="12982784" y="2694518"/>
            <a:ext cx="1316017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36191" y="2694518"/>
            <a:ext cx="1316017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8802" y="2696086"/>
            <a:ext cx="43706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b="1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7743" y="3419744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97743" y="4022985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7743" y="4626226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97743" y="5229466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97743" y="5832707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97743" y="6435948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97743" y="7039189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97743" y="7642429"/>
            <a:ext cx="4441750" cy="37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7030A0"/>
                </a:solidFill>
                <a:latin typeface="Barlow"/>
                <a:ea typeface="Barlow"/>
                <a:cs typeface="Barlow"/>
                <a:sym typeface="Barlow"/>
              </a:rPr>
              <a:t>Write your task here</a:t>
            </a:r>
          </a:p>
        </p:txBody>
      </p:sp>
      <p:sp>
        <p:nvSpPr>
          <p:cNvPr id="27" name="AutoShape 27"/>
          <p:cNvSpPr/>
          <p:nvPr/>
        </p:nvSpPr>
        <p:spPr>
          <a:xfrm>
            <a:off x="6673184" y="3424302"/>
            <a:ext cx="1972820" cy="0"/>
          </a:xfrm>
          <a:prstGeom prst="line">
            <a:avLst/>
          </a:prstGeom>
          <a:ln w="485775" cap="flat">
            <a:solidFill>
              <a:srgbClr val="8C8C9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7659594" y="4027543"/>
            <a:ext cx="2972328" cy="0"/>
          </a:xfrm>
          <a:prstGeom prst="line">
            <a:avLst/>
          </a:prstGeom>
          <a:ln w="485775" cap="flat">
            <a:solidFill>
              <a:srgbClr val="8F6FA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7659594" y="4603308"/>
            <a:ext cx="2012985" cy="0"/>
          </a:xfrm>
          <a:prstGeom prst="line">
            <a:avLst/>
          </a:prstGeom>
          <a:ln w="485775" cap="flat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2631287" y="6402324"/>
            <a:ext cx="2962913" cy="0"/>
          </a:xfrm>
          <a:prstGeom prst="line">
            <a:avLst/>
          </a:prstGeom>
          <a:ln w="485775" cap="flat">
            <a:solidFill>
              <a:srgbClr val="08316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14603759" y="6996645"/>
            <a:ext cx="1980882" cy="0"/>
          </a:xfrm>
          <a:prstGeom prst="line">
            <a:avLst/>
          </a:prstGeom>
          <a:ln w="485775" cap="flat">
            <a:solidFill>
              <a:srgbClr val="89789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5598405" y="7590073"/>
            <a:ext cx="986236" cy="0"/>
          </a:xfrm>
          <a:prstGeom prst="line">
            <a:avLst/>
          </a:prstGeom>
          <a:ln w="485775" cap="flat">
            <a:solidFill>
              <a:srgbClr val="B892C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10645368" y="5214576"/>
            <a:ext cx="3966801" cy="0"/>
          </a:xfrm>
          <a:prstGeom prst="line">
            <a:avLst/>
          </a:prstGeom>
          <a:ln w="485775" cap="flat">
            <a:solidFill>
              <a:srgbClr val="F5E8F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9672578" y="5809789"/>
            <a:ext cx="3944944" cy="0"/>
          </a:xfrm>
          <a:prstGeom prst="line">
            <a:avLst/>
          </a:prstGeom>
          <a:ln w="485775" cap="flat">
            <a:solidFill>
              <a:srgbClr val="D4BA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/>
          <p:cNvSpPr txBox="1"/>
          <p:nvPr/>
        </p:nvSpPr>
        <p:spPr>
          <a:xfrm>
            <a:off x="1703359" y="343008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 dirty="0">
                <a:solidFill>
                  <a:srgbClr val="4D296A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id="36" name="AutoShape 36"/>
          <p:cNvSpPr/>
          <p:nvPr/>
        </p:nvSpPr>
        <p:spPr>
          <a:xfrm>
            <a:off x="0" y="8224794"/>
            <a:ext cx="18288000" cy="2100306"/>
          </a:xfrm>
          <a:prstGeom prst="rect">
            <a:avLst/>
          </a:prstGeom>
          <a:solidFill>
            <a:srgbClr val="4D296A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2255</TotalTime>
  <Words>398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Wingdings</vt:lpstr>
      <vt:lpstr>Courier New</vt:lpstr>
      <vt:lpstr>Calibri</vt:lpstr>
      <vt:lpstr>Garet</vt:lpstr>
      <vt:lpstr>Barlow Semi-Bold</vt:lpstr>
      <vt:lpstr>Barlow Bold</vt:lpstr>
      <vt:lpstr>Canva Sans</vt:lpstr>
      <vt:lpstr>Arial</vt:lpstr>
      <vt:lpstr>Barlow Italics</vt:lpstr>
      <vt:lpstr>Barlow Medium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PLP Standard Pitch Deck Template</dc:title>
  <dc:creator>DAUGHTER OF LIGHT</dc:creator>
  <cp:lastModifiedBy>Imaobong Esiting</cp:lastModifiedBy>
  <cp:revision>30</cp:revision>
  <dcterms:created xsi:type="dcterms:W3CDTF">2006-08-16T00:00:00Z</dcterms:created>
  <dcterms:modified xsi:type="dcterms:W3CDTF">2024-11-04T18:55:38Z</dcterms:modified>
  <dc:identifier>DAGRQhOMgco</dc:identifier>
</cp:coreProperties>
</file>