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416" autoAdjust="0"/>
  </p:normalViewPr>
  <p:slideViewPr>
    <p:cSldViewPr>
      <p:cViewPr varScale="1">
        <p:scale>
          <a:sx n="59" d="100"/>
          <a:sy n="59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EDF3-9627-4710-937C-4762F9D8DC52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C78CC-A4EE-4384-8F85-6FF49BE68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CD-ROM, the reflective surface is manufactured with indentations, called 'pits', separated by what are referred to as 'lands'. When the disc is being read, the travel of the laser beam to a pit causes a difference in phase compared to reflection from a land. This phase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is recognized by the photodiode detector and attached circuitry and interpreted as a 1 or 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C78CC-A4EE-4384-8F85-6FF49BE6823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E7E-2999-4D0D-9195-B103D5CA26A6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6E7E-2999-4D0D-9195-B103D5CA26A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B0AE-7713-4D4A-BEEC-B285EB11B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Computer mouse</a:t>
            </a:r>
            <a:endParaRPr lang="zh-CN" altLang="en-US" dirty="0"/>
          </a:p>
        </p:txBody>
      </p:sp>
      <p:pic>
        <p:nvPicPr>
          <p:cNvPr id="4" name="图片 3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93" y="4045354"/>
            <a:ext cx="4115507" cy="2812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1000108"/>
            <a:ext cx="8286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tracker ball </a:t>
            </a:r>
            <a:r>
              <a:rPr lang="en-US" altLang="zh-CN" sz="2400" dirty="0" smtClean="0"/>
              <a:t>mouse :</a:t>
            </a:r>
            <a:r>
              <a:rPr lang="en-US" altLang="zh-CN" sz="2400" dirty="0"/>
              <a:t>As the mouse moves the </a:t>
            </a:r>
            <a:r>
              <a:rPr lang="en-US" altLang="zh-CN" sz="2400" dirty="0" smtClean="0"/>
              <a:t>rubber ball </a:t>
            </a:r>
            <a:r>
              <a:rPr lang="en-US" altLang="zh-CN" sz="2400" dirty="0"/>
              <a:t>rotates causing one or both </a:t>
            </a:r>
            <a:r>
              <a:rPr lang="en-US" altLang="zh-CN" sz="2400" dirty="0" smtClean="0"/>
              <a:t>rollers </a:t>
            </a:r>
            <a:r>
              <a:rPr lang="en-US" altLang="zh-CN" sz="2400" dirty="0"/>
              <a:t>to rotate. </a:t>
            </a:r>
            <a:r>
              <a:rPr lang="en-US" altLang="zh-CN" sz="2400" dirty="0" smtClean="0"/>
              <a:t>Each roller </a:t>
            </a:r>
            <a:r>
              <a:rPr lang="en-US" altLang="zh-CN" sz="2400" dirty="0"/>
              <a:t>is attached to a spindle on which there is a </a:t>
            </a:r>
            <a:r>
              <a:rPr lang="en-US" altLang="zh-CN" sz="2400" dirty="0" smtClean="0"/>
              <a:t>disc with </a:t>
            </a:r>
            <a:r>
              <a:rPr lang="en-US" altLang="zh-CN" sz="2400" dirty="0"/>
              <a:t>holes arranged around the outer edge. A </a:t>
            </a:r>
            <a:r>
              <a:rPr lang="en-US" altLang="zh-CN" sz="2400" dirty="0" smtClean="0"/>
              <a:t>light beam </a:t>
            </a:r>
            <a:r>
              <a:rPr lang="en-US" altLang="zh-CN" sz="2400" dirty="0"/>
              <a:t>and detector are arranged so that the </a:t>
            </a:r>
            <a:r>
              <a:rPr lang="en-US" altLang="zh-CN" sz="2400" dirty="0" err="1" smtClean="0"/>
              <a:t>intermitten</a:t>
            </a:r>
            <a:r>
              <a:rPr lang="en-US" altLang="zh-CN" sz="2400" dirty="0" smtClean="0"/>
              <a:t> transmission </a:t>
            </a:r>
            <a:r>
              <a:rPr lang="en-US" altLang="zh-CN" sz="2400" dirty="0"/>
              <a:t>of the light through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holes in the disc </a:t>
            </a:r>
            <a:r>
              <a:rPr lang="en-US" altLang="zh-CN" sz="2400" dirty="0" smtClean="0"/>
              <a:t>is recorded </a:t>
            </a:r>
            <a:r>
              <a:rPr lang="en-US" altLang="zh-CN" sz="2400" dirty="0"/>
              <a:t>as the disc rotates and </a:t>
            </a:r>
            <a:r>
              <a:rPr lang="en-US" altLang="zh-CN" sz="2400" dirty="0" smtClean="0"/>
              <a:t>the circuitry </a:t>
            </a:r>
            <a:r>
              <a:rPr lang="en-US" altLang="zh-CN" sz="2400" dirty="0"/>
              <a:t>attached to</a:t>
            </a:r>
          </a:p>
          <a:p>
            <a:r>
              <a:rPr lang="en-US" altLang="zh-CN" sz="2400" dirty="0"/>
              <a:t>the pair of detectors then sends the appropriate data </a:t>
            </a:r>
            <a:r>
              <a:rPr lang="en-US" altLang="zh-CN" sz="2400" dirty="0" smtClean="0"/>
              <a:t>to the </a:t>
            </a:r>
            <a:r>
              <a:rPr lang="en-US" altLang="zh-CN" sz="2400" dirty="0"/>
              <a:t>computer to activate movement of the screen </a:t>
            </a:r>
            <a:r>
              <a:rPr lang="en-US" altLang="zh-CN" sz="2400" dirty="0" smtClean="0"/>
              <a:t>cursor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4714884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Now mouse shine a </a:t>
            </a:r>
            <a:r>
              <a:rPr lang="en-US" altLang="zh-CN" dirty="0"/>
              <a:t>light beam from a light emitting diode down onto the surface the mouse</a:t>
            </a:r>
          </a:p>
          <a:p>
            <a:r>
              <a:rPr lang="en-US" altLang="zh-CN" dirty="0"/>
              <a:t>is resting </a:t>
            </a:r>
            <a:r>
              <a:rPr lang="en-US" altLang="zh-CN" dirty="0" smtClean="0"/>
              <a:t>on to replace the ball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Screen display</a:t>
            </a:r>
            <a:endParaRPr lang="zh-CN" altLang="en-US" dirty="0"/>
          </a:p>
        </p:txBody>
      </p:sp>
      <p:pic>
        <p:nvPicPr>
          <p:cNvPr id="4" name="图片 3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3691164"/>
            <a:ext cx="4929190" cy="3166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8" y="1285860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screen </a:t>
            </a:r>
            <a:r>
              <a:rPr lang="en-US" altLang="zh-CN" sz="2000" dirty="0" smtClean="0"/>
              <a:t>pixel consists </a:t>
            </a:r>
            <a:r>
              <a:rPr lang="en-US" altLang="zh-CN" sz="2000" dirty="0"/>
              <a:t>of three sub-pixels </a:t>
            </a:r>
            <a:r>
              <a:rPr lang="en-US" altLang="zh-CN" sz="2000" dirty="0" smtClean="0"/>
              <a:t>typically </a:t>
            </a:r>
            <a:r>
              <a:rPr lang="en-US" altLang="zh-CN" sz="2000" dirty="0"/>
              <a:t>one each for red, green and blue. Varying the level of </a:t>
            </a:r>
            <a:r>
              <a:rPr lang="en-US" altLang="zh-CN" sz="2000" dirty="0" smtClean="0"/>
              <a:t>light emitted </a:t>
            </a:r>
            <a:r>
              <a:rPr lang="en-US" altLang="zh-CN" sz="2000" dirty="0"/>
              <a:t>from the individual sub-pixels allows a full range of </a:t>
            </a:r>
            <a:r>
              <a:rPr lang="en-US" altLang="zh-CN" sz="2000" dirty="0" smtClean="0"/>
              <a:t>colors </a:t>
            </a:r>
            <a:r>
              <a:rPr lang="en-US" altLang="zh-CN" sz="2000" dirty="0"/>
              <a:t>to be displayed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LCD screen </a:t>
            </a:r>
            <a:r>
              <a:rPr lang="en-US" altLang="zh-CN" sz="2000" dirty="0"/>
              <a:t>has </a:t>
            </a:r>
            <a:r>
              <a:rPr lang="en-US" altLang="zh-CN" sz="2000" dirty="0" err="1"/>
              <a:t>ind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ividua</a:t>
            </a:r>
            <a:r>
              <a:rPr lang="en-US" altLang="zh-CN" sz="2000" dirty="0"/>
              <a:t> l cells contain </a:t>
            </a:r>
            <a:r>
              <a:rPr lang="en-US" altLang="zh-CN" sz="2000" dirty="0" err="1"/>
              <a:t>ing</a:t>
            </a:r>
            <a:r>
              <a:rPr lang="en-US" altLang="zh-CN" sz="2000" dirty="0"/>
              <a:t> a liquid crystal to</a:t>
            </a:r>
          </a:p>
          <a:p>
            <a:r>
              <a:rPr lang="en-US" altLang="zh-CN" sz="2000" dirty="0"/>
              <a:t>create t he pixel matrix but these do not</a:t>
            </a:r>
          </a:p>
          <a:p>
            <a:r>
              <a:rPr lang="en-US" altLang="zh-CN" sz="2000" dirty="0"/>
              <a:t>emit light. The pixel matrix is illuminated</a:t>
            </a:r>
          </a:p>
          <a:p>
            <a:r>
              <a:rPr lang="en-US" altLang="zh-CN" sz="2000" dirty="0"/>
              <a:t>by back-lighting and each pixel can affect</a:t>
            </a:r>
          </a:p>
          <a:p>
            <a:r>
              <a:rPr lang="en-US" altLang="zh-CN" sz="2000" dirty="0"/>
              <a:t>the </a:t>
            </a:r>
            <a:r>
              <a:rPr lang="en-US" altLang="zh-CN" sz="2000" dirty="0" err="1"/>
              <a:t>transm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ission</a:t>
            </a:r>
            <a:r>
              <a:rPr lang="en-US" altLang="zh-CN" sz="2000" dirty="0"/>
              <a:t> of this light to cause the</a:t>
            </a:r>
          </a:p>
          <a:p>
            <a:r>
              <a:rPr lang="en-US" altLang="zh-CN" sz="2000" dirty="0"/>
              <a:t>on-screen display.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Touch screens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571612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resistive touch screen:</a:t>
            </a:r>
          </a:p>
          <a:p>
            <a:r>
              <a:rPr lang="en-US" altLang="zh-CN" sz="2400" dirty="0" smtClean="0"/>
              <a:t>has </a:t>
            </a:r>
            <a:r>
              <a:rPr lang="en-US" altLang="zh-CN" sz="2400" dirty="0"/>
              <a:t>two layers separated by a t hi n space beneath the screen </a:t>
            </a:r>
            <a:r>
              <a:rPr lang="en-US" altLang="zh-CN" sz="2400" dirty="0" smtClean="0"/>
              <a:t>surface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1643050"/>
            <a:ext cx="4214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capacitive touch </a:t>
            </a:r>
            <a:r>
              <a:rPr lang="en-US" altLang="zh-CN" sz="2400" b="1" dirty="0" smtClean="0"/>
              <a:t>screen:</a:t>
            </a:r>
          </a:p>
          <a:p>
            <a:r>
              <a:rPr lang="en-US" altLang="zh-CN" sz="2400" dirty="0"/>
              <a:t>finger touching a glass screen can </a:t>
            </a:r>
            <a:r>
              <a:rPr lang="en-US" altLang="zh-CN" sz="2400" dirty="0" smtClean="0"/>
              <a:t>cause a </a:t>
            </a:r>
            <a:r>
              <a:rPr lang="en-US" altLang="zh-CN" sz="2400" dirty="0"/>
              <a:t>capacitance change in a circuit component </a:t>
            </a:r>
            <a:r>
              <a:rPr lang="en-US" altLang="zh-CN" sz="2400" dirty="0" smtClean="0"/>
              <a:t> immediately </a:t>
            </a:r>
            <a:r>
              <a:rPr lang="en-US" altLang="zh-CN" sz="2400" dirty="0"/>
              <a:t>below the screen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Keyboards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keyboard is being used to input text it appears as though a key press </a:t>
            </a:r>
            <a:r>
              <a:rPr lang="en-US" altLang="zh-CN" dirty="0" smtClean="0"/>
              <a:t>immediately transfers </a:t>
            </a:r>
            <a:r>
              <a:rPr lang="en-US" altLang="zh-CN" dirty="0"/>
              <a:t>the appropriate character to the computer screen but this is an illusion.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571876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keyboard has electrical circuitry together with its </a:t>
            </a:r>
            <a:r>
              <a:rPr lang="en-US" altLang="zh-CN" sz="2400" dirty="0" smtClean="0"/>
              <a:t>own microprocessor </a:t>
            </a:r>
            <a:r>
              <a:rPr lang="en-US" altLang="zh-CN" sz="2400" dirty="0"/>
              <a:t>and a ROM chip. The keys are positioned above a key matrix which </a:t>
            </a:r>
            <a:r>
              <a:rPr lang="en-US" altLang="zh-CN" sz="2400" dirty="0" smtClean="0"/>
              <a:t>consists of </a:t>
            </a:r>
            <a:r>
              <a:rPr lang="en-US" altLang="zh-CN" sz="2400" dirty="0"/>
              <a:t>a set of rows of wires and another set of columns of wires. Pressing a key causes </a:t>
            </a:r>
            <a:r>
              <a:rPr lang="en-US" altLang="zh-CN" sz="2400" dirty="0" smtClean="0"/>
              <a:t>contact at </a:t>
            </a:r>
            <a:r>
              <a:rPr lang="en-US" altLang="zh-CN" sz="2400" dirty="0"/>
              <a:t>a specific intersection.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Printers, scanners and plotters</a:t>
            </a:r>
            <a:endParaRPr lang="zh-CN" altLang="en-US" dirty="0"/>
          </a:p>
        </p:txBody>
      </p:sp>
      <p:pic>
        <p:nvPicPr>
          <p:cNvPr id="4" name="内容占位符 3" descr="捕获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3664558"/>
            <a:ext cx="3429024" cy="3193442"/>
          </a:xfrm>
        </p:spPr>
      </p:pic>
      <p:sp>
        <p:nvSpPr>
          <p:cNvPr id="5" name="椭圆 4"/>
          <p:cNvSpPr/>
          <p:nvPr/>
        </p:nvSpPr>
        <p:spPr>
          <a:xfrm>
            <a:off x="214282" y="1857364"/>
            <a:ext cx="2071702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Inkjet printer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6215074" y="1857364"/>
            <a:ext cx="2071702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3D printer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3286116" y="1928802"/>
            <a:ext cx="2071702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Laser printer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I/O of </a:t>
            </a:r>
            <a:r>
              <a:rPr lang="en-US" altLang="zh-CN" b="1" dirty="0"/>
              <a:t>sound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785926"/>
            <a:ext cx="378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microphone is needed. This is a device that has a diaphragm, a </a:t>
            </a:r>
            <a:r>
              <a:rPr lang="en-US" altLang="zh-CN" dirty="0" smtClean="0"/>
              <a:t>flexible material which </a:t>
            </a:r>
            <a:r>
              <a:rPr lang="en-US" altLang="zh-CN" dirty="0"/>
              <a:t>is caused to vibrate by an incoming sound. If the </a:t>
            </a:r>
            <a:r>
              <a:rPr lang="en-US" altLang="zh-CN" dirty="0" smtClean="0"/>
              <a:t> diaphragm </a:t>
            </a:r>
            <a:r>
              <a:rPr lang="en-US" altLang="zh-CN" dirty="0"/>
              <a:t>is connected to </a:t>
            </a:r>
            <a:r>
              <a:rPr lang="en-US" altLang="zh-CN" dirty="0" smtClean="0"/>
              <a:t>suitable circuitry </a:t>
            </a:r>
            <a:r>
              <a:rPr lang="en-US" altLang="zh-CN" dirty="0"/>
              <a:t>the vibration can cause a change in an electrical </a:t>
            </a:r>
            <a:r>
              <a:rPr lang="en-US" altLang="zh-CN" dirty="0" smtClean="0"/>
              <a:t>signal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2976" y="4714884"/>
            <a:ext cx="1989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InpUT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2143116"/>
            <a:ext cx="378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loudspeaker or speaker is needed. This is involved in what is effectively </a:t>
            </a:r>
            <a:r>
              <a:rPr lang="en-US" altLang="zh-CN" dirty="0" smtClean="0"/>
              <a:t>the reverse </a:t>
            </a:r>
            <a:r>
              <a:rPr lang="en-US" altLang="zh-CN" dirty="0"/>
              <a:t>process to that for input. The computer sound card produces a digital signal </a:t>
            </a:r>
            <a:r>
              <a:rPr lang="en-US" altLang="zh-CN" dirty="0" smtClean="0"/>
              <a:t>which is </a:t>
            </a:r>
            <a:r>
              <a:rPr lang="en-US" altLang="zh-CN" dirty="0"/>
              <a:t>converted to analogue by a digital-to-analogue converter. The analogue </a:t>
            </a:r>
            <a:r>
              <a:rPr lang="en-US" altLang="zh-CN" dirty="0" smtClean="0"/>
              <a:t>signal </a:t>
            </a:r>
            <a:r>
              <a:rPr lang="en-US" altLang="zh-CN" dirty="0"/>
              <a:t>is fed </a:t>
            </a:r>
            <a:r>
              <a:rPr lang="en-US" altLang="zh-CN" dirty="0" smtClean="0"/>
              <a:t>to the </a:t>
            </a:r>
            <a:r>
              <a:rPr lang="en-US" altLang="zh-CN" dirty="0"/>
              <a:t>speaker.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143240" y="428604"/>
            <a:ext cx="2928958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Computer system</a:t>
            </a:r>
            <a:endParaRPr lang="zh-CN" altLang="en-US" sz="2800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2571736" y="1714488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179223" y="1607331"/>
            <a:ext cx="1347798" cy="127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8596" y="3286124"/>
            <a:ext cx="2928958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Run program</a:t>
            </a:r>
            <a:endParaRPr lang="zh-CN" altLang="en-US" sz="2800" dirty="0"/>
          </a:p>
        </p:txBody>
      </p:sp>
      <p:sp>
        <p:nvSpPr>
          <p:cNvPr id="22" name="椭圆 21"/>
          <p:cNvSpPr/>
          <p:nvPr/>
        </p:nvSpPr>
        <p:spPr>
          <a:xfrm>
            <a:off x="5715008" y="3286124"/>
            <a:ext cx="2928958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Store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7950" y="478632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Memory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system </a:t>
            </a:r>
            <a:r>
              <a:rPr lang="en-US" altLang="zh-CN" dirty="0"/>
              <a:t>hierarchy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28586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 the trends in the important factors affecting this choice</a:t>
            </a:r>
            <a:endParaRPr lang="zh-CN" altLang="en-US" dirty="0"/>
          </a:p>
        </p:txBody>
      </p:sp>
      <p:pic>
        <p:nvPicPr>
          <p:cNvPr id="5" name="图片 4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428868"/>
            <a:ext cx="8383171" cy="3229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43240" y="428604"/>
            <a:ext cx="2928958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Memory component </a:t>
            </a:r>
            <a:endParaRPr lang="zh-CN" altLang="en-US" sz="2800" dirty="0"/>
          </a:p>
        </p:txBody>
      </p:sp>
      <p:cxnSp>
        <p:nvCxnSpPr>
          <p:cNvPr id="5" name="直接箭头连接符 4"/>
          <p:cNvCxnSpPr/>
          <p:nvPr/>
        </p:nvCxnSpPr>
        <p:spPr>
          <a:xfrm rot="10800000" flipV="1">
            <a:off x="2571736" y="1714488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6200000" flipH="1">
            <a:off x="5179223" y="1607331"/>
            <a:ext cx="1347798" cy="127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00034" y="3286124"/>
            <a:ext cx="2928958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RAM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5715008" y="3286124"/>
            <a:ext cx="2928958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4857760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volatile memory that can be read from or written </a:t>
            </a:r>
            <a:r>
              <a:rPr lang="en-US" altLang="zh-CN" dirty="0" smtClean="0"/>
              <a:t> to </a:t>
            </a:r>
            <a:r>
              <a:rPr lang="en-US" altLang="zh-CN" dirty="0"/>
              <a:t>any number </a:t>
            </a:r>
            <a:r>
              <a:rPr lang="en-US" altLang="zh-CN" dirty="0" smtClean="0"/>
              <a:t>of times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0760" y="4857760"/>
            <a:ext cx="235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non-volatile memory that cannot be written to but can be </a:t>
            </a:r>
            <a:r>
              <a:rPr lang="en-US" altLang="zh-CN" dirty="0" smtClean="0"/>
              <a:t>read from any number </a:t>
            </a:r>
            <a:r>
              <a:rPr lang="en-US" altLang="zh-CN" dirty="0"/>
              <a:t>of times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5011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 RAM (DRAM) is </a:t>
            </a:r>
            <a:r>
              <a:rPr lang="en-US" altLang="zh-CN" sz="2800" dirty="0" smtClean="0"/>
              <a:t>constructed from </a:t>
            </a:r>
            <a:r>
              <a:rPr lang="en-US" altLang="zh-CN" sz="2800" dirty="0"/>
              <a:t>capacitors which leak electricity and therefore need regularly recharging (every </a:t>
            </a:r>
            <a:r>
              <a:rPr lang="en-US" altLang="zh-CN" sz="2800" dirty="0" smtClean="0"/>
              <a:t>few milliseconds</a:t>
            </a:r>
            <a:r>
              <a:rPr lang="en-US" altLang="zh-CN" sz="2800" dirty="0"/>
              <a:t>) to maintain the identity of the data stored 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Static RAM (SRAM) is </a:t>
            </a:r>
            <a:r>
              <a:rPr lang="en-US" altLang="zh-CN" sz="2800" dirty="0" smtClean="0"/>
              <a:t>constructed from </a:t>
            </a:r>
            <a:r>
              <a:rPr lang="en-US" altLang="zh-CN" sz="2800" dirty="0"/>
              <a:t>flip </a:t>
            </a:r>
            <a:r>
              <a:rPr lang="en-US" altLang="zh-CN" sz="2800" dirty="0" smtClean="0"/>
              <a:t>–flops which </a:t>
            </a:r>
            <a:r>
              <a:rPr lang="en-US" altLang="zh-CN" sz="2800" dirty="0"/>
              <a:t>continue to store </a:t>
            </a:r>
            <a:r>
              <a:rPr lang="en-US" altLang="zh-CN" sz="2800" dirty="0" smtClean="0"/>
              <a:t>data indefinitely </a:t>
            </a:r>
            <a:r>
              <a:rPr lang="en-US" altLang="zh-CN" sz="2800" dirty="0"/>
              <a:t>while the computer system is switched on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/>
              <a:t>SRAM provides shorter access </a:t>
            </a:r>
            <a:r>
              <a:rPr lang="en-US" altLang="zh-CN" sz="2800" dirty="0" smtClean="0"/>
              <a:t>time</a:t>
            </a:r>
          </a:p>
          <a:p>
            <a:r>
              <a:rPr lang="en-US" altLang="zh-CN" sz="2800" dirty="0" smtClean="0"/>
              <a:t>Otherwise, DRAM is better than SRAM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Secondary storage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Magnetic media:</a:t>
            </a:r>
            <a:r>
              <a:rPr lang="en-US" altLang="zh-CN" sz="2000" dirty="0"/>
              <a:t> For either type of magnetic media the interaction with it is controlled by a read head </a:t>
            </a:r>
            <a:r>
              <a:rPr lang="en-US" altLang="zh-CN" sz="2000" dirty="0" smtClean="0"/>
              <a:t>and a </a:t>
            </a:r>
            <a:r>
              <a:rPr lang="en-US" altLang="zh-CN" sz="2000" dirty="0"/>
              <a:t>write head. A read head uses the basic law of physics that a state of </a:t>
            </a:r>
            <a:r>
              <a:rPr lang="en-US" altLang="zh-CN" sz="2000" dirty="0" err="1"/>
              <a:t>magnetisation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will affect </a:t>
            </a:r>
            <a:r>
              <a:rPr lang="en-US" altLang="zh-CN" sz="2000" dirty="0"/>
              <a:t>an electrical property; a write head uses the reverse law. Although they are </a:t>
            </a:r>
            <a:endParaRPr lang="en-US" altLang="zh-CN" sz="2000" dirty="0" smtClean="0"/>
          </a:p>
          <a:p>
            <a:r>
              <a:rPr lang="en-US" altLang="zh-CN" sz="2000" dirty="0" smtClean="0"/>
              <a:t>separate devices </a:t>
            </a:r>
            <a:r>
              <a:rPr lang="en-US" altLang="zh-CN" sz="2000" dirty="0"/>
              <a:t>the two heads are </a:t>
            </a:r>
            <a:endParaRPr lang="en-US" altLang="zh-CN" sz="2000" dirty="0" smtClean="0"/>
          </a:p>
          <a:p>
            <a:r>
              <a:rPr lang="en-US" altLang="zh-CN" sz="2000" dirty="0" smtClean="0"/>
              <a:t>combined </a:t>
            </a:r>
            <a:r>
              <a:rPr lang="en-US" altLang="zh-CN" sz="2000" dirty="0"/>
              <a:t>in a read-write head. The </a:t>
            </a:r>
            <a:r>
              <a:rPr lang="en-US" altLang="zh-CN" sz="2000" dirty="0" smtClean="0"/>
              <a:t>two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alternative states </a:t>
            </a:r>
            <a:r>
              <a:rPr lang="en-US" altLang="zh-CN" sz="2000" dirty="0" smtClean="0"/>
              <a:t>of </a:t>
            </a:r>
            <a:r>
              <a:rPr lang="en-US" altLang="zh-CN" sz="2000" dirty="0" err="1" smtClean="0"/>
              <a:t>magnetisation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are </a:t>
            </a:r>
            <a:endParaRPr lang="en-US" altLang="zh-CN" sz="2000" dirty="0" smtClean="0"/>
          </a:p>
          <a:p>
            <a:r>
              <a:rPr lang="en-US" altLang="zh-CN" sz="2000" dirty="0" smtClean="0"/>
              <a:t>interpreted </a:t>
            </a:r>
            <a:r>
              <a:rPr lang="en-US" altLang="zh-CN" sz="2000" dirty="0"/>
              <a:t>as a 1 or </a:t>
            </a:r>
            <a:r>
              <a:rPr lang="en-US" altLang="zh-CN" sz="2000" dirty="0" smtClean="0"/>
              <a:t>0</a:t>
            </a:r>
          </a:p>
          <a:p>
            <a:endParaRPr lang="zh-CN" altLang="en-US" sz="2000" dirty="0"/>
          </a:p>
        </p:txBody>
      </p:sp>
      <p:pic>
        <p:nvPicPr>
          <p:cNvPr id="5" name="图片 4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571744"/>
            <a:ext cx="3915322" cy="4048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Secondary storage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Optical media : developed </a:t>
            </a:r>
            <a:r>
              <a:rPr lang="en-US" altLang="zh-CN" sz="2400" dirty="0"/>
              <a:t>from existing </a:t>
            </a:r>
            <a:r>
              <a:rPr lang="en-US" altLang="zh-CN" sz="2400" dirty="0" smtClean="0"/>
              <a:t>technology not </a:t>
            </a:r>
            <a:r>
              <a:rPr lang="en-US" altLang="zh-CN" sz="2400" dirty="0"/>
              <a:t>associated with computing systems. The compact disc (CD) evolved into CD digital </a:t>
            </a:r>
            <a:r>
              <a:rPr lang="en-US" altLang="zh-CN" sz="2400" dirty="0" smtClean="0"/>
              <a:t>audio (CD-DA</a:t>
            </a:r>
            <a:r>
              <a:rPr lang="en-US" altLang="zh-CN" sz="2400" dirty="0"/>
              <a:t>) and this became the technology used in the </a:t>
            </a:r>
            <a:endParaRPr lang="en-US" altLang="zh-CN" sz="2400" dirty="0" smtClean="0"/>
          </a:p>
          <a:p>
            <a:r>
              <a:rPr lang="en-US" altLang="zh-CN" sz="2400" dirty="0" smtClean="0"/>
              <a:t>CD-ROM.</a:t>
            </a:r>
          </a:p>
          <a:p>
            <a:endParaRPr lang="zh-CN" altLang="en-US" sz="2400" dirty="0"/>
          </a:p>
        </p:txBody>
      </p:sp>
      <p:pic>
        <p:nvPicPr>
          <p:cNvPr id="5" name="图片 4" descr="捕获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2428868"/>
            <a:ext cx="5087060" cy="411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Secondary storage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7572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Solid-state media : storage media that does not involve magnetic disks or any moving parts. For example, computer RAM (random access memory) uses solid-state media. RAM consists of microchips that store data on non-moving components, providing for fast retrieval of that data. Other good examples of solid-state devices are the flash drive and the solid-state drive or, SSD.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28728" y="1785926"/>
            <a:ext cx="2214578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Computer Mouse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5214942" y="1785926"/>
            <a:ext cx="2214578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Screen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715140" y="4429132"/>
            <a:ext cx="2214578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Sound I/O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428992" y="4429132"/>
            <a:ext cx="2214578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Printers, scanners and plotters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4282" y="4429132"/>
            <a:ext cx="2214578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Keyboard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839</Words>
  <Application>Microsoft Office PowerPoint</Application>
  <PresentationFormat>全屏显示(4:3)</PresentationFormat>
  <Paragraphs>66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Memory system hierarchy</vt:lpstr>
      <vt:lpstr>幻灯片 4</vt:lpstr>
      <vt:lpstr>幻灯片 5</vt:lpstr>
      <vt:lpstr>Secondary storage</vt:lpstr>
      <vt:lpstr>Secondary storage</vt:lpstr>
      <vt:lpstr>Secondary storage</vt:lpstr>
      <vt:lpstr>Hardware</vt:lpstr>
      <vt:lpstr>Computer mouse</vt:lpstr>
      <vt:lpstr>Screen display</vt:lpstr>
      <vt:lpstr>Touch screens</vt:lpstr>
      <vt:lpstr>Keyboards</vt:lpstr>
      <vt:lpstr>Printers, scanners and plotters</vt:lpstr>
      <vt:lpstr>I/O of sound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1</cp:revision>
  <dcterms:created xsi:type="dcterms:W3CDTF">2020-01-31T00:43:50Z</dcterms:created>
  <dcterms:modified xsi:type="dcterms:W3CDTF">2020-02-01T02:13:04Z</dcterms:modified>
</cp:coreProperties>
</file>