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71" r:id="rId3"/>
    <p:sldId id="272" r:id="rId4"/>
    <p:sldId id="274" r:id="rId5"/>
    <p:sldId id="257" r:id="rId6"/>
    <p:sldId id="265" r:id="rId7"/>
    <p:sldId id="266" r:id="rId8"/>
    <p:sldId id="267" r:id="rId9"/>
    <p:sldId id="259" r:id="rId10"/>
    <p:sldId id="260" r:id="rId11"/>
    <p:sldId id="262" r:id="rId12"/>
    <p:sldId id="264" r:id="rId13"/>
    <p:sldId id="268" r:id="rId14"/>
    <p:sldId id="261" r:id="rId15"/>
    <p:sldId id="270" r:id="rId16"/>
    <p:sldId id="269" r:id="rId17"/>
    <p:sldId id="263"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041"/>
    <a:srgbClr val="E6DD26"/>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69" d="100"/>
          <a:sy n="69" d="100"/>
        </p:scale>
        <p:origin x="-141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EA7DCE-23D8-4D93-89F3-5F74AF7AA8E5}" type="datetimeFigureOut">
              <a:rPr lang="en-ZA" smtClean="0"/>
              <a:t>2020/04/23</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96D147-193D-4E0C-B99A-B9763D89B5C5}" type="slidenum">
              <a:rPr lang="en-ZA" smtClean="0"/>
              <a:t>‹#›</a:t>
            </a:fld>
            <a:endParaRPr lang="en-ZA"/>
          </a:p>
        </p:txBody>
      </p:sp>
    </p:spTree>
    <p:extLst>
      <p:ext uri="{BB962C8B-B14F-4D97-AF65-F5344CB8AC3E}">
        <p14:creationId xmlns:p14="http://schemas.microsoft.com/office/powerpoint/2010/main" val="307218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5</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14</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15</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16</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17</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18</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6</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7</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8</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9</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10</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11</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12</a:t>
            </a:fld>
            <a:endParaRPr lang="en-ZA"/>
          </a:p>
        </p:txBody>
      </p:sp>
    </p:spTree>
    <p:extLst>
      <p:ext uri="{BB962C8B-B14F-4D97-AF65-F5344CB8AC3E}">
        <p14:creationId xmlns:p14="http://schemas.microsoft.com/office/powerpoint/2010/main" val="3160619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596D147-193D-4E0C-B99A-B9763D89B5C5}" type="slidenum">
              <a:rPr lang="en-ZA" smtClean="0"/>
              <a:t>13</a:t>
            </a:fld>
            <a:endParaRPr lang="en-ZA"/>
          </a:p>
        </p:txBody>
      </p:sp>
    </p:spTree>
    <p:extLst>
      <p:ext uri="{BB962C8B-B14F-4D97-AF65-F5344CB8AC3E}">
        <p14:creationId xmlns:p14="http://schemas.microsoft.com/office/powerpoint/2010/main" val="316061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D585D88D-52E4-4435-A5E8-A40B6F0C7A7F}" type="datetime1">
              <a:rPr lang="en-ZA" smtClean="0"/>
              <a:t>2020/04/23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403881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A358E6F7-609B-4253-A9B4-FF67A9E2496A}" type="datetime1">
              <a:rPr lang="en-ZA" smtClean="0"/>
              <a:t>2020/04/23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364044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91CC9D33-BC1C-4C4A-A54D-BA0A73EE89E5}" type="datetime1">
              <a:rPr lang="en-ZA" smtClean="0"/>
              <a:t>2020/04/23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279598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F0AFEA2-80D9-4CDC-AB7F-D58A5337EF00}" type="datetime1">
              <a:rPr lang="en-ZA" smtClean="0"/>
              <a:t>2020/04/23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203747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98F29-025C-497F-BE55-A3BE5AF8ED08}" type="datetime1">
              <a:rPr lang="en-ZA" smtClean="0"/>
              <a:t>2020/04/23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258350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F0B2D7F9-8B00-4CD7-9D22-FCEA34F2E945}" type="datetime1">
              <a:rPr lang="en-ZA" smtClean="0"/>
              <a:t>2020/04/23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313807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A9620FE6-1027-4B9E-9258-A5D1FB02EEE2}" type="datetime1">
              <a:rPr lang="en-ZA" smtClean="0"/>
              <a:t>2020/04/23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184197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37EC126E-03CE-49B3-A6A0-BD94CDDC3577}" type="datetime1">
              <a:rPr lang="en-ZA" smtClean="0"/>
              <a:t>2020/04/23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75582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16F68-6565-4BFD-AC8F-60D52CFE0403}" type="datetime1">
              <a:rPr lang="en-ZA" smtClean="0"/>
              <a:t>2020/04/23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15990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25587A-67D6-4A4E-BA8D-CE7DB084DEA5}" type="datetime1">
              <a:rPr lang="en-ZA" smtClean="0"/>
              <a:t>2020/04/23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13650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D741D4-E906-43DA-8C36-A024818986B3}" type="datetime1">
              <a:rPr lang="en-ZA" smtClean="0"/>
              <a:t>2020/04/23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3BB6EAC-1283-42C3-A0B1-2C3108A627A5}" type="slidenum">
              <a:rPr lang="en-ZA" smtClean="0"/>
              <a:t>‹#›</a:t>
            </a:fld>
            <a:endParaRPr lang="en-ZA"/>
          </a:p>
        </p:txBody>
      </p:sp>
    </p:spTree>
    <p:extLst>
      <p:ext uri="{BB962C8B-B14F-4D97-AF65-F5344CB8AC3E}">
        <p14:creationId xmlns:p14="http://schemas.microsoft.com/office/powerpoint/2010/main" val="203793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222ED-DC89-4E0D-A9D6-66610FDEACE7}" type="datetime1">
              <a:rPr lang="en-ZA" smtClean="0"/>
              <a:t>2020/04/23</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B6EAC-1283-42C3-A0B1-2C3108A627A5}" type="slidenum">
              <a:rPr lang="en-ZA" smtClean="0"/>
              <a:t>‹#›</a:t>
            </a:fld>
            <a:endParaRPr lang="en-ZA"/>
          </a:p>
        </p:txBody>
      </p:sp>
    </p:spTree>
    <p:extLst>
      <p:ext uri="{BB962C8B-B14F-4D97-AF65-F5344CB8AC3E}">
        <p14:creationId xmlns:p14="http://schemas.microsoft.com/office/powerpoint/2010/main" val="1573232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7.jpeg"/><Relationship Id="rId4" Type="http://schemas.openxmlformats.org/officeDocument/2006/relationships/hyperlink" Target="https://www.w3schools.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slide" Target="slide3.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hyperlink" Target="https://jvz6.com/c/1530179/275301"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jvz7.com/c/1530179/27530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7.xml"/><Relationship Id="rId3" Type="http://schemas.openxmlformats.org/officeDocument/2006/relationships/slide" Target="slide14.xml"/><Relationship Id="rId7" Type="http://schemas.openxmlformats.org/officeDocument/2006/relationships/slide" Target="slide9.xml"/><Relationship Id="rId12" Type="http://schemas.openxmlformats.org/officeDocument/2006/relationships/slide" Target="slide13.xml"/><Relationship Id="rId2" Type="http://schemas.openxmlformats.org/officeDocument/2006/relationships/slide" Target="slide18.xml"/><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12.xml"/><Relationship Id="rId5" Type="http://schemas.openxmlformats.org/officeDocument/2006/relationships/slide" Target="slide7.xml"/><Relationship Id="rId10" Type="http://schemas.openxmlformats.org/officeDocument/2006/relationships/slide" Target="slide16.xml"/><Relationship Id="rId4" Type="http://schemas.openxmlformats.org/officeDocument/2006/relationships/slide" Target="slide5.xml"/><Relationship Id="rId9" Type="http://schemas.openxmlformats.org/officeDocument/2006/relationships/slide" Target="slide11.xml"/><Relationship Id="rId1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jpe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7848872" cy="5976664"/>
          </a:xfrm>
          <a:solidFill>
            <a:srgbClr val="C40041"/>
          </a:solidFill>
        </p:spPr>
        <p:txBody>
          <a:bodyPr/>
          <a:lstStyle/>
          <a:p>
            <a:endParaRPr lang="en-ZA"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36" y="620688"/>
            <a:ext cx="7351776" cy="5472608"/>
          </a:xfrm>
          <a:prstGeom prst="rect">
            <a:avLst/>
          </a:prstGeom>
        </p:spPr>
      </p:pic>
      <p:sp>
        <p:nvSpPr>
          <p:cNvPr id="5" name="Explosion 2 4"/>
          <p:cNvSpPr/>
          <p:nvPr/>
        </p:nvSpPr>
        <p:spPr>
          <a:xfrm>
            <a:off x="964641" y="745356"/>
            <a:ext cx="2016224" cy="1531516"/>
          </a:xfrm>
          <a:prstGeom prst="irregularSeal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TextBox 5"/>
          <p:cNvSpPr txBox="1"/>
          <p:nvPr/>
        </p:nvSpPr>
        <p:spPr>
          <a:xfrm rot="18942750">
            <a:off x="1423787" y="1187948"/>
            <a:ext cx="939681" cy="646331"/>
          </a:xfrm>
          <a:prstGeom prst="rect">
            <a:avLst/>
          </a:prstGeom>
          <a:noFill/>
        </p:spPr>
        <p:txBody>
          <a:bodyPr wrap="none" rtlCol="0">
            <a:spAutoFit/>
          </a:bodyPr>
          <a:lstStyle/>
          <a:p>
            <a:r>
              <a:rPr lang="en-ZA" b="1" dirty="0" smtClean="0">
                <a:solidFill>
                  <a:schemeClr val="bg1"/>
                </a:solidFill>
              </a:rPr>
              <a:t>FREE </a:t>
            </a:r>
          </a:p>
          <a:p>
            <a:r>
              <a:rPr lang="en-ZA" b="1" dirty="0" smtClean="0">
                <a:solidFill>
                  <a:schemeClr val="bg1"/>
                </a:solidFill>
              </a:rPr>
              <a:t>EBOOK!</a:t>
            </a:r>
            <a:endParaRPr lang="en-ZA" b="1" dirty="0">
              <a:solidFill>
                <a:schemeClr val="bg1"/>
              </a:solidFill>
            </a:endParaRPr>
          </a:p>
        </p:txBody>
      </p:sp>
      <p:sp>
        <p:nvSpPr>
          <p:cNvPr id="7" name="Rounded Rectangular Callout 6"/>
          <p:cNvSpPr/>
          <p:nvPr/>
        </p:nvSpPr>
        <p:spPr>
          <a:xfrm>
            <a:off x="5868144" y="4509120"/>
            <a:ext cx="2304256" cy="1368152"/>
          </a:xfrm>
          <a:prstGeom prst="wedgeRoundRectCallou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Find Links to helpful Sites.</a:t>
            </a:r>
          </a:p>
          <a:p>
            <a:pPr algn="ctr"/>
            <a:r>
              <a:rPr lang="en-ZA" dirty="0" smtClean="0"/>
              <a:t>Products to help you in Website Creation!</a:t>
            </a:r>
            <a:endParaRPr lang="en-ZA" dirty="0"/>
          </a:p>
        </p:txBody>
      </p:sp>
      <p:sp>
        <p:nvSpPr>
          <p:cNvPr id="8" name="TextBox 7"/>
          <p:cNvSpPr txBox="1"/>
          <p:nvPr/>
        </p:nvSpPr>
        <p:spPr>
          <a:xfrm rot="16200000">
            <a:off x="-778606" y="3054235"/>
            <a:ext cx="2285562" cy="369332"/>
          </a:xfrm>
          <a:prstGeom prst="rect">
            <a:avLst/>
          </a:prstGeom>
          <a:noFill/>
        </p:spPr>
        <p:txBody>
          <a:bodyPr wrap="none" rtlCol="0">
            <a:spAutoFit/>
          </a:bodyPr>
          <a:lstStyle/>
          <a:p>
            <a:r>
              <a:rPr lang="en-ZA" dirty="0" err="1" smtClean="0"/>
              <a:t>Mthokozisi</a:t>
            </a:r>
            <a:r>
              <a:rPr lang="en-ZA" dirty="0" smtClean="0"/>
              <a:t> Dlangalala.</a:t>
            </a:r>
            <a:endParaRPr lang="en-ZA" dirty="0"/>
          </a:p>
        </p:txBody>
      </p:sp>
      <p:sp>
        <p:nvSpPr>
          <p:cNvPr id="10" name="TextBox 9"/>
          <p:cNvSpPr txBox="1"/>
          <p:nvPr/>
        </p:nvSpPr>
        <p:spPr>
          <a:xfrm>
            <a:off x="1766131" y="2915735"/>
            <a:ext cx="5752985" cy="646331"/>
          </a:xfrm>
          <a:prstGeom prst="rect">
            <a:avLst/>
          </a:prstGeom>
          <a:solidFill>
            <a:srgbClr val="C40041">
              <a:alpha val="78000"/>
            </a:srgbClr>
          </a:solidFill>
        </p:spPr>
        <p:txBody>
          <a:bodyPr wrap="none" rtlCol="0">
            <a:spAutoFit/>
          </a:bodyPr>
          <a:lstStyle/>
          <a:p>
            <a:r>
              <a:rPr lang="en-ZA" sz="3600" b="1" dirty="0">
                <a:solidFill>
                  <a:schemeClr val="bg1"/>
                </a:solidFill>
              </a:rPr>
              <a:t>How To Create Free Websites</a:t>
            </a:r>
            <a:endParaRPr lang="en-ZA" sz="3600" b="1" dirty="0"/>
          </a:p>
        </p:txBody>
      </p:sp>
    </p:spTree>
    <p:extLst>
      <p:ext uri="{BB962C8B-B14F-4D97-AF65-F5344CB8AC3E}">
        <p14:creationId xmlns:p14="http://schemas.microsoft.com/office/powerpoint/2010/main" val="2777293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7596336" y="2060848"/>
            <a:ext cx="914400" cy="91440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0" y="274638"/>
            <a:ext cx="9144000" cy="1143000"/>
          </a:xfrm>
          <a:blipFill>
            <a:blip r:embed="rId3"/>
            <a:tile tx="0" ty="0" sx="100000" sy="100000" flip="none" algn="tl"/>
          </a:blipFill>
        </p:spPr>
        <p:txBody>
          <a:bodyPr>
            <a:normAutofit/>
          </a:bodyPr>
          <a:lstStyle/>
          <a:p>
            <a:r>
              <a:rPr lang="en-ZA" dirty="0" smtClean="0">
                <a:solidFill>
                  <a:srgbClr val="C40041"/>
                </a:solidFill>
              </a:rPr>
              <a:t>Recommended type of </a:t>
            </a:r>
            <a:r>
              <a:rPr lang="en-ZA" dirty="0" smtClean="0">
                <a:solidFill>
                  <a:srgbClr val="C40041"/>
                </a:solidFill>
              </a:rPr>
              <a:t>Website</a:t>
            </a:r>
            <a:endParaRPr lang="en-ZA"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10</a:t>
            </a:fld>
            <a:endParaRPr lang="en-ZA" dirty="0">
              <a:solidFill>
                <a:schemeClr val="bg1"/>
              </a:solidFill>
            </a:endParaRPr>
          </a:p>
        </p:txBody>
      </p:sp>
      <p:sp>
        <p:nvSpPr>
          <p:cNvPr id="3" name="Content Placeholder 2"/>
          <p:cNvSpPr>
            <a:spLocks noGrp="1"/>
          </p:cNvSpPr>
          <p:nvPr>
            <p:ph idx="1"/>
          </p:nvPr>
        </p:nvSpPr>
        <p:spPr>
          <a:xfrm>
            <a:off x="457200" y="1600201"/>
            <a:ext cx="7139136" cy="1900807"/>
          </a:xfrm>
        </p:spPr>
        <p:txBody>
          <a:bodyPr>
            <a:normAutofit fontScale="70000" lnSpcReduction="20000"/>
          </a:bodyPr>
          <a:lstStyle/>
          <a:p>
            <a:pPr marL="0" indent="0">
              <a:buNone/>
            </a:pPr>
            <a:r>
              <a:rPr lang="en-ZA" dirty="0" smtClean="0"/>
              <a:t>A static site is recommended if you have a simple website e.g. a site that displays static images or information. A static website is like a business card or brochure online. </a:t>
            </a:r>
          </a:p>
          <a:p>
            <a:pPr marL="0" indent="0">
              <a:buNone/>
            </a:pPr>
            <a:r>
              <a:rPr lang="en-ZA" dirty="0" smtClean="0"/>
              <a:t>It’s great for displaying information that does not require constant updates.</a:t>
            </a:r>
          </a:p>
          <a:p>
            <a:pPr marL="0" indent="0">
              <a:buNone/>
            </a:pPr>
            <a:endParaRPr lang="en-ZA" dirty="0" smtClean="0"/>
          </a:p>
        </p:txBody>
      </p:sp>
      <p:sp>
        <p:nvSpPr>
          <p:cNvPr id="6" name="TextBox 5"/>
          <p:cNvSpPr txBox="1"/>
          <p:nvPr/>
        </p:nvSpPr>
        <p:spPr>
          <a:xfrm>
            <a:off x="855649" y="3861048"/>
            <a:ext cx="7081935" cy="1200329"/>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2700000" scaled="1"/>
            <a:tileRect/>
          </a:gradFill>
          <a:ln>
            <a:noFill/>
          </a:ln>
        </p:spPr>
        <p:txBody>
          <a:bodyPr wrap="square" rtlCol="0">
            <a:spAutoFit/>
          </a:bodyPr>
          <a:lstStyle/>
          <a:p>
            <a:r>
              <a:rPr lang="en-ZA" dirty="0"/>
              <a:t>Dynamic websites are for functionality and hence usually have coding involved in their creation. Dynamic websites can be easily updated and upgraded. We need a dynamic website if we plan on registering clients to database </a:t>
            </a:r>
            <a:r>
              <a:rPr lang="en-ZA" dirty="0" smtClean="0"/>
              <a:t>on our website</a:t>
            </a:r>
            <a:r>
              <a:rPr lang="en-GB" b="1" dirty="0" smtClean="0"/>
              <a:t>. </a:t>
            </a:r>
            <a:endParaRPr lang="en-ZA" dirty="0"/>
          </a:p>
        </p:txBody>
      </p:sp>
      <p:sp>
        <p:nvSpPr>
          <p:cNvPr id="7" name="TextBox 6">
            <a:hlinkClick r:id="rId4"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105523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normAutofit/>
          </a:bodyPr>
          <a:lstStyle/>
          <a:p>
            <a:r>
              <a:rPr lang="en-ZA" dirty="0" smtClean="0">
                <a:solidFill>
                  <a:srgbClr val="C40041"/>
                </a:solidFill>
              </a:rPr>
              <a:t>Coding Languages</a:t>
            </a:r>
            <a:endParaRPr lang="en-ZA"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11</a:t>
            </a:fld>
            <a:endParaRPr lang="en-ZA" dirty="0">
              <a:solidFill>
                <a:schemeClr val="bg1"/>
              </a:solidFill>
            </a:endParaRPr>
          </a:p>
        </p:txBody>
      </p:sp>
      <p:sp>
        <p:nvSpPr>
          <p:cNvPr id="3" name="Content Placeholder 2"/>
          <p:cNvSpPr>
            <a:spLocks noGrp="1"/>
          </p:cNvSpPr>
          <p:nvPr>
            <p:ph idx="1"/>
          </p:nvPr>
        </p:nvSpPr>
        <p:spPr>
          <a:xfrm>
            <a:off x="457200" y="1600201"/>
            <a:ext cx="8229600" cy="1756792"/>
          </a:xfrm>
          <a:noFill/>
        </p:spPr>
        <p:txBody>
          <a:bodyPr>
            <a:normAutofit fontScale="62500" lnSpcReduction="20000"/>
          </a:bodyPr>
          <a:lstStyle/>
          <a:p>
            <a:pPr marL="0" indent="0">
              <a:buNone/>
            </a:pPr>
            <a:r>
              <a:rPr lang="en-ZA" b="1" dirty="0" smtClean="0">
                <a:solidFill>
                  <a:schemeClr val="tx1">
                    <a:lumMod val="75000"/>
                    <a:lumOff val="25000"/>
                  </a:schemeClr>
                </a:solidFill>
              </a:rPr>
              <a:t>Code </a:t>
            </a:r>
            <a:r>
              <a:rPr lang="en-ZA" dirty="0" smtClean="0">
                <a:solidFill>
                  <a:schemeClr val="tx1">
                    <a:lumMod val="75000"/>
                    <a:lumOff val="25000"/>
                  </a:schemeClr>
                </a:solidFill>
              </a:rPr>
              <a:t>(optional)</a:t>
            </a:r>
          </a:p>
          <a:p>
            <a:pPr marL="0" indent="0">
              <a:buNone/>
            </a:pPr>
            <a:r>
              <a:rPr lang="en-ZA" dirty="0" smtClean="0">
                <a:solidFill>
                  <a:schemeClr val="tx1">
                    <a:lumMod val="75000"/>
                    <a:lumOff val="25000"/>
                  </a:schemeClr>
                </a:solidFill>
              </a:rPr>
              <a:t>Websites are created using code or scripting. The code scripting is divided into many different groups called languages. The main coding language for websites is HTML. Here is a list of coding languages and a link to w3school that teaches the fundamentals of coding.</a:t>
            </a:r>
            <a:r>
              <a:rPr lang="en-ZA" dirty="0" smtClean="0">
                <a:solidFill>
                  <a:schemeClr val="accent3">
                    <a:lumMod val="75000"/>
                  </a:schemeClr>
                </a:solidFill>
              </a:rPr>
              <a:t> </a:t>
            </a:r>
            <a:r>
              <a:rPr lang="en-ZA" dirty="0">
                <a:hlinkClick r:id="rId4"/>
              </a:rPr>
              <a:t>https://www.w3schools.com/</a:t>
            </a:r>
            <a:endParaRPr lang="en-ZA" dirty="0" smtClean="0">
              <a:solidFill>
                <a:schemeClr val="accent3">
                  <a:lumMod val="75000"/>
                </a:schemeClr>
              </a:solidFill>
            </a:endParaRPr>
          </a:p>
          <a:p>
            <a:endParaRPr lang="en-ZA" dirty="0" smtClean="0">
              <a:solidFill>
                <a:schemeClr val="accent3">
                  <a:lumMod val="75000"/>
                </a:schemeClr>
              </a:solidFill>
            </a:endParaRPr>
          </a:p>
        </p:txBody>
      </p:sp>
      <p:sp>
        <p:nvSpPr>
          <p:cNvPr id="7" name="TextBox 6"/>
          <p:cNvSpPr txBox="1"/>
          <p:nvPr/>
        </p:nvSpPr>
        <p:spPr>
          <a:xfrm>
            <a:off x="899592" y="3300295"/>
            <a:ext cx="3816424" cy="2400657"/>
          </a:xfrm>
          <a:prstGeom prst="rect">
            <a:avLst/>
          </a:prstGeom>
          <a:noFill/>
        </p:spPr>
        <p:txBody>
          <a:bodyPr wrap="square" rtlCol="0">
            <a:spAutoFit/>
          </a:bodyPr>
          <a:lstStyle/>
          <a:p>
            <a:r>
              <a:rPr lang="en-ZA" sz="2400" b="1" dirty="0" smtClean="0">
                <a:solidFill>
                  <a:srgbClr val="C40041"/>
                </a:solidFill>
                <a:effectLst>
                  <a:outerShdw blurRad="50800" dist="88900" dir="2760000" algn="ctr" rotWithShape="0">
                    <a:srgbClr val="000000">
                      <a:alpha val="43137"/>
                    </a:srgbClr>
                  </a:outerShdw>
                </a:effectLst>
              </a:rPr>
              <a:t>List of Coding Languages</a:t>
            </a:r>
            <a:r>
              <a:rPr lang="en-ZA" dirty="0" smtClean="0">
                <a:solidFill>
                  <a:srgbClr val="C40041"/>
                </a:solidFill>
                <a:effectLst>
                  <a:outerShdw blurRad="50800" dist="190500" dir="5400000" algn="ctr" rotWithShape="0">
                    <a:srgbClr val="000000">
                      <a:alpha val="43137"/>
                    </a:srgbClr>
                  </a:outerShdw>
                </a:effectLst>
              </a:rPr>
              <a:t>:</a:t>
            </a:r>
          </a:p>
          <a:p>
            <a:r>
              <a:rPr lang="en-ZA" b="1" dirty="0" smtClean="0"/>
              <a:t>HTML</a:t>
            </a:r>
          </a:p>
          <a:p>
            <a:r>
              <a:rPr lang="en-ZA" b="1" dirty="0" smtClean="0"/>
              <a:t>JAVASCRIPT</a:t>
            </a:r>
          </a:p>
          <a:p>
            <a:r>
              <a:rPr lang="en-ZA" b="1" dirty="0" smtClean="0"/>
              <a:t>PHP </a:t>
            </a:r>
          </a:p>
          <a:p>
            <a:r>
              <a:rPr lang="en-ZA" b="1" dirty="0" smtClean="0"/>
              <a:t>PYTHON</a:t>
            </a:r>
          </a:p>
          <a:p>
            <a:r>
              <a:rPr lang="en-ZA" b="1" dirty="0" smtClean="0"/>
              <a:t>JAVA</a:t>
            </a:r>
          </a:p>
          <a:p>
            <a:r>
              <a:rPr lang="en-ZA" b="1" dirty="0" smtClean="0"/>
              <a:t>MICROSOFT.NET</a:t>
            </a:r>
          </a:p>
          <a:p>
            <a:r>
              <a:rPr lang="en-ZA" b="1" dirty="0" smtClean="0"/>
              <a:t>ANGULAR</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5976" y="3501008"/>
            <a:ext cx="4319972" cy="2532037"/>
          </a:xfrm>
          <a:prstGeom prst="rect">
            <a:avLst/>
          </a:prstGeom>
        </p:spPr>
      </p:pic>
      <p:sp>
        <p:nvSpPr>
          <p:cNvPr id="8" name="TextBox 7">
            <a:hlinkClick r:id="rId6"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3744146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normAutofit fontScale="90000"/>
          </a:bodyPr>
          <a:lstStyle/>
          <a:p>
            <a:r>
              <a:rPr lang="en-ZA" b="1" dirty="0" smtClean="0">
                <a:solidFill>
                  <a:srgbClr val="C40041"/>
                </a:solidFill>
              </a:rPr>
              <a:t>CSS</a:t>
            </a:r>
            <a:r>
              <a:rPr lang="en-ZA" dirty="0" smtClean="0">
                <a:solidFill>
                  <a:srgbClr val="C40041"/>
                </a:solidFill>
              </a:rPr>
              <a:t>(</a:t>
            </a:r>
            <a:r>
              <a:rPr lang="en-ZA" sz="4000" dirty="0" smtClean="0">
                <a:solidFill>
                  <a:srgbClr val="C40041"/>
                </a:solidFill>
              </a:rPr>
              <a:t>Cascading Styles Sheet</a:t>
            </a:r>
            <a:r>
              <a:rPr lang="en-ZA" dirty="0" smtClean="0">
                <a:solidFill>
                  <a:srgbClr val="C40041"/>
                </a:solidFill>
              </a:rPr>
              <a:t>) </a:t>
            </a:r>
            <a:r>
              <a:rPr lang="en-ZA" b="1" dirty="0" smtClean="0">
                <a:solidFill>
                  <a:srgbClr val="C40041"/>
                </a:solidFill>
              </a:rPr>
              <a:t>Explained</a:t>
            </a:r>
            <a:endParaRPr lang="en-ZA" b="1"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12</a:t>
            </a:fld>
            <a:endParaRPr lang="en-ZA" dirty="0">
              <a:solidFill>
                <a:schemeClr val="bg1"/>
              </a:solidFill>
            </a:endParaRPr>
          </a:p>
        </p:txBody>
      </p:sp>
      <p:sp>
        <p:nvSpPr>
          <p:cNvPr id="3" name="Content Placeholder 2"/>
          <p:cNvSpPr>
            <a:spLocks noGrp="1"/>
          </p:cNvSpPr>
          <p:nvPr>
            <p:ph idx="1"/>
          </p:nvPr>
        </p:nvSpPr>
        <p:spPr>
          <a:xfrm>
            <a:off x="467544" y="1772816"/>
            <a:ext cx="8229600" cy="3124944"/>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a:normAutofit fontScale="70000" lnSpcReduction="20000"/>
          </a:bodyPr>
          <a:lstStyle/>
          <a:p>
            <a:r>
              <a:rPr lang="en-ZA" dirty="0" smtClean="0"/>
              <a:t>Along with the HTML is a language called CSS used to structure and style  websites. CSS makes it easy to style multiple pages at once with the same style instead of editing the same theme one page at a time, wasting hours of time. </a:t>
            </a:r>
          </a:p>
          <a:p>
            <a:r>
              <a:rPr lang="en-ZA" dirty="0" smtClean="0"/>
              <a:t>CSS help with things like header and footer since they usually generic, through whole website. This is the language used by the website builders to make our website creation experience simple and effortless. Here is a simple video to illustrate CSS use with html to create a website.</a:t>
            </a:r>
          </a:p>
          <a:p>
            <a:r>
              <a:rPr lang="en-ZA" dirty="0" smtClean="0"/>
              <a:t>Vid </a:t>
            </a:r>
            <a:r>
              <a:rPr lang="en-ZA" dirty="0" err="1" smtClean="0"/>
              <a:t>embeded</a:t>
            </a:r>
            <a:r>
              <a:rPr lang="en-ZA" dirty="0" smtClean="0"/>
              <a:t> </a:t>
            </a:r>
          </a:p>
        </p:txBody>
      </p:sp>
      <p:sp>
        <p:nvSpPr>
          <p:cNvPr id="5" name="Smiley Face 4"/>
          <p:cNvSpPr/>
          <p:nvPr/>
        </p:nvSpPr>
        <p:spPr>
          <a:xfrm>
            <a:off x="7452320" y="4293096"/>
            <a:ext cx="720080" cy="720080"/>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TextBox 5">
            <a:hlinkClick r:id="rId4"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2574954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normAutofit/>
          </a:bodyPr>
          <a:lstStyle/>
          <a:p>
            <a:r>
              <a:rPr lang="en-ZA" b="1" dirty="0" smtClean="0">
                <a:solidFill>
                  <a:srgbClr val="C40041"/>
                </a:solidFill>
              </a:rPr>
              <a:t>CODE</a:t>
            </a:r>
            <a:endParaRPr lang="en-ZA" b="1"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13</a:t>
            </a:fld>
            <a:endParaRPr lang="en-ZA" dirty="0">
              <a:solidFill>
                <a:schemeClr val="bg1"/>
              </a:solidFill>
            </a:endParaRPr>
          </a:p>
        </p:txBody>
      </p:sp>
      <p:sp>
        <p:nvSpPr>
          <p:cNvPr id="3" name="Content Placeholder 2"/>
          <p:cNvSpPr>
            <a:spLocks noGrp="1"/>
          </p:cNvSpPr>
          <p:nvPr>
            <p:ph idx="1"/>
          </p:nvPr>
        </p:nvSpPr>
        <p:spPr>
          <a:xfrm>
            <a:off x="457200" y="1600200"/>
            <a:ext cx="3610744" cy="4277072"/>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a:normAutofit fontScale="70000" lnSpcReduction="20000"/>
          </a:bodyPr>
          <a:lstStyle/>
          <a:p>
            <a:pPr marL="0" indent="0">
              <a:buNone/>
            </a:pPr>
            <a:r>
              <a:rPr lang="en-ZA" dirty="0" smtClean="0"/>
              <a:t>Code can be written even on your computers notepad. All you have to do is type the html code then run or open with a browser like Windows </a:t>
            </a:r>
            <a:r>
              <a:rPr lang="en-ZA" dirty="0"/>
              <a:t>E</a:t>
            </a:r>
            <a:r>
              <a:rPr lang="en-ZA" dirty="0" smtClean="0"/>
              <a:t>xplorer or Chrome.</a:t>
            </a:r>
          </a:p>
          <a:p>
            <a:pPr marL="0" indent="0">
              <a:buNone/>
            </a:pPr>
            <a:endParaRPr lang="en-ZA" dirty="0"/>
          </a:p>
          <a:p>
            <a:pPr marL="0" indent="0">
              <a:buNone/>
            </a:pPr>
            <a:r>
              <a:rPr lang="en-ZA" dirty="0" smtClean="0"/>
              <a:t>Here is an example of code in html that you can type on your notepad and run with your web browser to see for yourself.</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628800"/>
            <a:ext cx="3960440" cy="4392488"/>
          </a:xfrm>
          <a:prstGeom prst="rect">
            <a:avLst/>
          </a:prstGeom>
        </p:spPr>
      </p:pic>
      <p:sp>
        <p:nvSpPr>
          <p:cNvPr id="7" name="TextBox 6">
            <a:hlinkClick r:id="rId5"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1183146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552" y="3284984"/>
            <a:ext cx="3200847" cy="2048161"/>
          </a:xfrm>
          <a:prstGeom prst="rect">
            <a:avLst/>
          </a:prstGeom>
        </p:spPr>
      </p:pic>
      <p:sp>
        <p:nvSpPr>
          <p:cNvPr id="2" name="Title 1"/>
          <p:cNvSpPr>
            <a:spLocks noGrp="1"/>
          </p:cNvSpPr>
          <p:nvPr>
            <p:ph type="title"/>
          </p:nvPr>
        </p:nvSpPr>
        <p:spPr>
          <a:blipFill>
            <a:blip r:embed="rId4"/>
            <a:tile tx="0" ty="0" sx="100000" sy="100000" flip="none" algn="tl"/>
          </a:blipFill>
        </p:spPr>
        <p:txBody>
          <a:bodyPr>
            <a:normAutofit/>
          </a:bodyPr>
          <a:lstStyle/>
          <a:p>
            <a:r>
              <a:rPr lang="en-ZA" dirty="0" smtClean="0">
                <a:solidFill>
                  <a:srgbClr val="C40041"/>
                </a:solidFill>
              </a:rPr>
              <a:t>Fun! Creating your site!</a:t>
            </a:r>
            <a:endParaRPr lang="en-ZA"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14</a:t>
            </a:fld>
            <a:endParaRPr lang="en-ZA" dirty="0">
              <a:solidFill>
                <a:schemeClr val="bg1"/>
              </a:solidFill>
            </a:endParaRPr>
          </a:p>
        </p:txBody>
      </p:sp>
      <p:sp>
        <p:nvSpPr>
          <p:cNvPr id="11" name="TextBox 10"/>
          <p:cNvSpPr txBox="1"/>
          <p:nvPr/>
        </p:nvSpPr>
        <p:spPr>
          <a:xfrm>
            <a:off x="467544" y="1558533"/>
            <a:ext cx="7776864" cy="646331"/>
          </a:xfrm>
          <a:prstGeom prst="rect">
            <a:avLst/>
          </a:prstGeom>
          <a:noFill/>
        </p:spPr>
        <p:txBody>
          <a:bodyPr wrap="square" rtlCol="0">
            <a:spAutoFit/>
          </a:bodyPr>
          <a:lstStyle/>
          <a:p>
            <a:r>
              <a:rPr lang="en-ZA" dirty="0" smtClean="0"/>
              <a:t>Now that we have covered the background of website creation let us get on with the website creation!</a:t>
            </a:r>
            <a:endParaRPr lang="en-ZA" dirty="0"/>
          </a:p>
        </p:txBody>
      </p:sp>
      <p:sp>
        <p:nvSpPr>
          <p:cNvPr id="12" name="Content Placeholder 2"/>
          <p:cNvSpPr>
            <a:spLocks noGrp="1"/>
          </p:cNvSpPr>
          <p:nvPr>
            <p:ph idx="1"/>
          </p:nvPr>
        </p:nvSpPr>
        <p:spPr>
          <a:xfrm>
            <a:off x="1831295" y="4577061"/>
            <a:ext cx="5688632" cy="151216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ormAutofit fontScale="55000" lnSpcReduction="20000"/>
          </a:bodyPr>
          <a:lstStyle/>
          <a:p>
            <a:pPr marL="0" indent="0">
              <a:buNone/>
            </a:pPr>
            <a:r>
              <a:rPr lang="en-ZA" dirty="0" smtClean="0"/>
              <a:t>The very first thing you need to have is a index page. You will see this word a lot in the website creation world. Index page is the first page usually created for a website. It is referred to by most people as the HOME page. No worries because our free website builders cover this.</a:t>
            </a:r>
          </a:p>
        </p:txBody>
      </p:sp>
      <p:sp>
        <p:nvSpPr>
          <p:cNvPr id="13" name="TextBox 12"/>
          <p:cNvSpPr txBox="1"/>
          <p:nvPr/>
        </p:nvSpPr>
        <p:spPr>
          <a:xfrm>
            <a:off x="1399247" y="2220710"/>
            <a:ext cx="6552728" cy="1200329"/>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wrap="square" rtlCol="0">
            <a:spAutoFit/>
          </a:bodyPr>
          <a:lstStyle/>
          <a:p>
            <a:r>
              <a:rPr lang="en-ZA" dirty="0" smtClean="0"/>
              <a:t>It’s always best to plan the structure of your site. So first is your </a:t>
            </a:r>
            <a:r>
              <a:rPr lang="en-ZA" b="1" dirty="0" smtClean="0"/>
              <a:t>home</a:t>
            </a:r>
            <a:r>
              <a:rPr lang="en-ZA" dirty="0" smtClean="0"/>
              <a:t> page, then </a:t>
            </a:r>
            <a:r>
              <a:rPr lang="en-ZA" b="1" dirty="0" smtClean="0"/>
              <a:t>product page</a:t>
            </a:r>
            <a:r>
              <a:rPr lang="en-ZA" dirty="0" smtClean="0"/>
              <a:t>, then product or services</a:t>
            </a:r>
            <a:r>
              <a:rPr lang="en-ZA" b="1" dirty="0" smtClean="0"/>
              <a:t> </a:t>
            </a:r>
            <a:r>
              <a:rPr lang="en-ZA" dirty="0" smtClean="0"/>
              <a:t>description</a:t>
            </a:r>
            <a:r>
              <a:rPr lang="en-ZA" b="1" dirty="0" smtClean="0"/>
              <a:t> </a:t>
            </a:r>
            <a:r>
              <a:rPr lang="en-ZA" dirty="0" smtClean="0"/>
              <a:t>page aka </a:t>
            </a:r>
            <a:r>
              <a:rPr lang="en-ZA" b="1" dirty="0" smtClean="0"/>
              <a:t>about</a:t>
            </a:r>
            <a:r>
              <a:rPr lang="en-ZA" dirty="0" smtClean="0"/>
              <a:t> page, then finally a</a:t>
            </a:r>
            <a:r>
              <a:rPr lang="en-ZA" b="1" dirty="0" smtClean="0"/>
              <a:t> contact </a:t>
            </a:r>
            <a:r>
              <a:rPr lang="en-ZA" dirty="0" smtClean="0"/>
              <a:t>page or even a Sign up button if you have more experience coding.</a:t>
            </a:r>
            <a:endParaRPr lang="en-ZA" dirty="0"/>
          </a:p>
        </p:txBody>
      </p:sp>
      <p:sp>
        <p:nvSpPr>
          <p:cNvPr id="18" name="TextBox 17">
            <a:hlinkClick r:id="rId5"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2951142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normAutofit/>
          </a:bodyPr>
          <a:lstStyle/>
          <a:p>
            <a:r>
              <a:rPr lang="en-ZA" dirty="0" smtClean="0">
                <a:solidFill>
                  <a:srgbClr val="C40041"/>
                </a:solidFill>
              </a:rPr>
              <a:t>Fun! Creating your site!</a:t>
            </a:r>
            <a:endParaRPr lang="en-ZA"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15</a:t>
            </a:fld>
            <a:endParaRPr lang="en-ZA" dirty="0">
              <a:solidFill>
                <a:schemeClr val="bg1"/>
              </a:solidFill>
            </a:endParaRPr>
          </a:p>
        </p:txBody>
      </p:sp>
      <p:sp>
        <p:nvSpPr>
          <p:cNvPr id="5" name="Content Placeholder 4"/>
          <p:cNvSpPr>
            <a:spLocks noGrp="1"/>
          </p:cNvSpPr>
          <p:nvPr>
            <p:ph idx="1"/>
          </p:nvPr>
        </p:nvSpPr>
        <p:spPr>
          <a:xfrm>
            <a:off x="539552" y="3429000"/>
            <a:ext cx="8229600" cy="2592288"/>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a:normAutofit fontScale="62500" lnSpcReduction="20000"/>
          </a:bodyPr>
          <a:lstStyle/>
          <a:p>
            <a:pPr marL="0" indent="0">
              <a:buNone/>
            </a:pPr>
            <a:r>
              <a:rPr lang="en-ZA" dirty="0" smtClean="0"/>
              <a:t>These days you need not worry about anything else besides the structure, look and feel of website. The programs and apps I will show you sort all of this out. And for most, you just have to drag and drop your content, no coding at all. </a:t>
            </a:r>
          </a:p>
          <a:p>
            <a:pPr marL="0" indent="0">
              <a:buNone/>
            </a:pPr>
            <a:r>
              <a:rPr lang="en-ZA" dirty="0" smtClean="0"/>
              <a:t>Most of these services are for static sites as they are more simple as explained here in the “</a:t>
            </a:r>
            <a:r>
              <a:rPr lang="en-ZA" dirty="0" smtClean="0">
                <a:hlinkClick r:id="rId4" action="ppaction://hlinksldjump"/>
              </a:rPr>
              <a:t>TYPES OF WEBSITES</a:t>
            </a:r>
            <a:r>
              <a:rPr lang="en-ZA" dirty="0" smtClean="0"/>
              <a:t>” chapter here in this book.</a:t>
            </a:r>
          </a:p>
          <a:p>
            <a:pPr marL="0" indent="0">
              <a:buNone/>
            </a:pPr>
            <a:r>
              <a:rPr lang="en-ZA" dirty="0" smtClean="0"/>
              <a:t>If you are a novice developer or planning to create more dynamic websites, then you will be happy to know that there are free server services that allow you to upload your site with your own code. The list is right here in this book.</a:t>
            </a:r>
            <a:endParaRPr lang="en-ZA" dirty="0"/>
          </a:p>
        </p:txBody>
      </p:sp>
      <p:sp>
        <p:nvSpPr>
          <p:cNvPr id="7" name="TextBox 6">
            <a:hlinkClick r:id="rId5"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9552" y="1340768"/>
            <a:ext cx="8136904" cy="1931472"/>
          </a:xfrm>
          <a:prstGeom prst="rect">
            <a:avLst/>
          </a:prstGeom>
        </p:spPr>
      </p:pic>
    </p:spTree>
    <p:extLst>
      <p:ext uri="{BB962C8B-B14F-4D97-AF65-F5344CB8AC3E}">
        <p14:creationId xmlns:p14="http://schemas.microsoft.com/office/powerpoint/2010/main" val="900614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196" y="3501008"/>
            <a:ext cx="8229600" cy="2265115"/>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a:normAutofit fontScale="92500" lnSpcReduction="10000"/>
          </a:bodyPr>
          <a:lstStyle/>
          <a:p>
            <a:pPr marL="0" indent="0">
              <a:buNone/>
            </a:pPr>
            <a:r>
              <a:rPr lang="en-ZA" b="1" dirty="0" err="1" smtClean="0">
                <a:solidFill>
                  <a:schemeClr val="accent2">
                    <a:lumMod val="75000"/>
                  </a:schemeClr>
                </a:solidFill>
              </a:rPr>
              <a:t>Webnode</a:t>
            </a:r>
            <a:r>
              <a:rPr lang="en-ZA" b="1" dirty="0">
                <a:solidFill>
                  <a:schemeClr val="accent2">
                    <a:lumMod val="75000"/>
                  </a:schemeClr>
                </a:solidFill>
              </a:rPr>
              <a:t/>
            </a:r>
            <a:br>
              <a:rPr lang="en-ZA" b="1" dirty="0">
                <a:solidFill>
                  <a:schemeClr val="accent2">
                    <a:lumMod val="75000"/>
                  </a:schemeClr>
                </a:solidFill>
              </a:rPr>
            </a:br>
            <a:r>
              <a:rPr lang="en-ZA" b="1" dirty="0" err="1" smtClean="0">
                <a:solidFill>
                  <a:schemeClr val="accent2">
                    <a:lumMod val="75000"/>
                  </a:schemeClr>
                </a:solidFill>
              </a:rPr>
              <a:t>Wix</a:t>
            </a:r>
            <a:r>
              <a:rPr lang="en-ZA" b="1" dirty="0">
                <a:solidFill>
                  <a:schemeClr val="accent2">
                    <a:lumMod val="75000"/>
                  </a:schemeClr>
                </a:solidFill>
              </a:rPr>
              <a:t/>
            </a:r>
            <a:br>
              <a:rPr lang="en-ZA" b="1" dirty="0">
                <a:solidFill>
                  <a:schemeClr val="accent2">
                    <a:lumMod val="75000"/>
                  </a:schemeClr>
                </a:solidFill>
              </a:rPr>
            </a:br>
            <a:r>
              <a:rPr lang="en-ZA" b="1" dirty="0" err="1" smtClean="0">
                <a:solidFill>
                  <a:schemeClr val="accent2">
                    <a:lumMod val="75000"/>
                  </a:schemeClr>
                </a:solidFill>
              </a:rPr>
              <a:t>Weebly</a:t>
            </a:r>
            <a:r>
              <a:rPr lang="en-ZA" b="1" dirty="0">
                <a:solidFill>
                  <a:schemeClr val="accent2">
                    <a:lumMod val="75000"/>
                  </a:schemeClr>
                </a:solidFill>
              </a:rPr>
              <a:t/>
            </a:r>
            <a:br>
              <a:rPr lang="en-ZA" b="1" dirty="0">
                <a:solidFill>
                  <a:schemeClr val="accent2">
                    <a:lumMod val="75000"/>
                  </a:schemeClr>
                </a:solidFill>
              </a:rPr>
            </a:br>
            <a:r>
              <a:rPr lang="en-ZA" b="1" dirty="0" err="1" smtClean="0">
                <a:solidFill>
                  <a:schemeClr val="accent2">
                    <a:lumMod val="75000"/>
                  </a:schemeClr>
                </a:solidFill>
              </a:rPr>
              <a:t>Ucraft</a:t>
            </a:r>
            <a:r>
              <a:rPr lang="en-ZA" b="1" dirty="0">
                <a:solidFill>
                  <a:schemeClr val="accent2">
                    <a:lumMod val="75000"/>
                  </a:schemeClr>
                </a:solidFill>
              </a:rPr>
              <a:t/>
            </a:r>
            <a:br>
              <a:rPr lang="en-ZA" b="1" dirty="0">
                <a:solidFill>
                  <a:schemeClr val="accent2">
                    <a:lumMod val="75000"/>
                  </a:schemeClr>
                </a:solidFill>
              </a:rPr>
            </a:br>
            <a:r>
              <a:rPr lang="en-ZA" b="1" dirty="0" err="1" smtClean="0">
                <a:solidFill>
                  <a:schemeClr val="accent2">
                    <a:lumMod val="75000"/>
                  </a:schemeClr>
                </a:solidFill>
              </a:rPr>
              <a:t>Mobirise</a:t>
            </a:r>
            <a:endParaRPr lang="en-ZA" b="1" dirty="0" smtClean="0">
              <a:solidFill>
                <a:schemeClr val="accent2">
                  <a:lumMod val="75000"/>
                </a:schemeClr>
              </a:solidFill>
            </a:endParaRPr>
          </a:p>
          <a:p>
            <a:pPr marL="0" indent="0">
              <a:buNone/>
            </a:pPr>
            <a:endParaRPr lang="en-ZA" dirty="0" smtClean="0"/>
          </a:p>
          <a:p>
            <a:pPr marL="0" indent="0">
              <a:buNone/>
            </a:pPr>
            <a:endParaRPr lang="en-ZA" dirty="0" smtClean="0"/>
          </a:p>
          <a:p>
            <a:endParaRPr lang="en-ZA" dirty="0" smtClean="0"/>
          </a:p>
          <a:p>
            <a:endParaRPr lang="en-ZA" dirty="0" smtClean="0"/>
          </a:p>
        </p:txBody>
      </p:sp>
      <p:sp>
        <p:nvSpPr>
          <p:cNvPr id="2" name="Title 1"/>
          <p:cNvSpPr>
            <a:spLocks noGrp="1"/>
          </p:cNvSpPr>
          <p:nvPr>
            <p:ph type="title"/>
          </p:nvPr>
        </p:nvSpPr>
        <p:spPr>
          <a:blipFill>
            <a:blip r:embed="rId3"/>
            <a:tile tx="0" ty="0" sx="100000" sy="100000" flip="none" algn="tl"/>
          </a:blipFill>
        </p:spPr>
        <p:txBody>
          <a:bodyPr>
            <a:normAutofit fontScale="90000"/>
          </a:bodyPr>
          <a:lstStyle/>
          <a:p>
            <a:r>
              <a:rPr lang="en-ZA" dirty="0" smtClean="0">
                <a:solidFill>
                  <a:srgbClr val="C40041"/>
                </a:solidFill>
              </a:rPr>
              <a:t>Recommended </a:t>
            </a:r>
            <a:r>
              <a:rPr lang="en-ZA" b="1" dirty="0" smtClean="0">
                <a:solidFill>
                  <a:srgbClr val="C40041"/>
                </a:solidFill>
              </a:rPr>
              <a:t>Free Website Builders </a:t>
            </a:r>
            <a:endParaRPr lang="en-ZA" b="1"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16</a:t>
            </a:fld>
            <a:endParaRPr lang="en-ZA" dirty="0">
              <a:solidFill>
                <a:schemeClr val="bg1"/>
              </a:solidFill>
            </a:endParaRPr>
          </a:p>
        </p:txBody>
      </p:sp>
      <p:sp>
        <p:nvSpPr>
          <p:cNvPr id="5" name="TextBox 4"/>
          <p:cNvSpPr txBox="1"/>
          <p:nvPr/>
        </p:nvSpPr>
        <p:spPr>
          <a:xfrm>
            <a:off x="539552" y="1628800"/>
            <a:ext cx="7992888" cy="1477328"/>
          </a:xfrm>
          <a:prstGeom prst="rect">
            <a:avLst/>
          </a:prstGeom>
          <a:noFill/>
        </p:spPr>
        <p:txBody>
          <a:bodyPr wrap="square" rtlCol="0">
            <a:spAutoFit/>
          </a:bodyPr>
          <a:lstStyle/>
          <a:p>
            <a:r>
              <a:rPr lang="en-ZA" sz="2400" dirty="0"/>
              <a:t>Here are website builders that websites for FREE as promised. </a:t>
            </a:r>
          </a:p>
          <a:p>
            <a:r>
              <a:rPr lang="en-ZA" sz="2400" dirty="0"/>
              <a:t>Note: although these are for free, most of them include an option to upgrade to paid for more features.</a:t>
            </a:r>
          </a:p>
          <a:p>
            <a:endParaRPr lang="en-ZA" dirty="0"/>
          </a:p>
        </p:txBody>
      </p:sp>
      <p:sp>
        <p:nvSpPr>
          <p:cNvPr id="8" name="TextBox 7">
            <a:hlinkClick r:id="rId4"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2708920"/>
            <a:ext cx="9144000" cy="4572000"/>
          </a:xfrm>
          <a:prstGeom prst="rect">
            <a:avLst/>
          </a:prstGeom>
        </p:spPr>
      </p:pic>
    </p:spTree>
    <p:extLst>
      <p:ext uri="{BB962C8B-B14F-4D97-AF65-F5344CB8AC3E}">
        <p14:creationId xmlns:p14="http://schemas.microsoft.com/office/powerpoint/2010/main" val="1474034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normAutofit/>
          </a:bodyPr>
          <a:lstStyle/>
          <a:p>
            <a:r>
              <a:rPr lang="en-ZA" b="1" dirty="0" smtClean="0">
                <a:solidFill>
                  <a:srgbClr val="C40041"/>
                </a:solidFill>
              </a:rPr>
              <a:t>Recommend Servers</a:t>
            </a:r>
            <a:endParaRPr lang="en-ZA" b="1"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17</a:t>
            </a:fld>
            <a:endParaRPr lang="en-ZA" dirty="0">
              <a:solidFill>
                <a:schemeClr val="bg1"/>
              </a:solidFill>
            </a:endParaRPr>
          </a:p>
        </p:txBody>
      </p:sp>
      <p:sp>
        <p:nvSpPr>
          <p:cNvPr id="3" name="Content Placeholder 2"/>
          <p:cNvSpPr>
            <a:spLocks noGrp="1"/>
          </p:cNvSpPr>
          <p:nvPr>
            <p:ph idx="1"/>
          </p:nvPr>
        </p:nvSpPr>
        <p:spPr>
          <a:xfrm>
            <a:off x="457200" y="3789040"/>
            <a:ext cx="8229600" cy="2337123"/>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a:normAutofit/>
          </a:bodyPr>
          <a:lstStyle/>
          <a:p>
            <a:r>
              <a:rPr lang="en-ZA" sz="2200" dirty="0" smtClean="0"/>
              <a:t>AMAZON WEB BASED SERVICES</a:t>
            </a:r>
          </a:p>
          <a:p>
            <a:r>
              <a:rPr lang="en-ZA" sz="2200" dirty="0" smtClean="0"/>
              <a:t>RED HAT</a:t>
            </a:r>
          </a:p>
          <a:p>
            <a:r>
              <a:rPr lang="en-ZA" sz="2200" dirty="0" smtClean="0"/>
              <a:t>HEROKU</a:t>
            </a:r>
          </a:p>
          <a:p>
            <a:r>
              <a:rPr lang="en-ZA" sz="2200" dirty="0" smtClean="0"/>
              <a:t>GOOGLE COMPUTE ENGINE</a:t>
            </a:r>
          </a:p>
          <a:p>
            <a:r>
              <a:rPr lang="en-ZA" sz="2200" dirty="0" smtClean="0"/>
              <a:t>MICROSFT AZURE</a:t>
            </a:r>
          </a:p>
          <a:p>
            <a:endParaRPr lang="en-ZA"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556898"/>
            <a:ext cx="2088232" cy="190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87552" y="1556792"/>
            <a:ext cx="8260912" cy="2092881"/>
          </a:xfrm>
          <a:prstGeom prst="rect">
            <a:avLst/>
          </a:prstGeom>
          <a:noFill/>
        </p:spPr>
        <p:txBody>
          <a:bodyPr wrap="square" rtlCol="0">
            <a:spAutoFit/>
          </a:bodyPr>
          <a:lstStyle/>
          <a:p>
            <a:r>
              <a:rPr lang="en-ZA" sz="2800" dirty="0" smtClean="0"/>
              <a:t>Remember when </a:t>
            </a:r>
            <a:r>
              <a:rPr lang="en-ZA" sz="2800" dirty="0"/>
              <a:t>we skimmed through servers? Well here are some server services offered for Free</a:t>
            </a:r>
            <a:r>
              <a:rPr lang="en-ZA" sz="2800" dirty="0" smtClean="0"/>
              <a:t>. Here coders can enjoy the flexibility of creating there projects for FREE HOSTING</a:t>
            </a:r>
            <a:endParaRPr lang="en-ZA" sz="2800" dirty="0"/>
          </a:p>
          <a:p>
            <a:endParaRPr lang="en-ZA" dirty="0"/>
          </a:p>
        </p:txBody>
      </p:sp>
      <p:sp>
        <p:nvSpPr>
          <p:cNvPr id="7" name="TextBox 6">
            <a:hlinkClick r:id="rId5"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1735723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normAutofit/>
          </a:bodyPr>
          <a:lstStyle/>
          <a:p>
            <a:r>
              <a:rPr lang="en-ZA" dirty="0" smtClean="0">
                <a:solidFill>
                  <a:srgbClr val="C40041"/>
                </a:solidFill>
              </a:rPr>
              <a:t>Rank Number One</a:t>
            </a:r>
            <a:endParaRPr lang="en-ZA"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18</a:t>
            </a:fld>
            <a:endParaRPr lang="en-ZA" dirty="0">
              <a:solidFill>
                <a:schemeClr val="bg1"/>
              </a:solidFill>
            </a:endParaRPr>
          </a:p>
        </p:txBody>
      </p:sp>
      <p:sp>
        <p:nvSpPr>
          <p:cNvPr id="3" name="Content Placeholder 2"/>
          <p:cNvSpPr>
            <a:spLocks noGrp="1"/>
          </p:cNvSpPr>
          <p:nvPr>
            <p:ph idx="1"/>
          </p:nvPr>
        </p:nvSpPr>
        <p:spPr>
          <a:xfrm>
            <a:off x="457200" y="1600201"/>
            <a:ext cx="8229600" cy="2476871"/>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a:normAutofit fontScale="77500" lnSpcReduction="20000"/>
          </a:bodyPr>
          <a:lstStyle/>
          <a:p>
            <a:r>
              <a:rPr lang="en-ZA" dirty="0" smtClean="0"/>
              <a:t>In order to rank number one your website has be recognised easily by Google through how it is structure. This is where things like keywords and meta data come in. The way you structure the website and how informative or valuable your content is, is very important to Google. So here is a wonderful product to help us in </a:t>
            </a:r>
            <a:r>
              <a:rPr lang="en-ZA" dirty="0"/>
              <a:t>that regard</a:t>
            </a:r>
            <a:r>
              <a:rPr lang="en-ZA" dirty="0" smtClean="0"/>
              <a:t>. </a:t>
            </a:r>
            <a:r>
              <a:rPr lang="en-ZA" dirty="0" smtClean="0">
                <a:hlinkClick r:id="rId4"/>
              </a:rPr>
              <a:t>https</a:t>
            </a:r>
            <a:r>
              <a:rPr lang="en-ZA" dirty="0">
                <a:hlinkClick r:id="rId4"/>
              </a:rPr>
              <a:t>://jvz6.com/c/1530179/275301</a:t>
            </a:r>
            <a:endParaRPr lang="en-ZA" dirty="0" smtClean="0"/>
          </a:p>
        </p:txBody>
      </p:sp>
      <p:sp>
        <p:nvSpPr>
          <p:cNvPr id="6" name="TextBox 5">
            <a:hlinkClick r:id="rId5"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1764089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a:solidFill>
            <a:srgbClr val="C40041"/>
          </a:solidFill>
        </p:spPr>
        <p:txBody>
          <a:bodyPr/>
          <a:lstStyle/>
          <a:p>
            <a:r>
              <a:rPr lang="en-ZA" dirty="0" smtClean="0">
                <a:solidFill>
                  <a:schemeClr val="bg1"/>
                </a:solidFill>
              </a:rPr>
              <a:t>How To Create Free Websites</a:t>
            </a:r>
            <a:br>
              <a:rPr lang="en-ZA" dirty="0" smtClean="0">
                <a:solidFill>
                  <a:schemeClr val="bg1"/>
                </a:solidFill>
              </a:rPr>
            </a:br>
            <a:r>
              <a:rPr lang="en-ZA" dirty="0" smtClean="0">
                <a:solidFill>
                  <a:schemeClr val="bg1"/>
                </a:solidFill>
              </a:rPr>
              <a:t>and rank number one</a:t>
            </a:r>
            <a:endParaRPr lang="en-ZA" dirty="0">
              <a:solidFill>
                <a:schemeClr val="bg1"/>
              </a:solidFill>
            </a:endParaRPr>
          </a:p>
        </p:txBody>
      </p:sp>
      <p:sp>
        <p:nvSpPr>
          <p:cNvPr id="3" name="Subtitle 2"/>
          <p:cNvSpPr>
            <a:spLocks noGrp="1"/>
          </p:cNvSpPr>
          <p:nvPr>
            <p:ph type="subTitle" idx="1"/>
          </p:nvPr>
        </p:nvSpPr>
        <p:spPr>
          <a:xfrm>
            <a:off x="1259632" y="3356992"/>
            <a:ext cx="6400800" cy="1752600"/>
          </a:xfrm>
          <a:noFill/>
        </p:spPr>
        <p:txBody>
          <a:bodyPr>
            <a:normAutofit fontScale="85000" lnSpcReduction="10000"/>
          </a:bodyPr>
          <a:lstStyle/>
          <a:p>
            <a:r>
              <a:rPr lang="en-ZA" dirty="0" smtClean="0">
                <a:solidFill>
                  <a:schemeClr val="tx2">
                    <a:lumMod val="75000"/>
                  </a:schemeClr>
                </a:solidFill>
              </a:rPr>
              <a:t>Your guide to creating simple beautiful website and hosting for absolutely free. Yes Free website and Free hosting!</a:t>
            </a:r>
          </a:p>
          <a:p>
            <a:r>
              <a:rPr lang="en-ZA" dirty="0" smtClean="0">
                <a:solidFill>
                  <a:schemeClr val="tx2">
                    <a:lumMod val="75000"/>
                  </a:schemeClr>
                </a:solidFill>
              </a:rPr>
              <a:t>Learn how to rank your site number one.</a:t>
            </a:r>
            <a:endParaRPr lang="en-ZA" dirty="0">
              <a:solidFill>
                <a:schemeClr val="tx2">
                  <a:lumMod val="75000"/>
                </a:schemeClr>
              </a:solidFill>
            </a:endParaRPr>
          </a:p>
        </p:txBody>
      </p:sp>
      <p:sp>
        <p:nvSpPr>
          <p:cNvPr id="4" name="TextBox 3">
            <a:hlinkClick r:id="rId2"/>
          </p:cNvPr>
          <p:cNvSpPr txBox="1"/>
          <p:nvPr/>
        </p:nvSpPr>
        <p:spPr>
          <a:xfrm>
            <a:off x="179512" y="1988840"/>
            <a:ext cx="8820472" cy="369332"/>
          </a:xfrm>
          <a:prstGeom prst="rect">
            <a:avLst/>
          </a:prstGeom>
          <a:solidFill>
            <a:srgbClr val="FF0000"/>
          </a:solidFill>
          <a:effectLst>
            <a:outerShdw blurRad="50800" dist="50800" dir="5400000" algn="ctr" rotWithShape="0">
              <a:srgbClr val="000000">
                <a:alpha val="43137"/>
              </a:srgbClr>
            </a:outerShdw>
          </a:effectLst>
        </p:spPr>
        <p:txBody>
          <a:bodyPr wrap="square" rtlCol="0">
            <a:spAutoFit/>
          </a:bodyPr>
          <a:lstStyle/>
          <a:p>
            <a:r>
              <a:rPr lang="en-ZA" dirty="0" smtClean="0"/>
              <a:t>SEO OPTIMIZATION: If you want your Websites to rank number one on Google. Click here!</a:t>
            </a:r>
            <a:endParaRPr lang="en-ZA" dirty="0"/>
          </a:p>
        </p:txBody>
      </p:sp>
      <p:sp>
        <p:nvSpPr>
          <p:cNvPr id="5" name="Explosion 1 4"/>
          <p:cNvSpPr/>
          <p:nvPr/>
        </p:nvSpPr>
        <p:spPr>
          <a:xfrm rot="19620448">
            <a:off x="395536" y="4941168"/>
            <a:ext cx="1800200" cy="1772816"/>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smtClean="0"/>
              <a:t>FREE EBOOK!</a:t>
            </a:r>
            <a:endParaRPr lang="en-ZA" dirty="0"/>
          </a:p>
        </p:txBody>
      </p:sp>
    </p:spTree>
    <p:extLst>
      <p:ext uri="{BB962C8B-B14F-4D97-AF65-F5344CB8AC3E}">
        <p14:creationId xmlns:p14="http://schemas.microsoft.com/office/powerpoint/2010/main" val="289437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a:solidFill>
            <a:srgbClr val="C40041"/>
          </a:solidFill>
        </p:spPr>
        <p:txBody>
          <a:bodyPr/>
          <a:lstStyle/>
          <a:p>
            <a:r>
              <a:rPr lang="en-ZA" dirty="0" smtClean="0">
                <a:solidFill>
                  <a:schemeClr val="bg1"/>
                </a:solidFill>
              </a:rPr>
              <a:t>Content</a:t>
            </a:r>
            <a:endParaRPr lang="en-ZA" dirty="0">
              <a:solidFill>
                <a:schemeClr val="bg1"/>
              </a:solidFill>
            </a:endParaRPr>
          </a:p>
        </p:txBody>
      </p:sp>
      <p:sp>
        <p:nvSpPr>
          <p:cNvPr id="3" name="Subtitle 2"/>
          <p:cNvSpPr>
            <a:spLocks noGrp="1"/>
          </p:cNvSpPr>
          <p:nvPr>
            <p:ph type="subTitle" idx="1"/>
          </p:nvPr>
        </p:nvSpPr>
        <p:spPr>
          <a:xfrm>
            <a:off x="827584" y="2420888"/>
            <a:ext cx="3528392" cy="3456384"/>
          </a:xfrm>
          <a:noFill/>
          <a:ln>
            <a:noFill/>
          </a:ln>
        </p:spPr>
        <p:txBody>
          <a:bodyPr>
            <a:normAutofit fontScale="77500" lnSpcReduction="20000"/>
          </a:bodyPr>
          <a:lstStyle/>
          <a:p>
            <a:pPr algn="l"/>
            <a:r>
              <a:rPr lang="en-ZA" dirty="0" smtClean="0">
                <a:solidFill>
                  <a:schemeClr val="tx2">
                    <a:lumMod val="75000"/>
                  </a:schemeClr>
                </a:solidFill>
              </a:rPr>
              <a:t>17. Rank Number One</a:t>
            </a:r>
          </a:p>
          <a:p>
            <a:pPr algn="l"/>
            <a:r>
              <a:rPr lang="en-ZA" dirty="0" smtClean="0">
                <a:solidFill>
                  <a:srgbClr val="C40041"/>
                </a:solidFill>
              </a:rPr>
              <a:t>14</a:t>
            </a:r>
            <a:r>
              <a:rPr lang="en-ZA" dirty="0" smtClean="0">
                <a:solidFill>
                  <a:srgbClr val="C40041"/>
                </a:solidFill>
              </a:rPr>
              <a:t>.</a:t>
            </a:r>
            <a:r>
              <a:rPr lang="en-ZA" dirty="0" smtClean="0"/>
              <a:t> </a:t>
            </a:r>
            <a:r>
              <a:rPr lang="en-ZA" dirty="0" smtClean="0">
                <a:solidFill>
                  <a:srgbClr val="C40041"/>
                </a:solidFill>
              </a:rPr>
              <a:t>Fun </a:t>
            </a:r>
            <a:r>
              <a:rPr lang="en-ZA" dirty="0">
                <a:solidFill>
                  <a:srgbClr val="C40041"/>
                </a:solidFill>
              </a:rPr>
              <a:t>Creating Your </a:t>
            </a:r>
            <a:r>
              <a:rPr lang="en-ZA" dirty="0" smtClean="0">
                <a:solidFill>
                  <a:srgbClr val="C40041"/>
                </a:solidFill>
              </a:rPr>
              <a:t>Site</a:t>
            </a:r>
          </a:p>
          <a:p>
            <a:pPr algn="l"/>
            <a:r>
              <a:rPr lang="en-ZA" dirty="0" smtClean="0">
                <a:solidFill>
                  <a:schemeClr val="tx2">
                    <a:lumMod val="75000"/>
                  </a:schemeClr>
                </a:solidFill>
              </a:rPr>
              <a:t>4. What are servers?</a:t>
            </a:r>
          </a:p>
          <a:p>
            <a:pPr algn="l"/>
            <a:r>
              <a:rPr lang="en-ZA" dirty="0" smtClean="0">
                <a:solidFill>
                  <a:schemeClr val="tx2">
                    <a:lumMod val="75000"/>
                  </a:schemeClr>
                </a:solidFill>
              </a:rPr>
              <a:t>6. Cloud Servers</a:t>
            </a:r>
          </a:p>
          <a:p>
            <a:pPr algn="l"/>
            <a:r>
              <a:rPr lang="en-ZA" dirty="0" smtClean="0">
                <a:solidFill>
                  <a:schemeClr val="tx2">
                    <a:lumMod val="75000"/>
                  </a:schemeClr>
                </a:solidFill>
              </a:rPr>
              <a:t>7. Types of Websites</a:t>
            </a:r>
          </a:p>
          <a:p>
            <a:pPr algn="l"/>
            <a:r>
              <a:rPr lang="en-ZA" dirty="0" smtClean="0">
                <a:solidFill>
                  <a:schemeClr val="tx2">
                    <a:lumMod val="75000"/>
                  </a:schemeClr>
                </a:solidFill>
              </a:rPr>
              <a:t>8. Difference between   	static and 	dynamic websites</a:t>
            </a:r>
          </a:p>
          <a:p>
            <a:pPr algn="l"/>
            <a:endParaRPr lang="en-ZA" dirty="0">
              <a:solidFill>
                <a:schemeClr val="tx2">
                  <a:lumMod val="75000"/>
                </a:schemeClr>
              </a:solidFill>
            </a:endParaRPr>
          </a:p>
        </p:txBody>
      </p:sp>
      <p:sp>
        <p:nvSpPr>
          <p:cNvPr id="6" name="TextBox 5"/>
          <p:cNvSpPr txBox="1"/>
          <p:nvPr/>
        </p:nvSpPr>
        <p:spPr>
          <a:xfrm>
            <a:off x="4499992" y="2492896"/>
            <a:ext cx="4032448" cy="372409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wrap="square" rtlCol="0">
            <a:spAutoFit/>
          </a:bodyPr>
          <a:lstStyle/>
          <a:p>
            <a:r>
              <a:rPr lang="en-ZA" sz="2000" dirty="0" smtClean="0"/>
              <a:t>9. Recommended </a:t>
            </a:r>
            <a:r>
              <a:rPr lang="en-ZA" sz="2000" dirty="0" smtClean="0"/>
              <a:t>type </a:t>
            </a:r>
            <a:r>
              <a:rPr lang="en-ZA" sz="2000" dirty="0" smtClean="0"/>
              <a:t>of </a:t>
            </a:r>
            <a:r>
              <a:rPr lang="en-ZA" sz="2000" dirty="0" smtClean="0"/>
              <a:t>Website</a:t>
            </a:r>
            <a:endParaRPr lang="en-ZA" sz="2000" dirty="0" smtClean="0"/>
          </a:p>
          <a:p>
            <a:r>
              <a:rPr lang="en-ZA" sz="2000" dirty="0" smtClean="0"/>
              <a:t>10. Coding Languages</a:t>
            </a:r>
          </a:p>
          <a:p>
            <a:r>
              <a:rPr lang="en-ZA" sz="2000" dirty="0" smtClean="0">
                <a:solidFill>
                  <a:srgbClr val="C40041"/>
                </a:solidFill>
              </a:rPr>
              <a:t>15. Recommended </a:t>
            </a:r>
            <a:r>
              <a:rPr lang="en-ZA" sz="2000" b="1" dirty="0">
                <a:solidFill>
                  <a:srgbClr val="C40041"/>
                </a:solidFill>
              </a:rPr>
              <a:t>Free Website Builders </a:t>
            </a:r>
            <a:endParaRPr lang="en-ZA" sz="2000" b="1" dirty="0" smtClean="0">
              <a:solidFill>
                <a:srgbClr val="C40041"/>
              </a:solidFill>
            </a:endParaRPr>
          </a:p>
          <a:p>
            <a:r>
              <a:rPr lang="en-ZA" sz="2000" dirty="0" smtClean="0"/>
              <a:t>11. CSS Explained </a:t>
            </a:r>
          </a:p>
          <a:p>
            <a:r>
              <a:rPr lang="en-ZA" sz="2000" dirty="0" smtClean="0"/>
              <a:t>12. Code(optional)</a:t>
            </a:r>
          </a:p>
          <a:p>
            <a:r>
              <a:rPr lang="en-ZA" sz="2000" dirty="0" smtClean="0"/>
              <a:t>16. Recommended Servers </a:t>
            </a:r>
          </a:p>
          <a:p>
            <a:r>
              <a:rPr lang="en-ZA" sz="2000" dirty="0">
                <a:solidFill>
                  <a:schemeClr val="tx2">
                    <a:lumMod val="75000"/>
                  </a:schemeClr>
                </a:solidFill>
              </a:rPr>
              <a:t>5. Types of servers. </a:t>
            </a:r>
          </a:p>
          <a:p>
            <a:endParaRPr lang="en-ZA" sz="2000" dirty="0" smtClean="0"/>
          </a:p>
          <a:p>
            <a:endParaRPr lang="en-ZA" sz="2000" dirty="0" smtClean="0"/>
          </a:p>
          <a:p>
            <a:endParaRPr lang="en-ZA" dirty="0" smtClean="0"/>
          </a:p>
          <a:p>
            <a:endParaRPr lang="en-ZA" dirty="0"/>
          </a:p>
        </p:txBody>
      </p:sp>
      <p:sp>
        <p:nvSpPr>
          <p:cNvPr id="7" name="Smiley Face 6"/>
          <p:cNvSpPr/>
          <p:nvPr/>
        </p:nvSpPr>
        <p:spPr>
          <a:xfrm>
            <a:off x="899592" y="5343159"/>
            <a:ext cx="914400" cy="91440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9" name="Straight Connector 8"/>
          <p:cNvCxnSpPr/>
          <p:nvPr/>
        </p:nvCxnSpPr>
        <p:spPr>
          <a:xfrm>
            <a:off x="4355976" y="2132856"/>
            <a:ext cx="0" cy="46085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158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a:solidFill>
            <a:srgbClr val="C40041"/>
          </a:solidFill>
        </p:spPr>
        <p:txBody>
          <a:bodyPr/>
          <a:lstStyle/>
          <a:p>
            <a:r>
              <a:rPr lang="en-ZA" dirty="0" smtClean="0">
                <a:solidFill>
                  <a:schemeClr val="bg1"/>
                </a:solidFill>
              </a:rPr>
              <a:t>Content</a:t>
            </a:r>
            <a:endParaRPr lang="en-ZA" dirty="0">
              <a:solidFill>
                <a:schemeClr val="bg1"/>
              </a:solidFill>
            </a:endParaRPr>
          </a:p>
        </p:txBody>
      </p:sp>
      <p:sp>
        <p:nvSpPr>
          <p:cNvPr id="6" name="TextBox 5"/>
          <p:cNvSpPr txBox="1"/>
          <p:nvPr/>
        </p:nvSpPr>
        <p:spPr>
          <a:xfrm>
            <a:off x="9612560" y="2492896"/>
            <a:ext cx="4032448" cy="372409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wrap="square" rtlCol="0">
            <a:spAutoFit/>
          </a:bodyPr>
          <a:lstStyle/>
          <a:p>
            <a:r>
              <a:rPr lang="en-ZA" sz="2000" dirty="0" smtClean="0"/>
              <a:t>9. Recommended types of Websites</a:t>
            </a:r>
          </a:p>
          <a:p>
            <a:r>
              <a:rPr lang="en-ZA" sz="2000" dirty="0" smtClean="0"/>
              <a:t>10. Coding Languages</a:t>
            </a:r>
          </a:p>
          <a:p>
            <a:r>
              <a:rPr lang="en-ZA" sz="2000" dirty="0" smtClean="0">
                <a:solidFill>
                  <a:srgbClr val="C40041"/>
                </a:solidFill>
              </a:rPr>
              <a:t>15. Recommended </a:t>
            </a:r>
            <a:r>
              <a:rPr lang="en-ZA" sz="2000" b="1" dirty="0">
                <a:solidFill>
                  <a:srgbClr val="C40041"/>
                </a:solidFill>
              </a:rPr>
              <a:t>Free Website Builders </a:t>
            </a:r>
            <a:endParaRPr lang="en-ZA" sz="2000" b="1" dirty="0" smtClean="0">
              <a:solidFill>
                <a:srgbClr val="C40041"/>
              </a:solidFill>
            </a:endParaRPr>
          </a:p>
          <a:p>
            <a:r>
              <a:rPr lang="en-ZA" sz="2000" dirty="0" smtClean="0"/>
              <a:t>11. CSS Explained </a:t>
            </a:r>
          </a:p>
          <a:p>
            <a:r>
              <a:rPr lang="en-ZA" sz="2000" dirty="0" smtClean="0"/>
              <a:t>12. Code(optional)</a:t>
            </a:r>
          </a:p>
          <a:p>
            <a:r>
              <a:rPr lang="en-ZA" sz="2000" dirty="0" smtClean="0"/>
              <a:t>16. Recommended Servers </a:t>
            </a:r>
          </a:p>
          <a:p>
            <a:r>
              <a:rPr lang="en-ZA" sz="2000" dirty="0">
                <a:solidFill>
                  <a:schemeClr val="tx2">
                    <a:lumMod val="75000"/>
                  </a:schemeClr>
                </a:solidFill>
              </a:rPr>
              <a:t>5. Types of servers. </a:t>
            </a:r>
          </a:p>
          <a:p>
            <a:endParaRPr lang="en-ZA" sz="2000" dirty="0" smtClean="0"/>
          </a:p>
          <a:p>
            <a:endParaRPr lang="en-ZA" sz="2000" dirty="0" smtClean="0"/>
          </a:p>
          <a:p>
            <a:endParaRPr lang="en-ZA" dirty="0" smtClean="0"/>
          </a:p>
          <a:p>
            <a:endParaRPr lang="en-ZA" dirty="0"/>
          </a:p>
        </p:txBody>
      </p:sp>
      <p:sp>
        <p:nvSpPr>
          <p:cNvPr id="7" name="Smiley Face 6"/>
          <p:cNvSpPr/>
          <p:nvPr/>
        </p:nvSpPr>
        <p:spPr>
          <a:xfrm>
            <a:off x="2635044" y="5628832"/>
            <a:ext cx="914400" cy="91440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9" name="Straight Connector 8"/>
          <p:cNvCxnSpPr/>
          <p:nvPr/>
        </p:nvCxnSpPr>
        <p:spPr>
          <a:xfrm>
            <a:off x="4355976" y="2132856"/>
            <a:ext cx="0" cy="4608512"/>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hlinkClick r:id="rId2" action="ppaction://hlinksldjump"/>
          </p:cNvPr>
          <p:cNvSpPr/>
          <p:nvPr/>
        </p:nvSpPr>
        <p:spPr>
          <a:xfrm>
            <a:off x="864635" y="2492896"/>
            <a:ext cx="2943434" cy="461665"/>
          </a:xfrm>
          <a:prstGeom prst="rect">
            <a:avLst/>
          </a:prstGeom>
        </p:spPr>
        <p:txBody>
          <a:bodyPr wrap="none">
            <a:spAutoFit/>
          </a:bodyPr>
          <a:lstStyle/>
          <a:p>
            <a:r>
              <a:rPr lang="en-ZA" sz="2400" dirty="0">
                <a:solidFill>
                  <a:schemeClr val="tx2">
                    <a:lumMod val="75000"/>
                  </a:schemeClr>
                </a:solidFill>
              </a:rPr>
              <a:t>17. Rank Number One</a:t>
            </a:r>
          </a:p>
        </p:txBody>
      </p:sp>
      <p:sp>
        <p:nvSpPr>
          <p:cNvPr id="12" name="Rectangle 11">
            <a:hlinkClick r:id="rId3" action="ppaction://hlinksldjump"/>
          </p:cNvPr>
          <p:cNvSpPr/>
          <p:nvPr/>
        </p:nvSpPr>
        <p:spPr>
          <a:xfrm>
            <a:off x="804305" y="2862443"/>
            <a:ext cx="3381439" cy="461665"/>
          </a:xfrm>
          <a:prstGeom prst="rect">
            <a:avLst/>
          </a:prstGeom>
        </p:spPr>
        <p:txBody>
          <a:bodyPr wrap="none">
            <a:spAutoFit/>
          </a:bodyPr>
          <a:lstStyle/>
          <a:p>
            <a:r>
              <a:rPr lang="en-ZA" sz="2400" dirty="0">
                <a:solidFill>
                  <a:srgbClr val="C40041"/>
                </a:solidFill>
              </a:rPr>
              <a:t>14.</a:t>
            </a:r>
            <a:r>
              <a:rPr lang="en-ZA" sz="2400" dirty="0"/>
              <a:t> </a:t>
            </a:r>
            <a:r>
              <a:rPr lang="en-ZA" sz="2400" dirty="0">
                <a:solidFill>
                  <a:srgbClr val="C40041"/>
                </a:solidFill>
              </a:rPr>
              <a:t>Fun Creating Your Site</a:t>
            </a:r>
          </a:p>
        </p:txBody>
      </p:sp>
      <p:sp>
        <p:nvSpPr>
          <p:cNvPr id="13" name="Rectangle 12">
            <a:hlinkClick r:id="rId4" action="ppaction://hlinksldjump"/>
          </p:cNvPr>
          <p:cNvSpPr/>
          <p:nvPr/>
        </p:nvSpPr>
        <p:spPr>
          <a:xfrm>
            <a:off x="899592" y="3231775"/>
            <a:ext cx="2751587" cy="461665"/>
          </a:xfrm>
          <a:prstGeom prst="rect">
            <a:avLst/>
          </a:prstGeom>
        </p:spPr>
        <p:txBody>
          <a:bodyPr wrap="none">
            <a:spAutoFit/>
          </a:bodyPr>
          <a:lstStyle/>
          <a:p>
            <a:r>
              <a:rPr lang="en-ZA" sz="2400" dirty="0">
                <a:solidFill>
                  <a:schemeClr val="tx2">
                    <a:lumMod val="75000"/>
                  </a:schemeClr>
                </a:solidFill>
              </a:rPr>
              <a:t>4. What are servers?</a:t>
            </a:r>
          </a:p>
        </p:txBody>
      </p:sp>
      <p:sp>
        <p:nvSpPr>
          <p:cNvPr id="14" name="Rectangle 13">
            <a:hlinkClick r:id="rId5" action="ppaction://hlinksldjump"/>
          </p:cNvPr>
          <p:cNvSpPr/>
          <p:nvPr/>
        </p:nvSpPr>
        <p:spPr>
          <a:xfrm>
            <a:off x="899592" y="3601107"/>
            <a:ext cx="2192652" cy="461665"/>
          </a:xfrm>
          <a:prstGeom prst="rect">
            <a:avLst/>
          </a:prstGeom>
        </p:spPr>
        <p:txBody>
          <a:bodyPr wrap="none">
            <a:spAutoFit/>
          </a:bodyPr>
          <a:lstStyle/>
          <a:p>
            <a:r>
              <a:rPr lang="en-ZA" sz="2400" dirty="0">
                <a:solidFill>
                  <a:schemeClr val="tx2">
                    <a:lumMod val="75000"/>
                  </a:schemeClr>
                </a:solidFill>
              </a:rPr>
              <a:t>6. Cloud Servers</a:t>
            </a:r>
          </a:p>
        </p:txBody>
      </p:sp>
      <p:sp>
        <p:nvSpPr>
          <p:cNvPr id="15" name="Rectangle 14">
            <a:hlinkClick r:id="rId6" action="ppaction://hlinksldjump"/>
          </p:cNvPr>
          <p:cNvSpPr/>
          <p:nvPr/>
        </p:nvSpPr>
        <p:spPr>
          <a:xfrm>
            <a:off x="899592" y="3985612"/>
            <a:ext cx="2733825" cy="461665"/>
          </a:xfrm>
          <a:prstGeom prst="rect">
            <a:avLst/>
          </a:prstGeom>
        </p:spPr>
        <p:txBody>
          <a:bodyPr wrap="none">
            <a:spAutoFit/>
          </a:bodyPr>
          <a:lstStyle/>
          <a:p>
            <a:r>
              <a:rPr lang="en-ZA" sz="2400" dirty="0">
                <a:solidFill>
                  <a:schemeClr val="tx2">
                    <a:lumMod val="75000"/>
                  </a:schemeClr>
                </a:solidFill>
              </a:rPr>
              <a:t>7. Types of Websites</a:t>
            </a:r>
          </a:p>
        </p:txBody>
      </p:sp>
      <p:sp>
        <p:nvSpPr>
          <p:cNvPr id="16" name="Rectangle 15">
            <a:hlinkClick r:id="rId7" action="ppaction://hlinksldjump"/>
          </p:cNvPr>
          <p:cNvSpPr/>
          <p:nvPr/>
        </p:nvSpPr>
        <p:spPr>
          <a:xfrm>
            <a:off x="910848" y="4428503"/>
            <a:ext cx="3168352" cy="1200329"/>
          </a:xfrm>
          <a:prstGeom prst="rect">
            <a:avLst/>
          </a:prstGeom>
        </p:spPr>
        <p:txBody>
          <a:bodyPr wrap="square">
            <a:spAutoFit/>
          </a:bodyPr>
          <a:lstStyle/>
          <a:p>
            <a:r>
              <a:rPr lang="en-ZA" sz="2400" dirty="0">
                <a:solidFill>
                  <a:schemeClr val="tx2">
                    <a:lumMod val="75000"/>
                  </a:schemeClr>
                </a:solidFill>
              </a:rPr>
              <a:t>8. Difference </a:t>
            </a:r>
            <a:r>
              <a:rPr lang="en-ZA" sz="2400" dirty="0" smtClean="0">
                <a:solidFill>
                  <a:schemeClr val="tx2">
                    <a:lumMod val="75000"/>
                  </a:schemeClr>
                </a:solidFill>
              </a:rPr>
              <a:t>between</a:t>
            </a:r>
          </a:p>
          <a:p>
            <a:r>
              <a:rPr lang="en-ZA" sz="2400" dirty="0" smtClean="0">
                <a:solidFill>
                  <a:schemeClr val="tx2">
                    <a:lumMod val="75000"/>
                  </a:schemeClr>
                </a:solidFill>
              </a:rPr>
              <a:t> static </a:t>
            </a:r>
            <a:r>
              <a:rPr lang="en-ZA" sz="2400" dirty="0">
                <a:solidFill>
                  <a:schemeClr val="tx2">
                    <a:lumMod val="75000"/>
                  </a:schemeClr>
                </a:solidFill>
              </a:rPr>
              <a:t>and </a:t>
            </a:r>
            <a:r>
              <a:rPr lang="en-ZA" sz="2400" dirty="0" smtClean="0">
                <a:solidFill>
                  <a:schemeClr val="tx2">
                    <a:lumMod val="75000"/>
                  </a:schemeClr>
                </a:solidFill>
              </a:rPr>
              <a:t>dynamic </a:t>
            </a:r>
            <a:r>
              <a:rPr lang="en-ZA" sz="2400" dirty="0">
                <a:solidFill>
                  <a:schemeClr val="tx2">
                    <a:lumMod val="75000"/>
                  </a:schemeClr>
                </a:solidFill>
              </a:rPr>
              <a:t>websites</a:t>
            </a:r>
          </a:p>
        </p:txBody>
      </p:sp>
      <p:sp>
        <p:nvSpPr>
          <p:cNvPr id="17" name="Rectangle 16">
            <a:hlinkClick r:id="rId8" action="ppaction://hlinksldjump"/>
          </p:cNvPr>
          <p:cNvSpPr/>
          <p:nvPr/>
        </p:nvSpPr>
        <p:spPr>
          <a:xfrm>
            <a:off x="4860032" y="2585229"/>
            <a:ext cx="3917291" cy="400110"/>
          </a:xfrm>
          <a:prstGeom prst="rect">
            <a:avLst/>
          </a:prstGeom>
        </p:spPr>
        <p:txBody>
          <a:bodyPr wrap="none">
            <a:spAutoFit/>
          </a:bodyPr>
          <a:lstStyle/>
          <a:p>
            <a:r>
              <a:rPr lang="en-ZA" sz="2000" dirty="0"/>
              <a:t>9. Recommended types of Websites</a:t>
            </a:r>
          </a:p>
        </p:txBody>
      </p:sp>
      <p:sp>
        <p:nvSpPr>
          <p:cNvPr id="18" name="Rectangle 17">
            <a:hlinkClick r:id="rId9" action="ppaction://hlinksldjump"/>
          </p:cNvPr>
          <p:cNvSpPr/>
          <p:nvPr/>
        </p:nvSpPr>
        <p:spPr>
          <a:xfrm>
            <a:off x="4811481" y="2985339"/>
            <a:ext cx="2434769" cy="400110"/>
          </a:xfrm>
          <a:prstGeom prst="rect">
            <a:avLst/>
          </a:prstGeom>
        </p:spPr>
        <p:txBody>
          <a:bodyPr wrap="none">
            <a:spAutoFit/>
          </a:bodyPr>
          <a:lstStyle/>
          <a:p>
            <a:r>
              <a:rPr lang="en-ZA" sz="2000" dirty="0"/>
              <a:t>10. Coding Languages</a:t>
            </a:r>
          </a:p>
        </p:txBody>
      </p:sp>
      <p:sp>
        <p:nvSpPr>
          <p:cNvPr id="19" name="Rectangle 18">
            <a:hlinkClick r:id="rId10" action="ppaction://hlinksldjump"/>
          </p:cNvPr>
          <p:cNvSpPr/>
          <p:nvPr/>
        </p:nvSpPr>
        <p:spPr>
          <a:xfrm>
            <a:off x="4625062" y="3385449"/>
            <a:ext cx="4998216" cy="400110"/>
          </a:xfrm>
          <a:prstGeom prst="rect">
            <a:avLst/>
          </a:prstGeom>
        </p:spPr>
        <p:txBody>
          <a:bodyPr wrap="square">
            <a:spAutoFit/>
          </a:bodyPr>
          <a:lstStyle/>
          <a:p>
            <a:r>
              <a:rPr lang="en-ZA" sz="2000" dirty="0">
                <a:solidFill>
                  <a:srgbClr val="C40041"/>
                </a:solidFill>
              </a:rPr>
              <a:t>15. Recommended </a:t>
            </a:r>
            <a:r>
              <a:rPr lang="en-ZA" sz="2000" b="1" dirty="0">
                <a:solidFill>
                  <a:srgbClr val="C40041"/>
                </a:solidFill>
              </a:rPr>
              <a:t>Free </a:t>
            </a:r>
            <a:r>
              <a:rPr lang="en-ZA" sz="2000" b="1" dirty="0" smtClean="0">
                <a:solidFill>
                  <a:srgbClr val="C40041"/>
                </a:solidFill>
              </a:rPr>
              <a:t>Website </a:t>
            </a:r>
            <a:r>
              <a:rPr lang="en-ZA" sz="2000" b="1" dirty="0">
                <a:solidFill>
                  <a:srgbClr val="C40041"/>
                </a:solidFill>
              </a:rPr>
              <a:t>Builders</a:t>
            </a:r>
            <a:r>
              <a:rPr lang="en-ZA" sz="2000" b="1" dirty="0" smtClean="0">
                <a:solidFill>
                  <a:srgbClr val="C40041"/>
                </a:solidFill>
              </a:rPr>
              <a:t> </a:t>
            </a:r>
            <a:endParaRPr lang="en-ZA" sz="2000" dirty="0"/>
          </a:p>
        </p:txBody>
      </p:sp>
      <p:sp>
        <p:nvSpPr>
          <p:cNvPr id="20" name="Rectangle 19">
            <a:hlinkClick r:id="rId11" action="ppaction://hlinksldjump"/>
          </p:cNvPr>
          <p:cNvSpPr/>
          <p:nvPr/>
        </p:nvSpPr>
        <p:spPr>
          <a:xfrm>
            <a:off x="4830368" y="3816334"/>
            <a:ext cx="2064989" cy="400110"/>
          </a:xfrm>
          <a:prstGeom prst="rect">
            <a:avLst/>
          </a:prstGeom>
        </p:spPr>
        <p:txBody>
          <a:bodyPr wrap="none">
            <a:spAutoFit/>
          </a:bodyPr>
          <a:lstStyle/>
          <a:p>
            <a:r>
              <a:rPr lang="en-ZA" sz="2000" dirty="0"/>
              <a:t>11. CSS Explained </a:t>
            </a:r>
          </a:p>
        </p:txBody>
      </p:sp>
      <p:sp>
        <p:nvSpPr>
          <p:cNvPr id="21" name="Rectangle 20">
            <a:hlinkClick r:id="rId12" action="ppaction://hlinksldjump"/>
          </p:cNvPr>
          <p:cNvSpPr/>
          <p:nvPr/>
        </p:nvSpPr>
        <p:spPr>
          <a:xfrm>
            <a:off x="4849818" y="4216444"/>
            <a:ext cx="2123145" cy="400110"/>
          </a:xfrm>
          <a:prstGeom prst="rect">
            <a:avLst/>
          </a:prstGeom>
        </p:spPr>
        <p:txBody>
          <a:bodyPr wrap="none">
            <a:spAutoFit/>
          </a:bodyPr>
          <a:lstStyle/>
          <a:p>
            <a:r>
              <a:rPr lang="en-ZA" sz="2000" dirty="0"/>
              <a:t>12. Code(optional)</a:t>
            </a:r>
          </a:p>
        </p:txBody>
      </p:sp>
      <p:sp>
        <p:nvSpPr>
          <p:cNvPr id="22" name="Rectangle 21">
            <a:hlinkClick r:id="rId13" action="ppaction://hlinksldjump"/>
          </p:cNvPr>
          <p:cNvSpPr/>
          <p:nvPr/>
        </p:nvSpPr>
        <p:spPr>
          <a:xfrm>
            <a:off x="4849818" y="4649964"/>
            <a:ext cx="3023713" cy="400110"/>
          </a:xfrm>
          <a:prstGeom prst="rect">
            <a:avLst/>
          </a:prstGeom>
        </p:spPr>
        <p:txBody>
          <a:bodyPr wrap="none">
            <a:spAutoFit/>
          </a:bodyPr>
          <a:lstStyle/>
          <a:p>
            <a:r>
              <a:rPr lang="en-ZA" sz="2000" dirty="0"/>
              <a:t>16. Recommended Servers </a:t>
            </a:r>
          </a:p>
        </p:txBody>
      </p:sp>
      <p:sp>
        <p:nvSpPr>
          <p:cNvPr id="23" name="Rectangle 22">
            <a:hlinkClick r:id="rId14" action="ppaction://hlinksldjump"/>
          </p:cNvPr>
          <p:cNvSpPr/>
          <p:nvPr/>
        </p:nvSpPr>
        <p:spPr>
          <a:xfrm>
            <a:off x="4895803" y="5053653"/>
            <a:ext cx="2228367" cy="400110"/>
          </a:xfrm>
          <a:prstGeom prst="rect">
            <a:avLst/>
          </a:prstGeom>
        </p:spPr>
        <p:txBody>
          <a:bodyPr wrap="none">
            <a:spAutoFit/>
          </a:bodyPr>
          <a:lstStyle/>
          <a:p>
            <a:r>
              <a:rPr lang="en-ZA" sz="2000" dirty="0">
                <a:solidFill>
                  <a:schemeClr val="tx2">
                    <a:lumMod val="75000"/>
                  </a:schemeClr>
                </a:solidFill>
              </a:rPr>
              <a:t>5. Types of servers. </a:t>
            </a:r>
            <a:endParaRPr lang="en-ZA" sz="2000" dirty="0">
              <a:solidFill>
                <a:schemeClr val="tx2">
                  <a:lumMod val="75000"/>
                </a:schemeClr>
              </a:solidFill>
            </a:endParaRPr>
          </a:p>
        </p:txBody>
      </p:sp>
    </p:spTree>
    <p:extLst>
      <p:ext uri="{BB962C8B-B14F-4D97-AF65-F5344CB8AC3E}">
        <p14:creationId xmlns:p14="http://schemas.microsoft.com/office/powerpoint/2010/main" val="394364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lstStyle/>
          <a:p>
            <a:r>
              <a:rPr lang="en-ZA" dirty="0" smtClean="0">
                <a:solidFill>
                  <a:srgbClr val="C40041"/>
                </a:solidFill>
              </a:rPr>
              <a:t>What are</a:t>
            </a:r>
            <a:r>
              <a:rPr lang="en-ZA" b="1" dirty="0" smtClean="0">
                <a:solidFill>
                  <a:srgbClr val="C40041"/>
                </a:solidFill>
              </a:rPr>
              <a:t> Servers</a:t>
            </a:r>
            <a:r>
              <a:rPr lang="en-ZA" dirty="0" smtClean="0">
                <a:solidFill>
                  <a:srgbClr val="C40041"/>
                </a:solidFill>
              </a:rPr>
              <a:t>?</a:t>
            </a:r>
            <a:endParaRPr lang="en-ZA" dirty="0">
              <a:solidFill>
                <a:srgbClr val="C40041"/>
              </a:solidFill>
            </a:endParaRPr>
          </a:p>
        </p:txBody>
      </p:sp>
      <p:sp>
        <p:nvSpPr>
          <p:cNvPr id="3" name="Content Placeholder 2"/>
          <p:cNvSpPr>
            <a:spLocks noGrp="1"/>
          </p:cNvSpPr>
          <p:nvPr>
            <p:ph idx="1"/>
          </p:nvPr>
        </p:nvSpPr>
        <p:spPr>
          <a:xfrm>
            <a:off x="457200" y="4509120"/>
            <a:ext cx="8229600" cy="1617043"/>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a:normAutofit/>
          </a:bodyPr>
          <a:lstStyle/>
          <a:p>
            <a:pPr marL="0" indent="0">
              <a:buNone/>
            </a:pPr>
            <a:endParaRPr lang="en-GB" sz="1700" dirty="0"/>
          </a:p>
          <a:p>
            <a:pPr marL="0" indent="0">
              <a:buNone/>
            </a:pPr>
            <a:r>
              <a:rPr lang="en-GB" sz="1800" dirty="0"/>
              <a:t>A server is a computer </a:t>
            </a:r>
            <a:r>
              <a:rPr lang="en-GB" sz="1800" dirty="0" smtClean="0"/>
              <a:t>device </a:t>
            </a:r>
            <a:r>
              <a:rPr lang="en-GB" sz="1800" dirty="0"/>
              <a:t>that provides a service to another computer program and its user, also known as the client. </a:t>
            </a:r>
            <a:r>
              <a:rPr lang="en-GB" sz="1800" dirty="0" smtClean="0"/>
              <a:t> Basically a server is where our website lives , the storage device for a website. Server allows our website functionality.</a:t>
            </a:r>
            <a:endParaRPr lang="en-GB" dirty="0" smtClean="0"/>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5</a:t>
            </a:fld>
            <a:endParaRPr lang="en-ZA" dirty="0">
              <a:solidFill>
                <a:schemeClr val="bg1"/>
              </a:solidFill>
            </a:endParaRPr>
          </a:p>
        </p:txBody>
      </p:sp>
      <p:sp>
        <p:nvSpPr>
          <p:cNvPr id="5" name="TextBox 4"/>
          <p:cNvSpPr txBox="1"/>
          <p:nvPr/>
        </p:nvSpPr>
        <p:spPr>
          <a:xfrm>
            <a:off x="467544" y="2696146"/>
            <a:ext cx="4680520" cy="2092881"/>
          </a:xfrm>
          <a:prstGeom prst="rect">
            <a:avLst/>
          </a:prstGeom>
          <a:noFill/>
        </p:spPr>
        <p:txBody>
          <a:bodyPr wrap="square" rtlCol="0">
            <a:spAutoFit/>
          </a:bodyPr>
          <a:lstStyle/>
          <a:p>
            <a:r>
              <a:rPr lang="en-GB" sz="1400" i="1" dirty="0"/>
              <a:t>noun</a:t>
            </a:r>
            <a:endParaRPr lang="en-GB" sz="1400" dirty="0"/>
          </a:p>
          <a:p>
            <a:r>
              <a:rPr lang="en-GB" sz="1400" dirty="0"/>
              <a:t>plural noun: </a:t>
            </a:r>
            <a:r>
              <a:rPr lang="en-GB" sz="1400" b="1" dirty="0"/>
              <a:t>servers</a:t>
            </a:r>
            <a:endParaRPr lang="en-GB" sz="1400" dirty="0"/>
          </a:p>
          <a:p>
            <a:r>
              <a:rPr lang="en-GB" sz="1400" dirty="0"/>
              <a:t>1.</a:t>
            </a:r>
          </a:p>
          <a:p>
            <a:r>
              <a:rPr lang="en-GB" sz="1400" dirty="0"/>
              <a:t>a person or thing that serves.</a:t>
            </a:r>
          </a:p>
          <a:p>
            <a:r>
              <a:rPr lang="en-GB" sz="1400" dirty="0"/>
              <a:t>2.</a:t>
            </a:r>
          </a:p>
          <a:p>
            <a:r>
              <a:rPr lang="en-GB" sz="1400" dirty="0"/>
              <a:t>a computer or computer program which manages access to a centralized resource or service in a network.</a:t>
            </a:r>
          </a:p>
          <a:p>
            <a:r>
              <a:rPr lang="en-GB" sz="1400" dirty="0"/>
              <a:t>"the software runs on a variety of Unix servers“</a:t>
            </a:r>
          </a:p>
          <a:p>
            <a:endParaRPr lang="en-ZA"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0" y="1199076"/>
            <a:ext cx="2952328" cy="3528392"/>
          </a:xfrm>
          <a:prstGeom prst="rect">
            <a:avLst/>
          </a:prstGeom>
          <a:effectLst>
            <a:outerShdw blurRad="50800" dist="88900" dir="6120000" sx="98000" sy="98000" algn="ctr" rotWithShape="0">
              <a:srgbClr val="000000">
                <a:alpha val="43137"/>
              </a:srgbClr>
            </a:outerShdw>
          </a:effectLst>
        </p:spPr>
      </p:pic>
      <p:sp>
        <p:nvSpPr>
          <p:cNvPr id="7" name="TextBox 6"/>
          <p:cNvSpPr txBox="1"/>
          <p:nvPr/>
        </p:nvSpPr>
        <p:spPr>
          <a:xfrm>
            <a:off x="467544" y="1772816"/>
            <a:ext cx="6108852" cy="923330"/>
          </a:xfrm>
          <a:prstGeom prst="rect">
            <a:avLst/>
          </a:prstGeom>
          <a:noFill/>
        </p:spPr>
        <p:txBody>
          <a:bodyPr wrap="none" rtlCol="0">
            <a:spAutoFit/>
          </a:bodyPr>
          <a:lstStyle/>
          <a:p>
            <a:r>
              <a:rPr lang="en-ZA" dirty="0" smtClean="0"/>
              <a:t>In order to start our journey we must learn a little bit</a:t>
            </a:r>
          </a:p>
          <a:p>
            <a:r>
              <a:rPr lang="en-ZA" dirty="0"/>
              <a:t>a</a:t>
            </a:r>
            <a:r>
              <a:rPr lang="en-ZA" dirty="0" smtClean="0"/>
              <a:t>bout the background of website creation. Just simple stuf</a:t>
            </a:r>
            <a:r>
              <a:rPr lang="en-ZA" dirty="0" smtClean="0">
                <a:solidFill>
                  <a:schemeClr val="bg1"/>
                </a:solidFill>
              </a:rPr>
              <a:t>f like</a:t>
            </a:r>
          </a:p>
          <a:p>
            <a:r>
              <a:rPr lang="en-ZA" dirty="0" smtClean="0"/>
              <a:t>The server.</a:t>
            </a:r>
            <a:endParaRPr lang="en-ZA" dirty="0"/>
          </a:p>
        </p:txBody>
      </p:sp>
      <p:sp>
        <p:nvSpPr>
          <p:cNvPr id="8" name="TextBox 7">
            <a:hlinkClick r:id="rId5"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1007079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lstStyle/>
          <a:p>
            <a:r>
              <a:rPr lang="en-ZA" dirty="0" smtClean="0">
                <a:solidFill>
                  <a:srgbClr val="C40041"/>
                </a:solidFill>
              </a:rPr>
              <a:t>Types of</a:t>
            </a:r>
            <a:r>
              <a:rPr lang="en-ZA" b="1" dirty="0" smtClean="0">
                <a:solidFill>
                  <a:srgbClr val="C40041"/>
                </a:solidFill>
              </a:rPr>
              <a:t> Servers</a:t>
            </a:r>
            <a:endParaRPr lang="en-ZA"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6</a:t>
            </a:fld>
            <a:endParaRPr lang="en-ZA" dirty="0">
              <a:solidFill>
                <a:schemeClr val="bg1"/>
              </a:solidFill>
            </a:endParaRPr>
          </a:p>
        </p:txBody>
      </p:sp>
      <p:sp>
        <p:nvSpPr>
          <p:cNvPr id="7" name="Content Placeholder 2"/>
          <p:cNvSpPr txBox="1">
            <a:spLocks/>
          </p:cNvSpPr>
          <p:nvPr/>
        </p:nvSpPr>
        <p:spPr>
          <a:xfrm>
            <a:off x="457200" y="1600200"/>
            <a:ext cx="5050904" cy="4525963"/>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smtClean="0"/>
              <a:t>There are two types of servers that we can use. These are the following.</a:t>
            </a:r>
          </a:p>
          <a:p>
            <a:pPr marL="0" indent="0">
              <a:buNone/>
            </a:pPr>
            <a:endParaRPr lang="en-GB" dirty="0" smtClean="0"/>
          </a:p>
          <a:p>
            <a:pPr marL="0" indent="0">
              <a:buNone/>
            </a:pPr>
            <a:r>
              <a:rPr lang="en-GB" b="1" dirty="0" smtClean="0"/>
              <a:t>Type A</a:t>
            </a:r>
          </a:p>
          <a:p>
            <a:pPr marL="0" indent="0">
              <a:buNone/>
            </a:pPr>
            <a:r>
              <a:rPr lang="en-GB" dirty="0" smtClean="0"/>
              <a:t>A Physically run server, is referred to as </a:t>
            </a:r>
            <a:r>
              <a:rPr lang="en-GB" b="1" dirty="0" smtClean="0"/>
              <a:t>Server Based. </a:t>
            </a:r>
            <a:r>
              <a:rPr lang="en-GB" dirty="0" smtClean="0"/>
              <a:t>You have to be there physically in order to access some functions.</a:t>
            </a:r>
          </a:p>
          <a:p>
            <a:pPr marL="0" indent="0">
              <a:buNone/>
            </a:pPr>
            <a:r>
              <a:rPr lang="en-GB" dirty="0" smtClean="0"/>
              <a:t>Server based computing refers to the applications running</a:t>
            </a:r>
            <a:r>
              <a:rPr lang="en-GB" dirty="0" smtClean="0">
                <a:solidFill>
                  <a:schemeClr val="accent2">
                    <a:lumMod val="40000"/>
                    <a:lumOff val="60000"/>
                  </a:schemeClr>
                </a:solidFill>
              </a:rPr>
              <a:t> </a:t>
            </a:r>
            <a:r>
              <a:rPr lang="en-GB" dirty="0" smtClean="0"/>
              <a:t>on the server. A server refers to a dedicated computer tasked with managing network resources. In simple terms, a server is an instance of a computer program that accepts and responds to the requests made by other programs in the network, also known as clients. </a:t>
            </a:r>
            <a:br>
              <a:rPr lang="en-GB" dirty="0" smtClean="0"/>
            </a:br>
            <a:endParaRPr lang="en-ZA" dirty="0">
              <a:solidFill>
                <a:schemeClr val="tx2">
                  <a:lumMod val="75000"/>
                </a:schemeClr>
              </a:solidFill>
            </a:endParaRPr>
          </a:p>
        </p:txBody>
      </p:sp>
      <p:sp>
        <p:nvSpPr>
          <p:cNvPr id="5" name="TextBox 4">
            <a:hlinkClick r:id="rId4"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1883438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lstStyle/>
          <a:p>
            <a:r>
              <a:rPr lang="en-ZA" dirty="0" smtClean="0">
                <a:solidFill>
                  <a:srgbClr val="C40041"/>
                </a:solidFill>
              </a:rPr>
              <a:t>Cloud Servers</a:t>
            </a:r>
            <a:endParaRPr lang="en-ZA"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7</a:t>
            </a:fld>
            <a:endParaRPr lang="en-ZA" dirty="0">
              <a:solidFill>
                <a:schemeClr val="bg1"/>
              </a:solidFill>
            </a:endParaRPr>
          </a:p>
        </p:txBody>
      </p:sp>
      <p:pic>
        <p:nvPicPr>
          <p:cNvPr id="5" name="Picture 4"/>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3995936" y="1736157"/>
            <a:ext cx="4355976" cy="2520280"/>
          </a:xfrm>
          <a:prstGeom prst="rect">
            <a:avLst/>
          </a:prstGeom>
        </p:spPr>
      </p:pic>
      <p:pic>
        <p:nvPicPr>
          <p:cNvPr id="9" name="Picture 8"/>
          <p:cNvPicPr>
            <a:picLocks noChangeAspect="1"/>
          </p:cNvPicPr>
          <p:nvPr/>
        </p:nvPicPr>
        <p:blipFill>
          <a:blip r:embed="rId6" cstate="print">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1528517" y="2960948"/>
            <a:ext cx="4355976" cy="2520280"/>
          </a:xfrm>
          <a:prstGeom prst="rect">
            <a:avLst/>
          </a:prstGeom>
        </p:spPr>
      </p:pic>
      <p:sp>
        <p:nvSpPr>
          <p:cNvPr id="10" name="Content Placeholder 2"/>
          <p:cNvSpPr txBox="1">
            <a:spLocks/>
          </p:cNvSpPr>
          <p:nvPr/>
        </p:nvSpPr>
        <p:spPr>
          <a:xfrm>
            <a:off x="467544" y="2132856"/>
            <a:ext cx="8229600" cy="3744416"/>
          </a:xfrm>
          <a:prstGeom prst="rect">
            <a:avLst/>
          </a:prstGeom>
          <a:noFill/>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b="1" dirty="0" smtClean="0"/>
              <a:t>Type B</a:t>
            </a:r>
          </a:p>
          <a:p>
            <a:pPr marL="0" indent="0">
              <a:buNone/>
            </a:pPr>
            <a:r>
              <a:rPr lang="en-GB" dirty="0" smtClean="0"/>
              <a:t>In  some instances in order to have a free website we have to access a cloud based server.</a:t>
            </a:r>
          </a:p>
          <a:p>
            <a:pPr marL="0" indent="0">
              <a:buNone/>
            </a:pPr>
            <a:r>
              <a:rPr lang="en-GB" b="1" dirty="0" smtClean="0"/>
              <a:t>A Cloud based server can be run remotely.</a:t>
            </a:r>
          </a:p>
          <a:p>
            <a:pPr marL="0" indent="0">
              <a:buNone/>
            </a:pPr>
            <a:r>
              <a:rPr lang="en-GB" dirty="0" smtClean="0"/>
              <a:t>Cloud refers to a pool of shared computing resources available to the users on demand through web-based tools via the internet. The whole idea of cloud computing is to shift everything to the cloud so that user can access the data remotely without being physically present at a specific place. This makes data processing and storage convenient and efficient than ever. Many businesses and organizations have started adopting this paradigm as a potential game changer to their businesses.</a:t>
            </a:r>
            <a:br>
              <a:rPr lang="en-GB" dirty="0" smtClean="0"/>
            </a:br>
            <a:endParaRPr lang="en-GB" dirty="0" smtClean="0"/>
          </a:p>
        </p:txBody>
      </p:sp>
      <p:sp>
        <p:nvSpPr>
          <p:cNvPr id="7" name="TextBox 6">
            <a:hlinkClick r:id="rId8"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3878974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blipFill>
            <a:blip r:embed="rId3"/>
            <a:tile tx="0" ty="0" sx="100000" sy="100000" flip="none" algn="tl"/>
          </a:blipFill>
        </p:spPr>
        <p:txBody>
          <a:bodyPr/>
          <a:lstStyle/>
          <a:p>
            <a:r>
              <a:rPr lang="en-ZA" dirty="0" smtClean="0">
                <a:solidFill>
                  <a:srgbClr val="C40041"/>
                </a:solidFill>
              </a:rPr>
              <a:t>Types of </a:t>
            </a:r>
            <a:r>
              <a:rPr lang="en-ZA" b="1" dirty="0" smtClean="0">
                <a:solidFill>
                  <a:srgbClr val="C40041"/>
                </a:solidFill>
              </a:rPr>
              <a:t>Websites</a:t>
            </a:r>
            <a:endParaRPr lang="en-ZA" b="1" dirty="0">
              <a:solidFill>
                <a:srgbClr val="C40041"/>
              </a:solidFill>
            </a:endParaRPr>
          </a:p>
        </p:txBody>
      </p:sp>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8</a:t>
            </a:fld>
            <a:endParaRPr lang="en-ZA" dirty="0">
              <a:solidFill>
                <a:schemeClr val="bg1"/>
              </a:solidFill>
            </a:endParaRPr>
          </a:p>
        </p:txBody>
      </p:sp>
      <p:sp>
        <p:nvSpPr>
          <p:cNvPr id="7" name="Content Placeholder 6"/>
          <p:cNvSpPr>
            <a:spLocks noGrp="1"/>
          </p:cNvSpPr>
          <p:nvPr>
            <p:ph idx="1"/>
          </p:nvPr>
        </p:nvSpPr>
        <p:spPr>
          <a:xfrm>
            <a:off x="395536" y="1700808"/>
            <a:ext cx="8229600" cy="2376264"/>
          </a:xfrm>
        </p:spPr>
        <p:txBody>
          <a:bodyPr>
            <a:normAutofit fontScale="62500" lnSpcReduction="20000"/>
          </a:bodyPr>
          <a:lstStyle/>
          <a:p>
            <a:pPr marL="0" indent="0">
              <a:buNone/>
            </a:pPr>
            <a:r>
              <a:rPr lang="en-GB" b="1" dirty="0" smtClean="0"/>
              <a:t>Static</a:t>
            </a:r>
            <a:r>
              <a:rPr lang="en-GB" b="1" dirty="0"/>
              <a:t> </a:t>
            </a:r>
            <a:r>
              <a:rPr lang="en-GB" b="1" dirty="0" smtClean="0"/>
              <a:t>website </a:t>
            </a:r>
            <a:r>
              <a:rPr lang="en-GB" dirty="0"/>
              <a:t/>
            </a:r>
            <a:br>
              <a:rPr lang="en-GB" dirty="0"/>
            </a:br>
            <a:r>
              <a:rPr lang="en-GB" dirty="0"/>
              <a:t>A static website is a kind of website you can build. Static websites are coded in HTML and CSS only, with no scripting. The only form of interactivity on a static website is hyperlinks. They are easier to code and assemble. We won’t be needing to code anything as there are free website builder programs and apps that we will explorer for our free website</a:t>
            </a:r>
            <a:r>
              <a:rPr lang="en-GB" dirty="0" smtClean="0"/>
              <a:t>. Because of their Simplicity they can be run in a Cloud based Server</a:t>
            </a:r>
            <a:r>
              <a:rPr lang="en-GB" dirty="0"/>
              <a:t/>
            </a:r>
            <a:br>
              <a:rPr lang="en-GB" dirty="0"/>
            </a:br>
            <a:endParaRPr lang="en-ZA"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9952" y="3487194"/>
            <a:ext cx="4376504" cy="2596355"/>
          </a:xfrm>
          <a:prstGeom prst="rect">
            <a:avLst/>
          </a:prstGeom>
        </p:spPr>
      </p:pic>
      <p:sp>
        <p:nvSpPr>
          <p:cNvPr id="11" name="TextBox 10"/>
          <p:cNvSpPr txBox="1"/>
          <p:nvPr/>
        </p:nvSpPr>
        <p:spPr>
          <a:xfrm>
            <a:off x="467544" y="3775225"/>
            <a:ext cx="5040560" cy="2308324"/>
          </a:xfrm>
          <a:prstGeom prst="rect">
            <a:avLst/>
          </a:prstGeom>
          <a:gradFill flip="none" rotWithShape="1">
            <a:gsLst>
              <a:gs pos="0">
                <a:schemeClr val="accent6">
                  <a:lumMod val="60000"/>
                  <a:lumOff val="40000"/>
                  <a:tint val="66000"/>
                  <a:satMod val="160000"/>
                  <a:alpha val="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txBody>
          <a:bodyPr wrap="square" rtlCol="0">
            <a:spAutoFit/>
          </a:bodyPr>
          <a:lstStyle/>
          <a:p>
            <a:r>
              <a:rPr lang="en-ZA" b="1" dirty="0" smtClean="0"/>
              <a:t>Dynamic Website</a:t>
            </a:r>
          </a:p>
          <a:p>
            <a:r>
              <a:rPr lang="en-GB" dirty="0"/>
              <a:t>A dynamic website is a site that contains dynamic pages such as templates, contents, scripts etc. In a nutshell, the dynamic website displays various content types every time it is browsed. The web</a:t>
            </a:r>
            <a:r>
              <a:rPr lang="en-GB" b="1" dirty="0"/>
              <a:t> </a:t>
            </a:r>
            <a:r>
              <a:rPr lang="en-GB" dirty="0"/>
              <a:t>page can be changed with the reader that opens the</a:t>
            </a:r>
            <a:r>
              <a:rPr lang="en-GB" b="1" dirty="0"/>
              <a:t> </a:t>
            </a:r>
            <a:r>
              <a:rPr lang="en-GB" dirty="0"/>
              <a:t>page, character of consumer interplay, or day time.</a:t>
            </a:r>
            <a:endParaRPr lang="en-ZA" b="1" dirty="0"/>
          </a:p>
        </p:txBody>
      </p:sp>
      <p:sp>
        <p:nvSpPr>
          <p:cNvPr id="8" name="TextBox 7">
            <a:hlinkClick r:id="rId5"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1515841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blipFill>
            <a:blip r:embed="rId3"/>
            <a:tile tx="0" ty="0" sx="100000" sy="100000" flip="none" algn="tl"/>
          </a:blipFill>
        </p:spPr>
        <p:txBody>
          <a:bodyPr>
            <a:normAutofit fontScale="90000"/>
          </a:bodyPr>
          <a:lstStyle/>
          <a:p>
            <a:r>
              <a:rPr lang="en-ZA" dirty="0" smtClean="0">
                <a:solidFill>
                  <a:srgbClr val="C40041"/>
                </a:solidFill>
              </a:rPr>
              <a:t> Difference Between </a:t>
            </a:r>
            <a:r>
              <a:rPr lang="en-ZA" b="1" dirty="0" smtClean="0">
                <a:solidFill>
                  <a:srgbClr val="C40041"/>
                </a:solidFill>
              </a:rPr>
              <a:t>Static and Dynamic</a:t>
            </a:r>
            <a:endParaRPr lang="en-ZA" b="1" dirty="0">
              <a:solidFill>
                <a:srgbClr val="C4004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85936196"/>
              </p:ext>
            </p:extLst>
          </p:nvPr>
        </p:nvGraphicFramePr>
        <p:xfrm>
          <a:off x="562048" y="2178403"/>
          <a:ext cx="8042400" cy="411480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2556000"/>
                <a:gridCol w="2743200"/>
                <a:gridCol w="2743200"/>
              </a:tblGrid>
              <a:tr h="277583">
                <a:tc>
                  <a:txBody>
                    <a:bodyPr/>
                    <a:lstStyle/>
                    <a:p>
                      <a:r>
                        <a:rPr lang="en-ZA" dirty="0" smtClean="0"/>
                        <a:t>Possibilities </a:t>
                      </a:r>
                      <a:endParaRPr lang="en-ZA" dirty="0"/>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r>
                        <a:rPr lang="en-ZA" dirty="0" smtClean="0"/>
                        <a:t>Static</a:t>
                      </a:r>
                      <a:endParaRPr lang="en-Z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r>
                        <a:rPr lang="en-ZA" dirty="0" smtClean="0"/>
                        <a:t>Dynamic</a:t>
                      </a:r>
                      <a:endParaRPr lang="en-ZA"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r h="555165">
                <a:tc>
                  <a:txBody>
                    <a:bodyPr/>
                    <a:lstStyle/>
                    <a:p>
                      <a:r>
                        <a:rPr lang="en-ZA" dirty="0" smtClean="0"/>
                        <a:t>Simple</a:t>
                      </a:r>
                      <a:r>
                        <a:rPr lang="en-ZA" baseline="0" dirty="0" smtClean="0"/>
                        <a:t> images</a:t>
                      </a:r>
                      <a:endParaRPr lang="en-ZA" dirty="0" smtClean="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ZA" sz="2400" dirty="0" smtClean="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400" dirty="0" smtClean="0"/>
                        <a:t>√</a:t>
                      </a:r>
                    </a:p>
                    <a:p>
                      <a:endParaRPr lang="en-ZA"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555165">
                <a:tc>
                  <a:txBody>
                    <a:bodyPr/>
                    <a:lstStyle/>
                    <a:p>
                      <a:r>
                        <a:rPr lang="en-ZA" dirty="0" smtClean="0"/>
                        <a:t>links</a:t>
                      </a:r>
                      <a:endParaRPr lang="en-ZA" dirty="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400" dirty="0" smtClean="0"/>
                        <a:t>√</a:t>
                      </a:r>
                    </a:p>
                    <a:p>
                      <a:endParaRPr lang="en-Z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400" dirty="0" smtClean="0"/>
                        <a:t>√</a:t>
                      </a:r>
                    </a:p>
                    <a:p>
                      <a:endParaRPr lang="en-ZA"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555165">
                <a:tc>
                  <a:txBody>
                    <a:bodyPr/>
                    <a:lstStyle/>
                    <a:p>
                      <a:r>
                        <a:rPr lang="en-ZA" dirty="0" smtClean="0"/>
                        <a:t>Blogging </a:t>
                      </a:r>
                      <a:endParaRPr lang="en-ZA" dirty="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400" dirty="0" smtClean="0"/>
                        <a:t>√</a:t>
                      </a:r>
                    </a:p>
                    <a:p>
                      <a:endParaRPr lang="en-Z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400" dirty="0" smtClean="0"/>
                        <a:t>√</a:t>
                      </a:r>
                    </a:p>
                    <a:p>
                      <a:endParaRPr lang="en-ZA"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555165">
                <a:tc>
                  <a:txBody>
                    <a:bodyPr/>
                    <a:lstStyle/>
                    <a:p>
                      <a:r>
                        <a:rPr lang="en-ZA" dirty="0" smtClean="0"/>
                        <a:t>Storing</a:t>
                      </a:r>
                      <a:r>
                        <a:rPr lang="en-ZA" baseline="0" dirty="0" smtClean="0"/>
                        <a:t> Data</a:t>
                      </a:r>
                      <a:endParaRPr lang="en-ZA" dirty="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ZA" sz="2400" dirty="0" smtClean="0"/>
                        <a:t>x</a:t>
                      </a:r>
                      <a:endParaRPr lang="en-ZA"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ZA" sz="2400" dirty="0" smtClean="0"/>
                        <a:t>√</a:t>
                      </a:r>
                    </a:p>
                    <a:p>
                      <a:endParaRPr lang="en-ZA"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624561">
                <a:tc>
                  <a:txBody>
                    <a:bodyPr/>
                    <a:lstStyle/>
                    <a:p>
                      <a:r>
                        <a:rPr lang="en-ZA" dirty="0" smtClean="0"/>
                        <a:t>Online</a:t>
                      </a:r>
                      <a:r>
                        <a:rPr lang="en-ZA" baseline="0" dirty="0" smtClean="0"/>
                        <a:t> Store</a:t>
                      </a:r>
                      <a:endParaRPr lang="en-ZA" dirty="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400" dirty="0" smtClean="0"/>
                        <a:t>√</a:t>
                      </a:r>
                    </a:p>
                    <a:p>
                      <a:endParaRPr lang="en-ZA"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400" dirty="0" smtClean="0"/>
                        <a:t>√</a:t>
                      </a:r>
                    </a:p>
                    <a:p>
                      <a:endParaRPr lang="en-ZA"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r>
            </a:tbl>
          </a:graphicData>
        </a:graphic>
      </p:graphicFrame>
      <p:sp>
        <p:nvSpPr>
          <p:cNvPr id="4" name="Slide Number Placeholder 3"/>
          <p:cNvSpPr>
            <a:spLocks noGrp="1"/>
          </p:cNvSpPr>
          <p:nvPr>
            <p:ph type="sldNum" sz="quarter" idx="12"/>
          </p:nvPr>
        </p:nvSpPr>
        <p:spPr>
          <a:xfrm>
            <a:off x="395536" y="6356350"/>
            <a:ext cx="8291264" cy="385018"/>
          </a:xfrm>
          <a:solidFill>
            <a:srgbClr val="C40041"/>
          </a:solidFill>
          <a:ln>
            <a:noFill/>
          </a:ln>
        </p:spPr>
        <p:txBody>
          <a:bodyPr/>
          <a:lstStyle/>
          <a:p>
            <a:fld id="{83BB6EAC-1283-42C3-A0B1-2C3108A627A5}" type="slidenum">
              <a:rPr lang="en-ZA" smtClean="0">
                <a:solidFill>
                  <a:schemeClr val="bg1"/>
                </a:solidFill>
              </a:rPr>
              <a:t>9</a:t>
            </a:fld>
            <a:endParaRPr lang="en-ZA" dirty="0">
              <a:solidFill>
                <a:schemeClr val="bg1"/>
              </a:solidFill>
            </a:endParaRPr>
          </a:p>
        </p:txBody>
      </p:sp>
      <p:sp>
        <p:nvSpPr>
          <p:cNvPr id="3" name="TextBox 2"/>
          <p:cNvSpPr txBox="1"/>
          <p:nvPr/>
        </p:nvSpPr>
        <p:spPr>
          <a:xfrm>
            <a:off x="395536" y="1527345"/>
            <a:ext cx="8208912" cy="646331"/>
          </a:xfrm>
          <a:prstGeom prst="rect">
            <a:avLst/>
          </a:prstGeom>
          <a:noFill/>
        </p:spPr>
        <p:txBody>
          <a:bodyPr wrap="square" rtlCol="0">
            <a:spAutoFit/>
          </a:bodyPr>
          <a:lstStyle/>
          <a:p>
            <a:r>
              <a:rPr lang="en-ZA" dirty="0" smtClean="0"/>
              <a:t>There are two types of websites we can utilize, Static and Dynamic. Here are the possibilities of each.</a:t>
            </a:r>
            <a:endParaRPr lang="en-ZA" dirty="0"/>
          </a:p>
        </p:txBody>
      </p:sp>
      <p:sp>
        <p:nvSpPr>
          <p:cNvPr id="6" name="TextBox 5">
            <a:hlinkClick r:id="rId4" action="ppaction://hlinksldjump"/>
          </p:cNvPr>
          <p:cNvSpPr txBox="1"/>
          <p:nvPr/>
        </p:nvSpPr>
        <p:spPr>
          <a:xfrm>
            <a:off x="395536" y="6368584"/>
            <a:ext cx="1811265" cy="307777"/>
          </a:xfrm>
          <a:prstGeom prst="rect">
            <a:avLst/>
          </a:prstGeom>
          <a:noFill/>
        </p:spPr>
        <p:txBody>
          <a:bodyPr wrap="none" rtlCol="0">
            <a:spAutoFit/>
          </a:bodyPr>
          <a:lstStyle/>
          <a:p>
            <a:r>
              <a:rPr lang="en-ZA" sz="1400" dirty="0" smtClean="0">
                <a:solidFill>
                  <a:schemeClr val="bg1"/>
                </a:solidFill>
              </a:rPr>
              <a:t>Back to Contents page</a:t>
            </a:r>
            <a:endParaRPr lang="en-ZA" sz="1400" dirty="0">
              <a:solidFill>
                <a:schemeClr val="bg1"/>
              </a:solidFill>
            </a:endParaRPr>
          </a:p>
        </p:txBody>
      </p:sp>
    </p:spTree>
    <p:extLst>
      <p:ext uri="{BB962C8B-B14F-4D97-AF65-F5344CB8AC3E}">
        <p14:creationId xmlns:p14="http://schemas.microsoft.com/office/powerpoint/2010/main" val="2080748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8714</TotalTime>
  <Words>1392</Words>
  <Application>Microsoft Office PowerPoint</Application>
  <PresentationFormat>On-screen Show (4:3)</PresentationFormat>
  <Paragraphs>187</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How To Create Free Websites and rank number one</vt:lpstr>
      <vt:lpstr>Content</vt:lpstr>
      <vt:lpstr>Content</vt:lpstr>
      <vt:lpstr>What are Servers?</vt:lpstr>
      <vt:lpstr>Types of Servers</vt:lpstr>
      <vt:lpstr>Cloud Servers</vt:lpstr>
      <vt:lpstr>Types of Websites</vt:lpstr>
      <vt:lpstr> Difference Between Static and Dynamic</vt:lpstr>
      <vt:lpstr>Recommended type of Website</vt:lpstr>
      <vt:lpstr>Coding Languages</vt:lpstr>
      <vt:lpstr>CSS(Cascading Styles Sheet) Explained</vt:lpstr>
      <vt:lpstr>CODE</vt:lpstr>
      <vt:lpstr>Fun! Creating your site!</vt:lpstr>
      <vt:lpstr>Fun! Creating your site!</vt:lpstr>
      <vt:lpstr>Recommended Free Website Builders </vt:lpstr>
      <vt:lpstr>Recommend Servers</vt:lpstr>
      <vt:lpstr>Rank Number One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Dlangalala</dc:creator>
  <cp:lastModifiedBy>Dlangalala</cp:lastModifiedBy>
  <cp:revision>118</cp:revision>
  <dcterms:created xsi:type="dcterms:W3CDTF">2020-04-14T15:07:53Z</dcterms:created>
  <dcterms:modified xsi:type="dcterms:W3CDTF">2020-04-25T03:21:26Z</dcterms:modified>
</cp:coreProperties>
</file>