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Nunito-regular.fntdata"/><Relationship Id="rId21" Type="http://schemas.openxmlformats.org/officeDocument/2006/relationships/slide" Target="slides/slide16.xml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4b9dcec7be92bf7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4b9dcec7be92bf7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67fb3eff0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67fb3eff0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67fb3eff0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67fb3eff0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67fb3eff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67fb3eff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67fb3eff0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67fb3eff0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6814cc5e8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6814cc5e8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6814cc5e8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6814cc5e8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679cd92583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679cd92583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79cd92583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79cd92583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79cd92583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79cd92583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79cd92583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679cd92583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79cd92583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679cd92583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79cd92583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679cd92583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79cd92583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679cd92583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67fb3eff02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67fb3eff02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5300">
                <a:solidFill>
                  <a:srgbClr val="073763"/>
                </a:solidFill>
              </a:rPr>
              <a:t>Annual Sales</a:t>
            </a:r>
            <a:r>
              <a:rPr lang="en" sz="5300">
                <a:solidFill>
                  <a:srgbClr val="073763"/>
                </a:solidFill>
              </a:rPr>
              <a:t> </a:t>
            </a:r>
            <a:endParaRPr sz="5300">
              <a:solidFill>
                <a:srgbClr val="07376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>
                <a:solidFill>
                  <a:srgbClr val="073763"/>
                </a:solidFill>
              </a:rPr>
              <a:t>Data Analysis Report for 2024</a:t>
            </a:r>
            <a:endParaRPr sz="3300">
              <a:solidFill>
                <a:srgbClr val="073763"/>
              </a:solidFill>
            </a:endParaRPr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311700" y="30216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434343"/>
                </a:solidFill>
              </a:rPr>
              <a:t>Prepared </a:t>
            </a:r>
            <a:r>
              <a:rPr i="1" lang="en" sz="2000">
                <a:solidFill>
                  <a:srgbClr val="434343"/>
                </a:solidFill>
              </a:rPr>
              <a:t>by: </a:t>
            </a:r>
            <a:r>
              <a:rPr b="1" lang="en" sz="2000">
                <a:solidFill>
                  <a:srgbClr val="434343"/>
                </a:solidFill>
              </a:rPr>
              <a:t>Godswill Enaohwo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</a:rPr>
              <a:t>June 2025</a:t>
            </a:r>
            <a:endParaRPr sz="2000">
              <a:solidFill>
                <a:srgbClr val="434343"/>
              </a:solidFill>
            </a:endParaRP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819150" y="404725"/>
            <a:ext cx="75057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Bottom 5 Performing Products </a:t>
            </a:r>
            <a:endParaRPr/>
          </a:p>
        </p:txBody>
      </p:sp>
      <p:cxnSp>
        <p:nvCxnSpPr>
          <p:cNvPr id="222" name="Google Shape;222;p22"/>
          <p:cNvCxnSpPr/>
          <p:nvPr/>
        </p:nvCxnSpPr>
        <p:spPr>
          <a:xfrm flipH="1" rot="10800000">
            <a:off x="843975" y="925275"/>
            <a:ext cx="7494900" cy="11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3" name="Google Shape;223;p22"/>
          <p:cNvSpPr txBox="1"/>
          <p:nvPr/>
        </p:nvSpPr>
        <p:spPr>
          <a:xfrm>
            <a:off x="2492350" y="1800200"/>
            <a:ext cx="527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highlight>
                  <a:schemeClr val="dk1"/>
                </a:highlight>
              </a:rPr>
              <a:t>Product			Revenue</a:t>
            </a:r>
            <a:br>
              <a:rPr b="1" lang="en" sz="1800">
                <a:solidFill>
                  <a:schemeClr val="lt1"/>
                </a:solidFill>
                <a:highlight>
                  <a:schemeClr val="dk1"/>
                </a:highlight>
              </a:rPr>
            </a:br>
            <a:r>
              <a:rPr b="1" lang="en" sz="1500">
                <a:solidFill>
                  <a:schemeClr val="lt1"/>
                </a:solidFill>
                <a:highlight>
                  <a:srgbClr val="FFFFFF"/>
                </a:highlight>
              </a:rPr>
              <a:t>SKU141 			</a:t>
            </a:r>
            <a:r>
              <a:rPr lang="en" sz="1500">
                <a:solidFill>
                  <a:schemeClr val="lt1"/>
                </a:solidFill>
                <a:highlight>
                  <a:srgbClr val="FFFFFF"/>
                </a:highlight>
              </a:rPr>
              <a:t>1.74</a:t>
            </a:r>
            <a:endParaRPr sz="15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highlight>
                  <a:srgbClr val="FFFFFF"/>
                </a:highlight>
              </a:rPr>
              <a:t>SKU978 			</a:t>
            </a:r>
            <a:r>
              <a:rPr lang="en" sz="1500">
                <a:solidFill>
                  <a:schemeClr val="lt1"/>
                </a:solidFill>
                <a:highlight>
                  <a:srgbClr val="FFFFFF"/>
                </a:highlight>
              </a:rPr>
              <a:t>1.7</a:t>
            </a:r>
            <a:endParaRPr sz="15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highlight>
                  <a:srgbClr val="FFFFFF"/>
                </a:highlight>
              </a:rPr>
              <a:t>SKU788 			</a:t>
            </a:r>
            <a:r>
              <a:rPr lang="en" sz="1500">
                <a:solidFill>
                  <a:schemeClr val="lt1"/>
                </a:solidFill>
                <a:highlight>
                  <a:srgbClr val="FFFFFF"/>
                </a:highlight>
              </a:rPr>
              <a:t>1.68</a:t>
            </a:r>
            <a:endParaRPr sz="15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highlight>
                  <a:srgbClr val="FFFFFF"/>
                </a:highlight>
              </a:rPr>
              <a:t>SKU812 			</a:t>
            </a:r>
            <a:r>
              <a:rPr lang="en" sz="1500">
                <a:solidFill>
                  <a:schemeClr val="lt1"/>
                </a:solidFill>
                <a:highlight>
                  <a:srgbClr val="FFFFFF"/>
                </a:highlight>
              </a:rPr>
              <a:t>1.68</a:t>
            </a:r>
            <a:endParaRPr sz="15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lt1"/>
                </a:solidFill>
                <a:highlight>
                  <a:srgbClr val="FFFFFF"/>
                </a:highlight>
              </a:rPr>
              <a:t>SKU1052 			</a:t>
            </a:r>
            <a:r>
              <a:rPr lang="en" sz="1500">
                <a:solidFill>
                  <a:schemeClr val="lt1"/>
                </a:solidFill>
                <a:highlight>
                  <a:srgbClr val="FFFFFF"/>
                </a:highlight>
              </a:rPr>
              <a:t>0.99</a:t>
            </a:r>
            <a:endParaRPr sz="1500">
              <a:solidFill>
                <a:schemeClr val="lt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224" name="Google Shape;224;p22"/>
          <p:cNvSpPr txBox="1"/>
          <p:nvPr>
            <p:ph type="title"/>
          </p:nvPr>
        </p:nvSpPr>
        <p:spPr>
          <a:xfrm>
            <a:off x="819150" y="849075"/>
            <a:ext cx="7766400" cy="8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These 5 products performed abysmally raking it a</a:t>
            </a:r>
            <a:r>
              <a:rPr lang="en" sz="17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 of </a:t>
            </a:r>
            <a:r>
              <a:rPr b="1" lang="en" sz="17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1" lang="en" sz="1827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7.79</a:t>
            </a:r>
            <a:r>
              <a:rPr b="1" lang="en" sz="2527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sz="17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at an average revenue of </a:t>
            </a:r>
            <a:r>
              <a:rPr b="1" lang="en" sz="17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$1.55</a:t>
            </a:r>
            <a:r>
              <a:rPr lang="en" sz="17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from each product. This products accounts for </a:t>
            </a:r>
            <a:r>
              <a:rPr b="1" lang="en" sz="17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0.004</a:t>
            </a:r>
            <a:r>
              <a:rPr b="1" lang="en" sz="17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% </a:t>
            </a:r>
            <a:r>
              <a:rPr lang="en" sz="17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of the total revenue </a:t>
            </a:r>
            <a:endParaRPr sz="1761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25" name="Google Shape;225;p22"/>
          <p:cNvSpPr txBox="1"/>
          <p:nvPr>
            <p:ph type="title"/>
          </p:nvPr>
        </p:nvSpPr>
        <p:spPr>
          <a:xfrm>
            <a:off x="764125" y="4017600"/>
            <a:ext cx="7766400" cy="8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Opportunity:  Revamp and </a:t>
            </a:r>
            <a:r>
              <a:rPr lang="en" sz="17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reposition</a:t>
            </a:r>
            <a:r>
              <a:rPr lang="en" sz="175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the low performing products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3"/>
          <p:cNvSpPr txBox="1"/>
          <p:nvPr>
            <p:ph type="title"/>
          </p:nvPr>
        </p:nvSpPr>
        <p:spPr>
          <a:xfrm>
            <a:off x="891775" y="1026450"/>
            <a:ext cx="7766400" cy="8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61">
                <a:solidFill>
                  <a:schemeClr val="dk2"/>
                </a:solidFill>
              </a:rPr>
              <a:t>From our</a:t>
            </a:r>
            <a:r>
              <a:rPr b="1" lang="en" sz="1761">
                <a:solidFill>
                  <a:schemeClr val="dk2"/>
                </a:solidFill>
              </a:rPr>
              <a:t> 630 </a:t>
            </a:r>
            <a:r>
              <a:rPr lang="en" sz="1761">
                <a:solidFill>
                  <a:schemeClr val="dk2"/>
                </a:solidFill>
              </a:rPr>
              <a:t>persons</a:t>
            </a:r>
            <a:r>
              <a:rPr b="1" lang="en" sz="1761">
                <a:solidFill>
                  <a:schemeClr val="dk2"/>
                </a:solidFill>
              </a:rPr>
              <a:t> </a:t>
            </a:r>
            <a:r>
              <a:rPr lang="en" sz="1761">
                <a:solidFill>
                  <a:schemeClr val="dk2"/>
                </a:solidFill>
              </a:rPr>
              <a:t>Customer base these </a:t>
            </a:r>
            <a:r>
              <a:rPr b="1" lang="en" sz="1761">
                <a:solidFill>
                  <a:schemeClr val="dk2"/>
                </a:solidFill>
              </a:rPr>
              <a:t>5 </a:t>
            </a:r>
            <a:r>
              <a:rPr lang="en" sz="1761">
                <a:solidFill>
                  <a:schemeClr val="dk2"/>
                </a:solidFill>
              </a:rPr>
              <a:t>comes top accounting for </a:t>
            </a:r>
            <a:r>
              <a:rPr b="1" lang="en" sz="1761">
                <a:solidFill>
                  <a:schemeClr val="dk2"/>
                </a:solidFill>
              </a:rPr>
              <a:t>$</a:t>
            </a:r>
            <a:r>
              <a:rPr b="1" lang="en" sz="1761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23288.12</a:t>
            </a:r>
            <a:r>
              <a:rPr lang="en" sz="1761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in purchases at an average of </a:t>
            </a:r>
            <a:r>
              <a:rPr b="1" lang="en" sz="1761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1" lang="en" sz="16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4657.62</a:t>
            </a:r>
            <a:r>
              <a:rPr lang="en" sz="16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per Customer, amounting to </a:t>
            </a:r>
            <a:r>
              <a:rPr b="1" lang="en" sz="16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11.94% </a:t>
            </a:r>
            <a:r>
              <a:rPr lang="en" sz="16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of the total revenue for the year.</a:t>
            </a:r>
            <a:endParaRPr sz="16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1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sp>
        <p:nvSpPr>
          <p:cNvPr id="231" name="Google Shape;231;p23"/>
          <p:cNvSpPr txBox="1"/>
          <p:nvPr>
            <p:ph type="title"/>
          </p:nvPr>
        </p:nvSpPr>
        <p:spPr>
          <a:xfrm>
            <a:off x="819150" y="404725"/>
            <a:ext cx="75057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Customers </a:t>
            </a:r>
            <a:endParaRPr/>
          </a:p>
        </p:txBody>
      </p:sp>
      <p:cxnSp>
        <p:nvCxnSpPr>
          <p:cNvPr id="232" name="Google Shape;232;p23"/>
          <p:cNvCxnSpPr/>
          <p:nvPr/>
        </p:nvCxnSpPr>
        <p:spPr>
          <a:xfrm flipH="1" rot="10800000">
            <a:off x="843975" y="925275"/>
            <a:ext cx="7494900" cy="11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3" name="Google Shape;233;p23"/>
          <p:cNvSpPr txBox="1"/>
          <p:nvPr/>
        </p:nvSpPr>
        <p:spPr>
          <a:xfrm>
            <a:off x="2157950" y="1883250"/>
            <a:ext cx="4634700" cy="19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 ID		Amount </a:t>
            </a:r>
            <a:endParaRPr b="1"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C179			6783.02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C409			5136.25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C171			3973.51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C226			3859.94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C189			3535.40</a:t>
            </a:r>
            <a:endParaRPr sz="2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23"/>
          <p:cNvSpPr txBox="1"/>
          <p:nvPr>
            <p:ph type="title"/>
          </p:nvPr>
        </p:nvSpPr>
        <p:spPr>
          <a:xfrm>
            <a:off x="843975" y="3872850"/>
            <a:ext cx="7494900" cy="8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61">
                <a:solidFill>
                  <a:schemeClr val="dk2"/>
                </a:solidFill>
              </a:rPr>
              <a:t>Opportunity: </a:t>
            </a:r>
            <a:r>
              <a:rPr lang="en" sz="1761">
                <a:solidFill>
                  <a:schemeClr val="dk2"/>
                </a:solidFill>
              </a:rPr>
              <a:t>Create a personalized blue chip customer experience for these Customers in other to sustain their patronage</a:t>
            </a:r>
            <a:endParaRPr sz="16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1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2386" y="1641975"/>
            <a:ext cx="3498988" cy="240107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24"/>
          <p:cNvSpPr txBox="1"/>
          <p:nvPr>
            <p:ph type="title"/>
          </p:nvPr>
        </p:nvSpPr>
        <p:spPr>
          <a:xfrm>
            <a:off x="819150" y="404725"/>
            <a:ext cx="75057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Same Day Order Fulfilments </a:t>
            </a:r>
            <a:endParaRPr/>
          </a:p>
        </p:txBody>
      </p:sp>
      <p:cxnSp>
        <p:nvCxnSpPr>
          <p:cNvPr id="241" name="Google Shape;241;p24"/>
          <p:cNvCxnSpPr/>
          <p:nvPr/>
        </p:nvCxnSpPr>
        <p:spPr>
          <a:xfrm flipH="1" rot="10800000">
            <a:off x="843975" y="925275"/>
            <a:ext cx="7494900" cy="11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2" name="Google Shape;242;p24"/>
          <p:cNvSpPr txBox="1"/>
          <p:nvPr>
            <p:ph type="title"/>
          </p:nvPr>
        </p:nvSpPr>
        <p:spPr>
          <a:xfrm>
            <a:off x="870975" y="921100"/>
            <a:ext cx="74949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Same day fulfilled Orders in High and Critical Priority Orders which is 12% and 8% respectively are less than that of Low Priority orders which is 14%</a:t>
            </a:r>
            <a:r>
              <a:rPr lang="en" sz="10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. </a:t>
            </a:r>
            <a:endParaRPr/>
          </a:p>
        </p:txBody>
      </p:sp>
      <p:pic>
        <p:nvPicPr>
          <p:cNvPr id="243" name="Google Shape;243;p24"/>
          <p:cNvPicPr preferRelativeResize="0"/>
          <p:nvPr/>
        </p:nvPicPr>
        <p:blipFill rotWithShape="1">
          <a:blip r:embed="rId4">
            <a:alphaModFix/>
          </a:blip>
          <a:srcRect b="0" l="0" r="9354" t="0"/>
          <a:stretch/>
        </p:blipFill>
        <p:spPr>
          <a:xfrm>
            <a:off x="4832800" y="1641975"/>
            <a:ext cx="3744824" cy="2401076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24"/>
          <p:cNvSpPr txBox="1"/>
          <p:nvPr>
            <p:ph type="title"/>
          </p:nvPr>
        </p:nvSpPr>
        <p:spPr>
          <a:xfrm>
            <a:off x="1302800" y="4043050"/>
            <a:ext cx="7036200" cy="62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Opportunity: </a:t>
            </a: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Sales Officers should be instructed to always prioritize High and Critical Orders over other orders to increase revenue from Express Service fees which is refunded when </a:t>
            </a:r>
            <a:r>
              <a:rPr b="1" lang="en" sz="13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Same day fulfilment </a:t>
            </a: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is not achieved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type="title"/>
          </p:nvPr>
        </p:nvSpPr>
        <p:spPr>
          <a:xfrm>
            <a:off x="778125" y="336675"/>
            <a:ext cx="75057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our Sales Officers Performed</a:t>
            </a:r>
            <a:endParaRPr/>
          </a:p>
        </p:txBody>
      </p:sp>
      <p:sp>
        <p:nvSpPr>
          <p:cNvPr id="250" name="Google Shape;250;p25"/>
          <p:cNvSpPr txBox="1"/>
          <p:nvPr>
            <p:ph type="title"/>
          </p:nvPr>
        </p:nvSpPr>
        <p:spPr>
          <a:xfrm>
            <a:off x="870975" y="921100"/>
            <a:ext cx="7494900" cy="1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650">
                <a:solidFill>
                  <a:schemeClr val="dk2"/>
                </a:solidFill>
              </a:rPr>
              <a:t>Robert Carlton leads the other sales Officers having </a:t>
            </a:r>
            <a:r>
              <a:rPr b="1" i="1" lang="en" sz="1650">
                <a:solidFill>
                  <a:schemeClr val="dk2"/>
                </a:solidFill>
              </a:rPr>
              <a:t>fulfilled</a:t>
            </a:r>
            <a:r>
              <a:rPr b="1" i="1" lang="en" sz="1650">
                <a:solidFill>
                  <a:schemeClr val="dk2"/>
                </a:solidFill>
              </a:rPr>
              <a:t> the most number of Orders of 742 orders and also the most same day fulfilment percentage of 11.85%</a:t>
            </a:r>
            <a:endParaRPr b="1" i="1" sz="1538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1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  <p:cxnSp>
        <p:nvCxnSpPr>
          <p:cNvPr id="251" name="Google Shape;251;p25"/>
          <p:cNvCxnSpPr/>
          <p:nvPr/>
        </p:nvCxnSpPr>
        <p:spPr>
          <a:xfrm flipH="1" rot="10800000">
            <a:off x="802950" y="857225"/>
            <a:ext cx="7494900" cy="11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52" name="Google Shape;25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87425" y="1757239"/>
            <a:ext cx="3806057" cy="22121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4925" y="1736175"/>
            <a:ext cx="3557075" cy="2251525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5"/>
          <p:cNvSpPr txBox="1"/>
          <p:nvPr>
            <p:ph type="title"/>
          </p:nvPr>
        </p:nvSpPr>
        <p:spPr>
          <a:xfrm>
            <a:off x="912000" y="3987700"/>
            <a:ext cx="7494900" cy="8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61">
                <a:solidFill>
                  <a:schemeClr val="dk2"/>
                </a:solidFill>
              </a:rPr>
              <a:t>Opportunity: </a:t>
            </a:r>
            <a:r>
              <a:rPr b="1" i="1" lang="en" sz="1761">
                <a:solidFill>
                  <a:schemeClr val="dk2"/>
                </a:solidFill>
              </a:rPr>
              <a:t> </a:t>
            </a:r>
            <a:r>
              <a:rPr lang="en" sz="1761">
                <a:solidFill>
                  <a:schemeClr val="dk2"/>
                </a:solidFill>
              </a:rPr>
              <a:t>Encourage Robert to share best practice with other Sales Officers and also reward him for the achievement.</a:t>
            </a:r>
            <a:endParaRPr sz="1650">
              <a:solidFill>
                <a:schemeClr val="dk2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61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type="title"/>
          </p:nvPr>
        </p:nvSpPr>
        <p:spPr>
          <a:xfrm>
            <a:off x="778125" y="336675"/>
            <a:ext cx="75057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Shipping Costs Analysis</a:t>
            </a:r>
            <a:endParaRPr/>
          </a:p>
        </p:txBody>
      </p:sp>
      <p:sp>
        <p:nvSpPr>
          <p:cNvPr id="260" name="Google Shape;260;p26"/>
          <p:cNvSpPr txBox="1"/>
          <p:nvPr>
            <p:ph type="title"/>
          </p:nvPr>
        </p:nvSpPr>
        <p:spPr>
          <a:xfrm>
            <a:off x="783525" y="915650"/>
            <a:ext cx="7494900" cy="10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50">
                <a:solidFill>
                  <a:schemeClr val="dk2"/>
                </a:solidFill>
              </a:rPr>
              <a:t>We spent a total of </a:t>
            </a:r>
            <a:r>
              <a:rPr b="1" lang="en" sz="1650">
                <a:solidFill>
                  <a:schemeClr val="dk2"/>
                </a:solidFill>
              </a:rPr>
              <a:t>$27,025.12</a:t>
            </a:r>
            <a:r>
              <a:rPr lang="en" sz="1650">
                <a:solidFill>
                  <a:schemeClr val="dk2"/>
                </a:solidFill>
              </a:rPr>
              <a:t> on shipping throughout the year at an average of </a:t>
            </a:r>
            <a:r>
              <a:rPr b="1" lang="en" sz="1650">
                <a:solidFill>
                  <a:schemeClr val="dk2"/>
                </a:solidFill>
              </a:rPr>
              <a:t>$2252.09 </a:t>
            </a:r>
            <a:r>
              <a:rPr lang="en" sz="1650">
                <a:solidFill>
                  <a:schemeClr val="dk2"/>
                </a:solidFill>
              </a:rPr>
              <a:t>per month. This amount to </a:t>
            </a:r>
            <a:r>
              <a:rPr b="1" lang="en" sz="1650">
                <a:solidFill>
                  <a:schemeClr val="dk2"/>
                </a:solidFill>
              </a:rPr>
              <a:t>13.87%</a:t>
            </a:r>
            <a:r>
              <a:rPr lang="en" sz="1650">
                <a:solidFill>
                  <a:schemeClr val="dk2"/>
                </a:solidFill>
              </a:rPr>
              <a:t> of the annual revenue at average monthly revenue of </a:t>
            </a:r>
            <a:r>
              <a:rPr b="1" lang="en" sz="1650">
                <a:solidFill>
                  <a:schemeClr val="dk2"/>
                </a:solidFill>
              </a:rPr>
              <a:t>14.36%</a:t>
            </a:r>
            <a:r>
              <a:rPr lang="en" sz="1650">
                <a:solidFill>
                  <a:schemeClr val="dk2"/>
                </a:solidFill>
              </a:rPr>
              <a:t> spent on shipping</a:t>
            </a:r>
            <a:endParaRPr/>
          </a:p>
        </p:txBody>
      </p:sp>
      <p:cxnSp>
        <p:nvCxnSpPr>
          <p:cNvPr id="261" name="Google Shape;261;p26"/>
          <p:cNvCxnSpPr/>
          <p:nvPr/>
        </p:nvCxnSpPr>
        <p:spPr>
          <a:xfrm flipH="1" rot="10800000">
            <a:off x="802950" y="857225"/>
            <a:ext cx="7494900" cy="11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62" name="Google Shape;26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2950" y="1839650"/>
            <a:ext cx="3536290" cy="275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300" y="1878100"/>
            <a:ext cx="3413925" cy="267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"/>
          <p:cNvSpPr txBox="1"/>
          <p:nvPr>
            <p:ph type="title"/>
          </p:nvPr>
        </p:nvSpPr>
        <p:spPr>
          <a:xfrm>
            <a:off x="778125" y="336675"/>
            <a:ext cx="75057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Shipping Mode Costs Analysis</a:t>
            </a:r>
            <a:endParaRPr/>
          </a:p>
        </p:txBody>
      </p:sp>
      <p:cxnSp>
        <p:nvCxnSpPr>
          <p:cNvPr id="269" name="Google Shape;269;p27"/>
          <p:cNvCxnSpPr/>
          <p:nvPr/>
        </p:nvCxnSpPr>
        <p:spPr>
          <a:xfrm flipH="1" rot="10800000">
            <a:off x="802950" y="857225"/>
            <a:ext cx="7494900" cy="11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270" name="Google Shape;27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175" y="1625200"/>
            <a:ext cx="3301625" cy="2780326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7"/>
          <p:cNvSpPr txBox="1"/>
          <p:nvPr>
            <p:ph type="title"/>
          </p:nvPr>
        </p:nvSpPr>
        <p:spPr>
          <a:xfrm>
            <a:off x="870975" y="834400"/>
            <a:ext cx="73560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We are losing a lot of opportunities on Delivery Truck mode as it costs outrageously higher a whooping 82% higher than Express Air which is the next most expensive Shipping Mode due to cost of maintaining the Fleet of Delivery Trucks</a:t>
            </a:r>
            <a:endParaRPr/>
          </a:p>
        </p:txBody>
      </p:sp>
      <p:pic>
        <p:nvPicPr>
          <p:cNvPr id="272" name="Google Shape;27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05200" y="1625200"/>
            <a:ext cx="3721475" cy="278032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7"/>
          <p:cNvSpPr txBox="1"/>
          <p:nvPr>
            <p:ph type="title"/>
          </p:nvPr>
        </p:nvSpPr>
        <p:spPr>
          <a:xfrm>
            <a:off x="824550" y="4225590"/>
            <a:ext cx="7494900" cy="4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3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Opportunity:</a:t>
            </a:r>
            <a:r>
              <a:rPr lang="en" sz="13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Contract Out Delivery Truck Mode for lesser the average cost</a:t>
            </a:r>
            <a:endParaRPr sz="13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8"/>
          <p:cNvSpPr txBox="1"/>
          <p:nvPr>
            <p:ph type="title"/>
          </p:nvPr>
        </p:nvSpPr>
        <p:spPr>
          <a:xfrm>
            <a:off x="778125" y="336675"/>
            <a:ext cx="75057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 and Recommendations</a:t>
            </a:r>
            <a:endParaRPr/>
          </a:p>
        </p:txBody>
      </p:sp>
      <p:cxnSp>
        <p:nvCxnSpPr>
          <p:cNvPr id="279" name="Google Shape;279;p28"/>
          <p:cNvCxnSpPr/>
          <p:nvPr/>
        </p:nvCxnSpPr>
        <p:spPr>
          <a:xfrm flipH="1" rot="10800000">
            <a:off x="802950" y="857225"/>
            <a:ext cx="7494900" cy="11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28"/>
          <p:cNvSpPr txBox="1"/>
          <p:nvPr>
            <p:ph type="title"/>
          </p:nvPr>
        </p:nvSpPr>
        <p:spPr>
          <a:xfrm>
            <a:off x="852975" y="854450"/>
            <a:ext cx="7356000" cy="327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50">
                <a:solidFill>
                  <a:srgbClr val="3876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What Worked</a:t>
            </a:r>
            <a:br>
              <a:rPr b="1" lang="en" sz="1550">
                <a:solidFill>
                  <a:srgbClr val="38761D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b="1" sz="1550">
              <a:solidFill>
                <a:srgbClr val="38761D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5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Online Sales Promotion</a:t>
            </a:r>
            <a:endParaRPr sz="15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5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Reduction of air shippment cost due to renegotiation of contract with Partner Airline</a:t>
            </a:r>
            <a:endParaRPr sz="15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5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5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Areas of Opportunities</a:t>
            </a:r>
            <a:br>
              <a:rPr lang="en" sz="1550">
                <a:solidFill>
                  <a:srgbClr val="98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550">
              <a:solidFill>
                <a:srgbClr val="98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5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Cost of Delivery Truck Shipping mode</a:t>
            </a:r>
            <a:endParaRPr sz="15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5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Out of cost of key products at peak sales period</a:t>
            </a:r>
            <a:endParaRPr sz="15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1550">
                <a:solidFill>
                  <a:schemeClr val="dk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sz="1550">
              <a:solidFill>
                <a:schemeClr val="dk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980000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Recommendations</a:t>
            </a:r>
            <a:endParaRPr sz="1550">
              <a:solidFill>
                <a:srgbClr val="980000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50">
              <a:solidFill>
                <a:schemeClr val="dk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550">
                <a:solidFill>
                  <a:schemeClr val="dk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Give priority to High and Critical priority orders to improve revenue from </a:t>
            </a:r>
            <a:r>
              <a:rPr b="1" i="1" lang="en" sz="1550">
                <a:solidFill>
                  <a:schemeClr val="dk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Express Fee </a:t>
            </a:r>
            <a:endParaRPr b="1" i="1" sz="1550">
              <a:solidFill>
                <a:schemeClr val="dk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550">
                <a:solidFill>
                  <a:schemeClr val="dk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Hire an assistant for the Inventory Manager</a:t>
            </a:r>
            <a:endParaRPr sz="1550">
              <a:solidFill>
                <a:schemeClr val="dk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550">
                <a:solidFill>
                  <a:schemeClr val="dk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Unbundle the Fleet Department and contract out Delivery Truck shipping mode </a:t>
            </a:r>
            <a:endParaRPr sz="1550">
              <a:solidFill>
                <a:schemeClr val="dk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Arial"/>
              <a:buChar char="●"/>
            </a:pPr>
            <a:r>
              <a:rPr lang="en" sz="1550">
                <a:solidFill>
                  <a:schemeClr val="dk2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Create personalized blue chip experience for top 5 customers</a:t>
            </a:r>
            <a:endParaRPr sz="1550">
              <a:solidFill>
                <a:schemeClr val="dk2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 Summary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683300"/>
            <a:ext cx="7505700" cy="275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3200">
                <a:solidFill>
                  <a:srgbClr val="000000"/>
                </a:solidFill>
              </a:rPr>
              <a:t>2020 saw significant sales growth, with a 13% increase in revenue compared to the previous year</a:t>
            </a:r>
            <a:endParaRPr sz="3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3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r>
              <a:rPr lang="en" sz="3200">
                <a:solidFill>
                  <a:srgbClr val="000000"/>
                </a:solidFill>
              </a:rPr>
              <a:t>Q2 and Q4 were quite outstanding quarters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429675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Total Sales Overview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384275"/>
            <a:ext cx="7505700" cy="26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41656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ct val="134862"/>
              <a:buChar char="●"/>
            </a:pPr>
            <a:r>
              <a:rPr lang="en" sz="2372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Total Revenue: 			</a:t>
            </a:r>
            <a:r>
              <a:rPr b="1" lang="en" sz="2372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$</a:t>
            </a:r>
            <a:r>
              <a:rPr b="1" lang="en" sz="2158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194.8</a:t>
            </a:r>
            <a:r>
              <a:rPr b="1" lang="en" sz="2372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K</a:t>
            </a:r>
            <a:endParaRPr b="1" sz="2372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797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" sz="2372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Year-over-Year 			Growth: +13%</a:t>
            </a:r>
            <a:endParaRPr sz="2372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41656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34862"/>
              <a:buChar char="●"/>
            </a:pPr>
            <a:r>
              <a:rPr lang="en" sz="2372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Total Units Sold: 			</a:t>
            </a:r>
            <a:r>
              <a:rPr b="1" lang="en" sz="2158">
                <a:solidFill>
                  <a:srgbClr val="000000"/>
                </a:solidFill>
                <a:highlight>
                  <a:srgbClr val="FFFFFF"/>
                </a:highlight>
                <a:latin typeface="Nunito"/>
                <a:ea typeface="Nunito"/>
                <a:cs typeface="Nunito"/>
                <a:sym typeface="Nunito"/>
              </a:rPr>
              <a:t>54083 </a:t>
            </a:r>
            <a:r>
              <a:rPr lang="en" sz="2372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units</a:t>
            </a:r>
            <a:endParaRPr sz="2372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797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" sz="2372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Top Performing Quarter:  Q4 (29% of annual revenue)</a:t>
            </a:r>
            <a:endParaRPr sz="2372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67971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n" sz="2372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Top Performing Month: 	May</a:t>
            </a:r>
            <a:endParaRPr sz="2372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05125" y="495150"/>
            <a:ext cx="7505700" cy="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Monthly </a:t>
            </a:r>
            <a:r>
              <a:rPr lang="en" sz="2600">
                <a:solidFill>
                  <a:schemeClr val="dk2"/>
                </a:solidFill>
              </a:rPr>
              <a:t>Sales Revenue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147" name="Google Shape;147;p16"/>
          <p:cNvSpPr txBox="1"/>
          <p:nvPr>
            <p:ph type="title"/>
          </p:nvPr>
        </p:nvSpPr>
        <p:spPr>
          <a:xfrm>
            <a:off x="843975" y="1057950"/>
            <a:ext cx="7768800" cy="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40"/>
              <a:t>We had exceptional monthly revenue in the months of May and October, crossing the $20k mark on both months, with May being the top performing month for the year</a:t>
            </a:r>
            <a:endParaRPr sz="1540"/>
          </a:p>
        </p:txBody>
      </p:sp>
      <p:cxnSp>
        <p:nvCxnSpPr>
          <p:cNvPr id="148" name="Google Shape;148;p16"/>
          <p:cNvCxnSpPr/>
          <p:nvPr/>
        </p:nvCxnSpPr>
        <p:spPr>
          <a:xfrm flipH="1" rot="10800000">
            <a:off x="843975" y="1001475"/>
            <a:ext cx="7494900" cy="11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49" name="Google Shape;14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2500" y="1665825"/>
            <a:ext cx="5005249" cy="307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612950" y="517750"/>
            <a:ext cx="7505700" cy="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/>
              <a:t>Monthly</a:t>
            </a:r>
            <a:r>
              <a:rPr lang="en" sz="2600"/>
              <a:t> Sales Revenue</a:t>
            </a:r>
            <a:endParaRPr sz="2600"/>
          </a:p>
        </p:txBody>
      </p:sp>
      <p:sp>
        <p:nvSpPr>
          <p:cNvPr id="155" name="Google Shape;155;p17"/>
          <p:cNvSpPr txBox="1"/>
          <p:nvPr>
            <p:ph type="title"/>
          </p:nvPr>
        </p:nvSpPr>
        <p:spPr>
          <a:xfrm>
            <a:off x="651800" y="1080550"/>
            <a:ext cx="7780200" cy="9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</a:rPr>
              <a:t>We surpased $</a:t>
            </a:r>
            <a:r>
              <a:rPr b="1" lang="en" sz="1400">
                <a:solidFill>
                  <a:schemeClr val="dk2"/>
                </a:solidFill>
                <a:highlight>
                  <a:srgbClr val="FFFFFF"/>
                </a:highlight>
              </a:rPr>
              <a:t>10k</a:t>
            </a: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</a:rPr>
              <a:t> revenue in all the months. While we were not able to meet the monthly target of </a:t>
            </a:r>
            <a:r>
              <a:rPr b="1" lang="en" sz="1400">
                <a:solidFill>
                  <a:schemeClr val="dk2"/>
                </a:solidFill>
                <a:highlight>
                  <a:srgbClr val="FFFFFF"/>
                </a:highlight>
              </a:rPr>
              <a:t>$15k</a:t>
            </a: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</a:rPr>
              <a:t> in the months of February, June, July and September, we were able to it for </a:t>
            </a:r>
            <a:r>
              <a:rPr b="1" lang="en" sz="1400">
                <a:solidFill>
                  <a:schemeClr val="dk2"/>
                </a:solidFill>
                <a:highlight>
                  <a:srgbClr val="FFFFFF"/>
                </a:highlight>
              </a:rPr>
              <a:t>8 months</a:t>
            </a: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</a:rPr>
              <a:t> and with exceptional monthly revenue in the months of</a:t>
            </a:r>
            <a:r>
              <a:rPr b="1" lang="en" sz="1400">
                <a:solidFill>
                  <a:schemeClr val="dk2"/>
                </a:solidFill>
                <a:highlight>
                  <a:srgbClr val="FFFFFF"/>
                </a:highlight>
              </a:rPr>
              <a:t> May and October </a:t>
            </a: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</a:rPr>
              <a:t>which surpased </a:t>
            </a:r>
            <a:r>
              <a:rPr b="1" lang="en" sz="1400">
                <a:solidFill>
                  <a:schemeClr val="dk2"/>
                </a:solidFill>
                <a:highlight>
                  <a:srgbClr val="FFFFFF"/>
                </a:highlight>
              </a:rPr>
              <a:t>$20k</a:t>
            </a: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</a:rPr>
              <a:t> respectively.</a:t>
            </a:r>
            <a:r>
              <a:rPr lang="en" sz="1400">
                <a:solidFill>
                  <a:schemeClr val="dk2"/>
                </a:solidFill>
              </a:rPr>
              <a:t>ay being the top performing month for the year </a:t>
            </a:r>
            <a:endParaRPr sz="1400">
              <a:solidFill>
                <a:schemeClr val="dk2"/>
              </a:solidFill>
            </a:endParaRPr>
          </a:p>
        </p:txBody>
      </p:sp>
      <p:cxnSp>
        <p:nvCxnSpPr>
          <p:cNvPr id="156" name="Google Shape;156;p17"/>
          <p:cNvCxnSpPr/>
          <p:nvPr/>
        </p:nvCxnSpPr>
        <p:spPr>
          <a:xfrm flipH="1" rot="10800000">
            <a:off x="651800" y="1024075"/>
            <a:ext cx="7494900" cy="11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17"/>
          <p:cNvSpPr/>
          <p:nvPr/>
        </p:nvSpPr>
        <p:spPr>
          <a:xfrm>
            <a:off x="3810575" y="4372413"/>
            <a:ext cx="180900" cy="134400"/>
          </a:xfrm>
          <a:prstGeom prst="triangle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7"/>
          <p:cNvSpPr txBox="1"/>
          <p:nvPr/>
        </p:nvSpPr>
        <p:spPr>
          <a:xfrm>
            <a:off x="3658175" y="3839975"/>
            <a:ext cx="1232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$194.8k</a:t>
            </a:r>
            <a:endParaRPr b="1" sz="2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7"/>
          <p:cNvSpPr txBox="1"/>
          <p:nvPr/>
        </p:nvSpPr>
        <p:spPr>
          <a:xfrm>
            <a:off x="3466000" y="3523475"/>
            <a:ext cx="1673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 Revenue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7"/>
          <p:cNvSpPr txBox="1"/>
          <p:nvPr/>
        </p:nvSpPr>
        <p:spPr>
          <a:xfrm>
            <a:off x="5589950" y="2483850"/>
            <a:ext cx="12321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$16.2k</a:t>
            </a:r>
            <a:endParaRPr b="1" sz="2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7"/>
          <p:cNvSpPr txBox="1"/>
          <p:nvPr/>
        </p:nvSpPr>
        <p:spPr>
          <a:xfrm>
            <a:off x="4855150" y="2167350"/>
            <a:ext cx="2913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Monthly Average Revenue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7"/>
          <p:cNvSpPr txBox="1"/>
          <p:nvPr/>
        </p:nvSpPr>
        <p:spPr>
          <a:xfrm>
            <a:off x="2347137" y="2889809"/>
            <a:ext cx="633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48</a:t>
            </a:r>
            <a:r>
              <a:rPr b="1" lang="en" sz="15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b="1" sz="15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17"/>
          <p:cNvSpPr txBox="1"/>
          <p:nvPr/>
        </p:nvSpPr>
        <p:spPr>
          <a:xfrm>
            <a:off x="3915250" y="4224325"/>
            <a:ext cx="633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13%</a:t>
            </a:r>
            <a:endParaRPr b="1" sz="15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7"/>
          <p:cNvSpPr/>
          <p:nvPr/>
        </p:nvSpPr>
        <p:spPr>
          <a:xfrm>
            <a:off x="2246850" y="3029326"/>
            <a:ext cx="180900" cy="134400"/>
          </a:xfrm>
          <a:prstGeom prst="triangle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7"/>
          <p:cNvSpPr txBox="1"/>
          <p:nvPr/>
        </p:nvSpPr>
        <p:spPr>
          <a:xfrm>
            <a:off x="2081488" y="2508188"/>
            <a:ext cx="12321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$22.2k</a:t>
            </a:r>
            <a:endParaRPr b="1" sz="2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7"/>
          <p:cNvSpPr txBox="1"/>
          <p:nvPr/>
        </p:nvSpPr>
        <p:spPr>
          <a:xfrm>
            <a:off x="1592475" y="2199825"/>
            <a:ext cx="2142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Top Month</a:t>
            </a: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Revenue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7"/>
          <p:cNvSpPr/>
          <p:nvPr/>
        </p:nvSpPr>
        <p:spPr>
          <a:xfrm>
            <a:off x="5724750" y="3037451"/>
            <a:ext cx="180900" cy="134400"/>
          </a:xfrm>
          <a:prstGeom prst="triangle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7"/>
          <p:cNvSpPr txBox="1"/>
          <p:nvPr/>
        </p:nvSpPr>
        <p:spPr>
          <a:xfrm>
            <a:off x="5905662" y="2884947"/>
            <a:ext cx="633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7.6%</a:t>
            </a:r>
            <a:endParaRPr b="1" sz="15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7800" y="1513425"/>
            <a:ext cx="4392825" cy="3337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8"/>
          <p:cNvSpPr txBox="1"/>
          <p:nvPr>
            <p:ph type="title"/>
          </p:nvPr>
        </p:nvSpPr>
        <p:spPr>
          <a:xfrm>
            <a:off x="805125" y="342750"/>
            <a:ext cx="7505700" cy="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2"/>
                </a:solidFill>
              </a:rPr>
              <a:t>Quarterly</a:t>
            </a:r>
            <a:r>
              <a:rPr lang="en" sz="2600">
                <a:solidFill>
                  <a:schemeClr val="dk2"/>
                </a:solidFill>
              </a:rPr>
              <a:t> </a:t>
            </a:r>
            <a:r>
              <a:rPr lang="en" sz="2600">
                <a:solidFill>
                  <a:schemeClr val="dk2"/>
                </a:solidFill>
              </a:rPr>
              <a:t>Sales </a:t>
            </a:r>
            <a:endParaRPr sz="2600">
              <a:solidFill>
                <a:schemeClr val="dk2"/>
              </a:solidFill>
            </a:endParaRPr>
          </a:p>
        </p:txBody>
      </p:sp>
      <p:sp>
        <p:nvSpPr>
          <p:cNvPr id="175" name="Google Shape;175;p18"/>
          <p:cNvSpPr txBox="1"/>
          <p:nvPr>
            <p:ph type="title"/>
          </p:nvPr>
        </p:nvSpPr>
        <p:spPr>
          <a:xfrm>
            <a:off x="843975" y="905550"/>
            <a:ext cx="7768800" cy="56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40"/>
              <a:t>Quarter 4 is the top performing quarter</a:t>
            </a:r>
            <a:r>
              <a:rPr lang="en" sz="1540"/>
              <a:t> with $56.9k in revenue accounting for 29% of the annual revenue. In quarter 4 we exceed the quarterly revenue target by 26.51%.</a:t>
            </a:r>
            <a:endParaRPr sz="1540"/>
          </a:p>
        </p:txBody>
      </p:sp>
      <p:cxnSp>
        <p:nvCxnSpPr>
          <p:cNvPr id="176" name="Google Shape;176;p18"/>
          <p:cNvCxnSpPr/>
          <p:nvPr/>
        </p:nvCxnSpPr>
        <p:spPr>
          <a:xfrm flipH="1" rot="10800000">
            <a:off x="843975" y="849075"/>
            <a:ext cx="7494900" cy="11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7" name="Google Shape;177;p18"/>
          <p:cNvCxnSpPr/>
          <p:nvPr/>
        </p:nvCxnSpPr>
        <p:spPr>
          <a:xfrm>
            <a:off x="2463225" y="2437225"/>
            <a:ext cx="4499100" cy="22500"/>
          </a:xfrm>
          <a:prstGeom prst="straightConnector1">
            <a:avLst/>
          </a:prstGeom>
          <a:noFill/>
          <a:ln cap="flat" cmpd="sng" w="9525">
            <a:solidFill>
              <a:srgbClr val="FFD9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8" name="Google Shape;178;p18"/>
          <p:cNvSpPr txBox="1"/>
          <p:nvPr/>
        </p:nvSpPr>
        <p:spPr>
          <a:xfrm>
            <a:off x="6948825" y="2086950"/>
            <a:ext cx="1209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Quarterly</a:t>
            </a:r>
            <a:r>
              <a:rPr lang="en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Revenue Target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819150" y="845600"/>
            <a:ext cx="7505700" cy="5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94">
                <a:solidFill>
                  <a:srgbClr val="000000"/>
                </a:solidFill>
                <a:highlight>
                  <a:srgbClr val="FFFFFF"/>
                </a:highlight>
              </a:rPr>
              <a:t>While we were not able to meet the monthly target of 4000 in the months of June, November and December, we met and </a:t>
            </a:r>
            <a:r>
              <a:rPr lang="en" sz="1494">
                <a:solidFill>
                  <a:srgbClr val="000000"/>
                </a:solidFill>
                <a:highlight>
                  <a:srgbClr val="FFFFFF"/>
                </a:highlight>
              </a:rPr>
              <a:t>surpassed</a:t>
            </a:r>
            <a:r>
              <a:rPr lang="en" sz="1494">
                <a:solidFill>
                  <a:srgbClr val="000000"/>
                </a:solidFill>
                <a:highlight>
                  <a:srgbClr val="FFFFFF"/>
                </a:highlight>
              </a:rPr>
              <a:t> it in 9 of the 12 months and with exceptional volume above 5000 done in the months of May, September and October which </a:t>
            </a:r>
            <a:r>
              <a:rPr lang="en" sz="1494">
                <a:solidFill>
                  <a:srgbClr val="000000"/>
                </a:solidFill>
                <a:highlight>
                  <a:srgbClr val="FFFFFF"/>
                </a:highlight>
              </a:rPr>
              <a:t>surpassed</a:t>
            </a:r>
            <a:r>
              <a:rPr lang="en" sz="1494">
                <a:solidFill>
                  <a:srgbClr val="000000"/>
                </a:solidFill>
                <a:highlight>
                  <a:srgbClr val="FFFFFF"/>
                </a:highlight>
              </a:rPr>
              <a:t> respectively.</a:t>
            </a:r>
            <a:endParaRPr sz="1494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0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4" name="Google Shape;1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5175" y="1662650"/>
            <a:ext cx="4436775" cy="305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19"/>
          <p:cNvSpPr txBox="1"/>
          <p:nvPr>
            <p:ph type="title"/>
          </p:nvPr>
        </p:nvSpPr>
        <p:spPr>
          <a:xfrm>
            <a:off x="819150" y="404725"/>
            <a:ext cx="75057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Quantity Sold per month</a:t>
            </a:r>
            <a:endParaRPr/>
          </a:p>
        </p:txBody>
      </p:sp>
      <p:cxnSp>
        <p:nvCxnSpPr>
          <p:cNvPr id="186" name="Google Shape;186;p19"/>
          <p:cNvCxnSpPr/>
          <p:nvPr/>
        </p:nvCxnSpPr>
        <p:spPr>
          <a:xfrm flipH="1" rot="10800000">
            <a:off x="843975" y="925275"/>
            <a:ext cx="7494900" cy="11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819150" y="404725"/>
            <a:ext cx="75057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of Quantity Sold</a:t>
            </a:r>
            <a:endParaRPr/>
          </a:p>
        </p:txBody>
      </p:sp>
      <p:sp>
        <p:nvSpPr>
          <p:cNvPr id="192" name="Google Shape;192;p20"/>
          <p:cNvSpPr txBox="1"/>
          <p:nvPr/>
        </p:nvSpPr>
        <p:spPr>
          <a:xfrm>
            <a:off x="5553525" y="3664950"/>
            <a:ext cx="1461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54k Units</a:t>
            </a:r>
            <a:endParaRPr b="1" sz="2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0"/>
          <p:cNvSpPr txBox="1"/>
          <p:nvPr/>
        </p:nvSpPr>
        <p:spPr>
          <a:xfrm>
            <a:off x="5285150" y="3348450"/>
            <a:ext cx="18912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Total Volume Sold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4" name="Google Shape;194;p20"/>
          <p:cNvSpPr txBox="1"/>
          <p:nvPr/>
        </p:nvSpPr>
        <p:spPr>
          <a:xfrm>
            <a:off x="6046750" y="2185925"/>
            <a:ext cx="14076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4.6k Units</a:t>
            </a:r>
            <a:endParaRPr b="1" sz="2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0"/>
          <p:cNvSpPr txBox="1"/>
          <p:nvPr/>
        </p:nvSpPr>
        <p:spPr>
          <a:xfrm>
            <a:off x="5487450" y="1869413"/>
            <a:ext cx="2913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Monthly Average Volume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20"/>
          <p:cNvSpPr txBox="1"/>
          <p:nvPr/>
        </p:nvSpPr>
        <p:spPr>
          <a:xfrm>
            <a:off x="1966137" y="2508809"/>
            <a:ext cx="633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40%</a:t>
            </a:r>
            <a:endParaRPr b="1" sz="15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20"/>
          <p:cNvSpPr txBox="1"/>
          <p:nvPr/>
        </p:nvSpPr>
        <p:spPr>
          <a:xfrm>
            <a:off x="6039200" y="4049300"/>
            <a:ext cx="6330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9</a:t>
            </a:r>
            <a:r>
              <a:rPr b="1" lang="en" sz="15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b="1" sz="15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0"/>
          <p:cNvSpPr/>
          <p:nvPr/>
        </p:nvSpPr>
        <p:spPr>
          <a:xfrm>
            <a:off x="1865850" y="2648326"/>
            <a:ext cx="180900" cy="134400"/>
          </a:xfrm>
          <a:prstGeom prst="triangle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20"/>
          <p:cNvSpPr txBox="1"/>
          <p:nvPr/>
        </p:nvSpPr>
        <p:spPr>
          <a:xfrm>
            <a:off x="1524952" y="2127200"/>
            <a:ext cx="14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5.6k Unit</a:t>
            </a:r>
            <a:endParaRPr b="1" sz="2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0"/>
          <p:cNvSpPr txBox="1"/>
          <p:nvPr/>
        </p:nvSpPr>
        <p:spPr>
          <a:xfrm>
            <a:off x="1211475" y="1818825"/>
            <a:ext cx="21423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Top Month Volume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20"/>
          <p:cNvSpPr/>
          <p:nvPr/>
        </p:nvSpPr>
        <p:spPr>
          <a:xfrm>
            <a:off x="5908200" y="4203064"/>
            <a:ext cx="180900" cy="134400"/>
          </a:xfrm>
          <a:prstGeom prst="triangle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20"/>
          <p:cNvSpPr/>
          <p:nvPr/>
        </p:nvSpPr>
        <p:spPr>
          <a:xfrm>
            <a:off x="6357050" y="2739513"/>
            <a:ext cx="180900" cy="134400"/>
          </a:xfrm>
          <a:prstGeom prst="triangle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3" name="Google Shape;203;p20"/>
          <p:cNvSpPr txBox="1"/>
          <p:nvPr/>
        </p:nvSpPr>
        <p:spPr>
          <a:xfrm>
            <a:off x="6509451" y="2587000"/>
            <a:ext cx="8931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0.02</a:t>
            </a:r>
            <a:r>
              <a:rPr b="1" lang="en" sz="15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b="1" sz="15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20"/>
          <p:cNvSpPr txBox="1"/>
          <p:nvPr/>
        </p:nvSpPr>
        <p:spPr>
          <a:xfrm>
            <a:off x="2323000" y="3840375"/>
            <a:ext cx="1638300" cy="6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13.5</a:t>
            </a:r>
            <a:r>
              <a:rPr b="1" lang="en" sz="2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k Units</a:t>
            </a:r>
            <a:endParaRPr b="1" sz="2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20"/>
          <p:cNvSpPr txBox="1"/>
          <p:nvPr/>
        </p:nvSpPr>
        <p:spPr>
          <a:xfrm>
            <a:off x="1592465" y="3298636"/>
            <a:ext cx="2913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Quarterly</a:t>
            </a: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Average 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Volume</a:t>
            </a:r>
            <a:endParaRPr b="1"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0"/>
          <p:cNvSpPr/>
          <p:nvPr/>
        </p:nvSpPr>
        <p:spPr>
          <a:xfrm>
            <a:off x="2610190" y="4393974"/>
            <a:ext cx="180900" cy="134400"/>
          </a:xfrm>
          <a:prstGeom prst="triangle">
            <a:avLst>
              <a:gd fmla="val 50000" name="adj"/>
            </a:avLst>
          </a:prstGeom>
          <a:solidFill>
            <a:srgbClr val="00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0"/>
          <p:cNvSpPr txBox="1"/>
          <p:nvPr/>
        </p:nvSpPr>
        <p:spPr>
          <a:xfrm>
            <a:off x="2791099" y="4241475"/>
            <a:ext cx="893100" cy="3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0.15</a:t>
            </a:r>
            <a:r>
              <a:rPr b="1" lang="en" sz="1500">
                <a:solidFill>
                  <a:srgbClr val="00FF00"/>
                </a:solidFill>
                <a:latin typeface="Calibri"/>
                <a:ea typeface="Calibri"/>
                <a:cs typeface="Calibri"/>
                <a:sym typeface="Calibri"/>
              </a:rPr>
              <a:t>%</a:t>
            </a:r>
            <a:endParaRPr b="1" sz="1500">
              <a:solidFill>
                <a:srgbClr val="00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8" name="Google Shape;208;p20"/>
          <p:cNvCxnSpPr/>
          <p:nvPr/>
        </p:nvCxnSpPr>
        <p:spPr>
          <a:xfrm flipH="1" rot="10800000">
            <a:off x="843975" y="1001475"/>
            <a:ext cx="7494900" cy="11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1"/>
          <p:cNvSpPr txBox="1"/>
          <p:nvPr>
            <p:ph type="title"/>
          </p:nvPr>
        </p:nvSpPr>
        <p:spPr>
          <a:xfrm>
            <a:off x="819150" y="404725"/>
            <a:ext cx="7505700" cy="5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5 Peforming Products </a:t>
            </a:r>
            <a:endParaRPr/>
          </a:p>
        </p:txBody>
      </p:sp>
      <p:cxnSp>
        <p:nvCxnSpPr>
          <p:cNvPr id="214" name="Google Shape;214;p21"/>
          <p:cNvCxnSpPr/>
          <p:nvPr/>
        </p:nvCxnSpPr>
        <p:spPr>
          <a:xfrm flipH="1" rot="10800000">
            <a:off x="843975" y="925275"/>
            <a:ext cx="7494900" cy="11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5" name="Google Shape;215;p21"/>
          <p:cNvSpPr txBox="1"/>
          <p:nvPr/>
        </p:nvSpPr>
        <p:spPr>
          <a:xfrm>
            <a:off x="2335825" y="1900825"/>
            <a:ext cx="52776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lt1"/>
                </a:solidFill>
                <a:highlight>
                  <a:schemeClr val="dk1"/>
                </a:highlight>
              </a:rPr>
              <a:t>Product			Revenue</a:t>
            </a:r>
            <a:endParaRPr b="1" sz="1800">
              <a:solidFill>
                <a:schemeClr val="lt1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</a:rPr>
              <a:t>SKU1129 		9690.1</a:t>
            </a:r>
            <a:br>
              <a:rPr lang="en" sz="1800">
                <a:solidFill>
                  <a:schemeClr val="lt1"/>
                </a:solidFill>
                <a:highlight>
                  <a:schemeClr val="dk1"/>
                </a:highlight>
              </a:rPr>
            </a:b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</a:rPr>
              <a:t>SKU1096 		7650.42</a:t>
            </a:r>
            <a:br>
              <a:rPr lang="en" sz="1800">
                <a:solidFill>
                  <a:schemeClr val="lt1"/>
                </a:solidFill>
                <a:highlight>
                  <a:schemeClr val="dk1"/>
                </a:highlight>
              </a:rPr>
            </a:b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</a:rPr>
              <a:t>SKU1121 		7004.28</a:t>
            </a:r>
            <a:br>
              <a:rPr lang="en" sz="1800">
                <a:solidFill>
                  <a:schemeClr val="lt1"/>
                </a:solidFill>
                <a:highlight>
                  <a:schemeClr val="dk1"/>
                </a:highlight>
              </a:rPr>
            </a:b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</a:rPr>
              <a:t>SKU1072 		6999.98</a:t>
            </a:r>
            <a:br>
              <a:rPr lang="en" sz="1800">
                <a:solidFill>
                  <a:schemeClr val="lt1"/>
                </a:solidFill>
                <a:highlight>
                  <a:schemeClr val="dk1"/>
                </a:highlight>
              </a:rPr>
            </a:br>
            <a:r>
              <a:rPr lang="en" sz="1800">
                <a:solidFill>
                  <a:schemeClr val="lt1"/>
                </a:solidFill>
                <a:highlight>
                  <a:schemeClr val="dk1"/>
                </a:highlight>
              </a:rPr>
              <a:t>SKU1130 		6783.02</a:t>
            </a:r>
            <a:endParaRPr sz="1800">
              <a:solidFill>
                <a:schemeClr val="lt1"/>
              </a:solidFill>
              <a:highlight>
                <a:schemeClr val="dk1"/>
              </a:highlight>
            </a:endParaRPr>
          </a:p>
        </p:txBody>
      </p:sp>
      <p:sp>
        <p:nvSpPr>
          <p:cNvPr id="216" name="Google Shape;216;p21"/>
          <p:cNvSpPr txBox="1"/>
          <p:nvPr>
            <p:ph type="title"/>
          </p:nvPr>
        </p:nvSpPr>
        <p:spPr>
          <a:xfrm>
            <a:off x="819150" y="1099975"/>
            <a:ext cx="7766400" cy="85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50">
                <a:solidFill>
                  <a:schemeClr val="dk2"/>
                </a:solidFill>
              </a:rPr>
              <a:t>A </a:t>
            </a:r>
            <a:r>
              <a:rPr lang="en" sz="17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total of </a:t>
            </a:r>
            <a:r>
              <a:rPr b="1" lang="en" sz="17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$38127.8</a:t>
            </a:r>
            <a:r>
              <a:rPr lang="en" sz="17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was raked in from these 5 products at an average of </a:t>
            </a:r>
            <a:r>
              <a:rPr b="1" lang="en" sz="17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$7625 </a:t>
            </a:r>
            <a:r>
              <a:rPr lang="en" sz="17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made from each product. This products accounts for </a:t>
            </a:r>
            <a:r>
              <a:rPr b="1" lang="en" sz="17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19.5% </a:t>
            </a:r>
            <a:r>
              <a:rPr lang="en" sz="1750">
                <a:solidFill>
                  <a:srgbClr val="00000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of the total revenue making them the top 5 performing products </a:t>
            </a:r>
            <a:endParaRPr sz="1761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