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3" r:id="rId7"/>
    <p:sldId id="260" r:id="rId8"/>
    <p:sldId id="265" r:id="rId9"/>
    <p:sldId id="264" r:id="rId10"/>
    <p:sldId id="266" r:id="rId11"/>
    <p:sldId id="267" r:id="rId12"/>
    <p:sldId id="268" r:id="rId13"/>
    <p:sldId id="269" r:id="rId14"/>
    <p:sldId id="270" r:id="rId15"/>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11B2-D868-B297-5C56-61E2195FC0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C102905A-4552-99E5-C1B8-01DB717AFF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D54D325B-FD78-3672-5A2E-6CB318E6FD18}"/>
              </a:ext>
            </a:extLst>
          </p:cNvPr>
          <p:cNvSpPr>
            <a:spLocks noGrp="1"/>
          </p:cNvSpPr>
          <p:nvPr>
            <p:ph type="dt" sz="half" idx="10"/>
          </p:nvPr>
        </p:nvSpPr>
        <p:spPr/>
        <p:txBody>
          <a:bodyPr/>
          <a:lstStyle/>
          <a:p>
            <a:fld id="{C8A233DA-7640-4376-BF18-EBBAF38320F1}" type="datetimeFigureOut">
              <a:rPr lang="en-NG" smtClean="0"/>
              <a:t>11/10/2023</a:t>
            </a:fld>
            <a:endParaRPr lang="en-NG"/>
          </a:p>
        </p:txBody>
      </p:sp>
      <p:sp>
        <p:nvSpPr>
          <p:cNvPr id="5" name="Footer Placeholder 4">
            <a:extLst>
              <a:ext uri="{FF2B5EF4-FFF2-40B4-BE49-F238E27FC236}">
                <a16:creationId xmlns:a16="http://schemas.microsoft.com/office/drawing/2014/main" id="{DF7D40EF-844C-4FF5-A1B0-E77376624C2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BC4882F2-93C2-D1D7-6136-71A120998694}"/>
              </a:ext>
            </a:extLst>
          </p:cNvPr>
          <p:cNvSpPr>
            <a:spLocks noGrp="1"/>
          </p:cNvSpPr>
          <p:nvPr>
            <p:ph type="sldNum" sz="quarter" idx="12"/>
          </p:nvPr>
        </p:nvSpPr>
        <p:spPr/>
        <p:txBody>
          <a:bodyPr/>
          <a:lstStyle/>
          <a:p>
            <a:fld id="{6023F602-17AF-4D22-BB8A-A792243DFB91}" type="slidenum">
              <a:rPr lang="en-NG" smtClean="0"/>
              <a:t>‹#›</a:t>
            </a:fld>
            <a:endParaRPr lang="en-NG"/>
          </a:p>
        </p:txBody>
      </p:sp>
    </p:spTree>
    <p:extLst>
      <p:ext uri="{BB962C8B-B14F-4D97-AF65-F5344CB8AC3E}">
        <p14:creationId xmlns:p14="http://schemas.microsoft.com/office/powerpoint/2010/main" val="3093573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21-ACAC-CF03-C695-1E2B7B23B797}"/>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E44FEBCD-3879-B3BE-53DD-D724C6AFB5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E719B033-D89D-209A-2B07-A8D8F57A40DF}"/>
              </a:ext>
            </a:extLst>
          </p:cNvPr>
          <p:cNvSpPr>
            <a:spLocks noGrp="1"/>
          </p:cNvSpPr>
          <p:nvPr>
            <p:ph type="dt" sz="half" idx="10"/>
          </p:nvPr>
        </p:nvSpPr>
        <p:spPr/>
        <p:txBody>
          <a:bodyPr/>
          <a:lstStyle/>
          <a:p>
            <a:fld id="{C8A233DA-7640-4376-BF18-EBBAF38320F1}" type="datetimeFigureOut">
              <a:rPr lang="en-NG" smtClean="0"/>
              <a:t>11/10/2023</a:t>
            </a:fld>
            <a:endParaRPr lang="en-NG"/>
          </a:p>
        </p:txBody>
      </p:sp>
      <p:sp>
        <p:nvSpPr>
          <p:cNvPr id="5" name="Footer Placeholder 4">
            <a:extLst>
              <a:ext uri="{FF2B5EF4-FFF2-40B4-BE49-F238E27FC236}">
                <a16:creationId xmlns:a16="http://schemas.microsoft.com/office/drawing/2014/main" id="{C57C778C-42C4-DC93-DC43-6CF71791915A}"/>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25638C88-595D-AF7D-19CD-945983A5032A}"/>
              </a:ext>
            </a:extLst>
          </p:cNvPr>
          <p:cNvSpPr>
            <a:spLocks noGrp="1"/>
          </p:cNvSpPr>
          <p:nvPr>
            <p:ph type="sldNum" sz="quarter" idx="12"/>
          </p:nvPr>
        </p:nvSpPr>
        <p:spPr/>
        <p:txBody>
          <a:bodyPr/>
          <a:lstStyle/>
          <a:p>
            <a:fld id="{6023F602-17AF-4D22-BB8A-A792243DFB91}" type="slidenum">
              <a:rPr lang="en-NG" smtClean="0"/>
              <a:t>‹#›</a:t>
            </a:fld>
            <a:endParaRPr lang="en-NG"/>
          </a:p>
        </p:txBody>
      </p:sp>
    </p:spTree>
    <p:extLst>
      <p:ext uri="{BB962C8B-B14F-4D97-AF65-F5344CB8AC3E}">
        <p14:creationId xmlns:p14="http://schemas.microsoft.com/office/powerpoint/2010/main" val="3485633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34429C-06DF-BD6E-EB16-2516626608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DB4190E3-F475-C860-2460-85E7AC790A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0FFB9A74-1B10-81B3-DEC2-EAF035E5AD63}"/>
              </a:ext>
            </a:extLst>
          </p:cNvPr>
          <p:cNvSpPr>
            <a:spLocks noGrp="1"/>
          </p:cNvSpPr>
          <p:nvPr>
            <p:ph type="dt" sz="half" idx="10"/>
          </p:nvPr>
        </p:nvSpPr>
        <p:spPr/>
        <p:txBody>
          <a:bodyPr/>
          <a:lstStyle/>
          <a:p>
            <a:fld id="{C8A233DA-7640-4376-BF18-EBBAF38320F1}" type="datetimeFigureOut">
              <a:rPr lang="en-NG" smtClean="0"/>
              <a:t>11/10/2023</a:t>
            </a:fld>
            <a:endParaRPr lang="en-NG"/>
          </a:p>
        </p:txBody>
      </p:sp>
      <p:sp>
        <p:nvSpPr>
          <p:cNvPr id="5" name="Footer Placeholder 4">
            <a:extLst>
              <a:ext uri="{FF2B5EF4-FFF2-40B4-BE49-F238E27FC236}">
                <a16:creationId xmlns:a16="http://schemas.microsoft.com/office/drawing/2014/main" id="{4B5552F8-AA56-B9C7-F3CF-722C6CF134FE}"/>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B46EE5E7-FCC2-F407-AC09-0221E51413D9}"/>
              </a:ext>
            </a:extLst>
          </p:cNvPr>
          <p:cNvSpPr>
            <a:spLocks noGrp="1"/>
          </p:cNvSpPr>
          <p:nvPr>
            <p:ph type="sldNum" sz="quarter" idx="12"/>
          </p:nvPr>
        </p:nvSpPr>
        <p:spPr/>
        <p:txBody>
          <a:bodyPr/>
          <a:lstStyle/>
          <a:p>
            <a:fld id="{6023F602-17AF-4D22-BB8A-A792243DFB91}" type="slidenum">
              <a:rPr lang="en-NG" smtClean="0"/>
              <a:t>‹#›</a:t>
            </a:fld>
            <a:endParaRPr lang="en-NG"/>
          </a:p>
        </p:txBody>
      </p:sp>
    </p:spTree>
    <p:extLst>
      <p:ext uri="{BB962C8B-B14F-4D97-AF65-F5344CB8AC3E}">
        <p14:creationId xmlns:p14="http://schemas.microsoft.com/office/powerpoint/2010/main" val="3779022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ACF0-9D7B-1562-B3AA-F3C936BA6775}"/>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620C7085-072D-88EA-F11D-415D00C845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DD51864A-C3B3-68A0-D472-C9CA0B6C3636}"/>
              </a:ext>
            </a:extLst>
          </p:cNvPr>
          <p:cNvSpPr>
            <a:spLocks noGrp="1"/>
          </p:cNvSpPr>
          <p:nvPr>
            <p:ph type="dt" sz="half" idx="10"/>
          </p:nvPr>
        </p:nvSpPr>
        <p:spPr/>
        <p:txBody>
          <a:bodyPr/>
          <a:lstStyle/>
          <a:p>
            <a:fld id="{C8A233DA-7640-4376-BF18-EBBAF38320F1}" type="datetimeFigureOut">
              <a:rPr lang="en-NG" smtClean="0"/>
              <a:t>11/10/2023</a:t>
            </a:fld>
            <a:endParaRPr lang="en-NG"/>
          </a:p>
        </p:txBody>
      </p:sp>
      <p:sp>
        <p:nvSpPr>
          <p:cNvPr id="5" name="Footer Placeholder 4">
            <a:extLst>
              <a:ext uri="{FF2B5EF4-FFF2-40B4-BE49-F238E27FC236}">
                <a16:creationId xmlns:a16="http://schemas.microsoft.com/office/drawing/2014/main" id="{C50D5571-394A-6A0C-7ECC-8CF55CEC830E}"/>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A2B1B9DA-4731-EE0E-3A8E-9A42896BEDD4}"/>
              </a:ext>
            </a:extLst>
          </p:cNvPr>
          <p:cNvSpPr>
            <a:spLocks noGrp="1"/>
          </p:cNvSpPr>
          <p:nvPr>
            <p:ph type="sldNum" sz="quarter" idx="12"/>
          </p:nvPr>
        </p:nvSpPr>
        <p:spPr/>
        <p:txBody>
          <a:bodyPr/>
          <a:lstStyle/>
          <a:p>
            <a:fld id="{6023F602-17AF-4D22-BB8A-A792243DFB91}" type="slidenum">
              <a:rPr lang="en-NG" smtClean="0"/>
              <a:t>‹#›</a:t>
            </a:fld>
            <a:endParaRPr lang="en-NG"/>
          </a:p>
        </p:txBody>
      </p:sp>
    </p:spTree>
    <p:extLst>
      <p:ext uri="{BB962C8B-B14F-4D97-AF65-F5344CB8AC3E}">
        <p14:creationId xmlns:p14="http://schemas.microsoft.com/office/powerpoint/2010/main" val="1319286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6F472-7F2B-AADD-437C-F33CBFA6E4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9E14D0A9-E73F-E38C-B820-AFE730D39E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6546E8-2528-356A-36CB-63D2A6AFDB2B}"/>
              </a:ext>
            </a:extLst>
          </p:cNvPr>
          <p:cNvSpPr>
            <a:spLocks noGrp="1"/>
          </p:cNvSpPr>
          <p:nvPr>
            <p:ph type="dt" sz="half" idx="10"/>
          </p:nvPr>
        </p:nvSpPr>
        <p:spPr/>
        <p:txBody>
          <a:bodyPr/>
          <a:lstStyle/>
          <a:p>
            <a:fld id="{C8A233DA-7640-4376-BF18-EBBAF38320F1}" type="datetimeFigureOut">
              <a:rPr lang="en-NG" smtClean="0"/>
              <a:t>11/10/2023</a:t>
            </a:fld>
            <a:endParaRPr lang="en-NG"/>
          </a:p>
        </p:txBody>
      </p:sp>
      <p:sp>
        <p:nvSpPr>
          <p:cNvPr id="5" name="Footer Placeholder 4">
            <a:extLst>
              <a:ext uri="{FF2B5EF4-FFF2-40B4-BE49-F238E27FC236}">
                <a16:creationId xmlns:a16="http://schemas.microsoft.com/office/drawing/2014/main" id="{EB740566-26DB-A4AC-590A-86510A284C3A}"/>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7D6CD144-9902-311B-F611-EE94AD9A614F}"/>
              </a:ext>
            </a:extLst>
          </p:cNvPr>
          <p:cNvSpPr>
            <a:spLocks noGrp="1"/>
          </p:cNvSpPr>
          <p:nvPr>
            <p:ph type="sldNum" sz="quarter" idx="12"/>
          </p:nvPr>
        </p:nvSpPr>
        <p:spPr/>
        <p:txBody>
          <a:bodyPr/>
          <a:lstStyle/>
          <a:p>
            <a:fld id="{6023F602-17AF-4D22-BB8A-A792243DFB91}" type="slidenum">
              <a:rPr lang="en-NG" smtClean="0"/>
              <a:t>‹#›</a:t>
            </a:fld>
            <a:endParaRPr lang="en-NG"/>
          </a:p>
        </p:txBody>
      </p:sp>
    </p:spTree>
    <p:extLst>
      <p:ext uri="{BB962C8B-B14F-4D97-AF65-F5344CB8AC3E}">
        <p14:creationId xmlns:p14="http://schemas.microsoft.com/office/powerpoint/2010/main" val="711926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7F530-4B3B-59B1-5E5F-0D908FF52757}"/>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DA0129B6-5C6D-BAE9-30E1-DB4F894505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01AB00C7-3FAE-50F0-5299-587ABA25B4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6E907685-7D9A-5EBA-6A4E-B44BD0DD17C4}"/>
              </a:ext>
            </a:extLst>
          </p:cNvPr>
          <p:cNvSpPr>
            <a:spLocks noGrp="1"/>
          </p:cNvSpPr>
          <p:nvPr>
            <p:ph type="dt" sz="half" idx="10"/>
          </p:nvPr>
        </p:nvSpPr>
        <p:spPr/>
        <p:txBody>
          <a:bodyPr/>
          <a:lstStyle/>
          <a:p>
            <a:fld id="{C8A233DA-7640-4376-BF18-EBBAF38320F1}" type="datetimeFigureOut">
              <a:rPr lang="en-NG" smtClean="0"/>
              <a:t>11/10/2023</a:t>
            </a:fld>
            <a:endParaRPr lang="en-NG"/>
          </a:p>
        </p:txBody>
      </p:sp>
      <p:sp>
        <p:nvSpPr>
          <p:cNvPr id="6" name="Footer Placeholder 5">
            <a:extLst>
              <a:ext uri="{FF2B5EF4-FFF2-40B4-BE49-F238E27FC236}">
                <a16:creationId xmlns:a16="http://schemas.microsoft.com/office/drawing/2014/main" id="{AED408DF-7237-A1AD-05B8-292E8F4C5067}"/>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B3EF407D-84B0-2CD8-49B0-4994B93DB3F8}"/>
              </a:ext>
            </a:extLst>
          </p:cNvPr>
          <p:cNvSpPr>
            <a:spLocks noGrp="1"/>
          </p:cNvSpPr>
          <p:nvPr>
            <p:ph type="sldNum" sz="quarter" idx="12"/>
          </p:nvPr>
        </p:nvSpPr>
        <p:spPr/>
        <p:txBody>
          <a:bodyPr/>
          <a:lstStyle/>
          <a:p>
            <a:fld id="{6023F602-17AF-4D22-BB8A-A792243DFB91}" type="slidenum">
              <a:rPr lang="en-NG" smtClean="0"/>
              <a:t>‹#›</a:t>
            </a:fld>
            <a:endParaRPr lang="en-NG"/>
          </a:p>
        </p:txBody>
      </p:sp>
    </p:spTree>
    <p:extLst>
      <p:ext uri="{BB962C8B-B14F-4D97-AF65-F5344CB8AC3E}">
        <p14:creationId xmlns:p14="http://schemas.microsoft.com/office/powerpoint/2010/main" val="2981418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69B21-28F1-D788-D60A-11A4775B3E83}"/>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2DDD171D-B12C-16AC-B961-31D832F7DA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B49CDE-129E-FCCB-2477-A9091049F1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3BF012F7-FCB5-C989-DDA2-60C9D6F26E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257726-B956-9214-3E7F-EFF4A1796E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4877758C-CD4A-6C5E-2BE5-A09F2B7FEBDB}"/>
              </a:ext>
            </a:extLst>
          </p:cNvPr>
          <p:cNvSpPr>
            <a:spLocks noGrp="1"/>
          </p:cNvSpPr>
          <p:nvPr>
            <p:ph type="dt" sz="half" idx="10"/>
          </p:nvPr>
        </p:nvSpPr>
        <p:spPr/>
        <p:txBody>
          <a:bodyPr/>
          <a:lstStyle/>
          <a:p>
            <a:fld id="{C8A233DA-7640-4376-BF18-EBBAF38320F1}" type="datetimeFigureOut">
              <a:rPr lang="en-NG" smtClean="0"/>
              <a:t>11/10/2023</a:t>
            </a:fld>
            <a:endParaRPr lang="en-NG"/>
          </a:p>
        </p:txBody>
      </p:sp>
      <p:sp>
        <p:nvSpPr>
          <p:cNvPr id="8" name="Footer Placeholder 7">
            <a:extLst>
              <a:ext uri="{FF2B5EF4-FFF2-40B4-BE49-F238E27FC236}">
                <a16:creationId xmlns:a16="http://schemas.microsoft.com/office/drawing/2014/main" id="{EFFA5846-3DD6-01CA-4D5C-D1E486D2357C}"/>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F4F08BFC-2AD4-B038-F44B-FACFB889827C}"/>
              </a:ext>
            </a:extLst>
          </p:cNvPr>
          <p:cNvSpPr>
            <a:spLocks noGrp="1"/>
          </p:cNvSpPr>
          <p:nvPr>
            <p:ph type="sldNum" sz="quarter" idx="12"/>
          </p:nvPr>
        </p:nvSpPr>
        <p:spPr/>
        <p:txBody>
          <a:bodyPr/>
          <a:lstStyle/>
          <a:p>
            <a:fld id="{6023F602-17AF-4D22-BB8A-A792243DFB91}" type="slidenum">
              <a:rPr lang="en-NG" smtClean="0"/>
              <a:t>‹#›</a:t>
            </a:fld>
            <a:endParaRPr lang="en-NG"/>
          </a:p>
        </p:txBody>
      </p:sp>
    </p:spTree>
    <p:extLst>
      <p:ext uri="{BB962C8B-B14F-4D97-AF65-F5344CB8AC3E}">
        <p14:creationId xmlns:p14="http://schemas.microsoft.com/office/powerpoint/2010/main" val="1030614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6B2CC-B1AB-B937-AF3E-DA10C619B468}"/>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C1389947-114E-41BF-7151-C25F8C4E0526}"/>
              </a:ext>
            </a:extLst>
          </p:cNvPr>
          <p:cNvSpPr>
            <a:spLocks noGrp="1"/>
          </p:cNvSpPr>
          <p:nvPr>
            <p:ph type="dt" sz="half" idx="10"/>
          </p:nvPr>
        </p:nvSpPr>
        <p:spPr/>
        <p:txBody>
          <a:bodyPr/>
          <a:lstStyle/>
          <a:p>
            <a:fld id="{C8A233DA-7640-4376-BF18-EBBAF38320F1}" type="datetimeFigureOut">
              <a:rPr lang="en-NG" smtClean="0"/>
              <a:t>11/10/2023</a:t>
            </a:fld>
            <a:endParaRPr lang="en-NG"/>
          </a:p>
        </p:txBody>
      </p:sp>
      <p:sp>
        <p:nvSpPr>
          <p:cNvPr id="4" name="Footer Placeholder 3">
            <a:extLst>
              <a:ext uri="{FF2B5EF4-FFF2-40B4-BE49-F238E27FC236}">
                <a16:creationId xmlns:a16="http://schemas.microsoft.com/office/drawing/2014/main" id="{FDF5BD91-34D6-0C59-C2D6-F1A8E98C6BE4}"/>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761864CF-E381-08CA-FBC2-6A8D22D9516A}"/>
              </a:ext>
            </a:extLst>
          </p:cNvPr>
          <p:cNvSpPr>
            <a:spLocks noGrp="1"/>
          </p:cNvSpPr>
          <p:nvPr>
            <p:ph type="sldNum" sz="quarter" idx="12"/>
          </p:nvPr>
        </p:nvSpPr>
        <p:spPr/>
        <p:txBody>
          <a:bodyPr/>
          <a:lstStyle/>
          <a:p>
            <a:fld id="{6023F602-17AF-4D22-BB8A-A792243DFB91}" type="slidenum">
              <a:rPr lang="en-NG" smtClean="0"/>
              <a:t>‹#›</a:t>
            </a:fld>
            <a:endParaRPr lang="en-NG"/>
          </a:p>
        </p:txBody>
      </p:sp>
    </p:spTree>
    <p:extLst>
      <p:ext uri="{BB962C8B-B14F-4D97-AF65-F5344CB8AC3E}">
        <p14:creationId xmlns:p14="http://schemas.microsoft.com/office/powerpoint/2010/main" val="1551095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DFF11B-29BB-F411-8FE1-106F2124F7FA}"/>
              </a:ext>
            </a:extLst>
          </p:cNvPr>
          <p:cNvSpPr>
            <a:spLocks noGrp="1"/>
          </p:cNvSpPr>
          <p:nvPr>
            <p:ph type="dt" sz="half" idx="10"/>
          </p:nvPr>
        </p:nvSpPr>
        <p:spPr/>
        <p:txBody>
          <a:bodyPr/>
          <a:lstStyle/>
          <a:p>
            <a:fld id="{C8A233DA-7640-4376-BF18-EBBAF38320F1}" type="datetimeFigureOut">
              <a:rPr lang="en-NG" smtClean="0"/>
              <a:t>11/10/2023</a:t>
            </a:fld>
            <a:endParaRPr lang="en-NG"/>
          </a:p>
        </p:txBody>
      </p:sp>
      <p:sp>
        <p:nvSpPr>
          <p:cNvPr id="3" name="Footer Placeholder 2">
            <a:extLst>
              <a:ext uri="{FF2B5EF4-FFF2-40B4-BE49-F238E27FC236}">
                <a16:creationId xmlns:a16="http://schemas.microsoft.com/office/drawing/2014/main" id="{5D6C4260-27DE-39C4-817B-9DD004A91B8D}"/>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BC17AA50-D502-6238-2423-3480C0279EB1}"/>
              </a:ext>
            </a:extLst>
          </p:cNvPr>
          <p:cNvSpPr>
            <a:spLocks noGrp="1"/>
          </p:cNvSpPr>
          <p:nvPr>
            <p:ph type="sldNum" sz="quarter" idx="12"/>
          </p:nvPr>
        </p:nvSpPr>
        <p:spPr/>
        <p:txBody>
          <a:bodyPr/>
          <a:lstStyle/>
          <a:p>
            <a:fld id="{6023F602-17AF-4D22-BB8A-A792243DFB91}" type="slidenum">
              <a:rPr lang="en-NG" smtClean="0"/>
              <a:t>‹#›</a:t>
            </a:fld>
            <a:endParaRPr lang="en-NG"/>
          </a:p>
        </p:txBody>
      </p:sp>
    </p:spTree>
    <p:extLst>
      <p:ext uri="{BB962C8B-B14F-4D97-AF65-F5344CB8AC3E}">
        <p14:creationId xmlns:p14="http://schemas.microsoft.com/office/powerpoint/2010/main" val="3589320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7503-6FD7-8370-C4D8-C204832F46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2BDA5D8A-BD9A-F509-F0E7-821C294474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DEFA3A85-1CC5-870A-3855-0C0414BDC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1D1D8D-5C64-0630-49B7-9E5F30904DED}"/>
              </a:ext>
            </a:extLst>
          </p:cNvPr>
          <p:cNvSpPr>
            <a:spLocks noGrp="1"/>
          </p:cNvSpPr>
          <p:nvPr>
            <p:ph type="dt" sz="half" idx="10"/>
          </p:nvPr>
        </p:nvSpPr>
        <p:spPr/>
        <p:txBody>
          <a:bodyPr/>
          <a:lstStyle/>
          <a:p>
            <a:fld id="{C8A233DA-7640-4376-BF18-EBBAF38320F1}" type="datetimeFigureOut">
              <a:rPr lang="en-NG" smtClean="0"/>
              <a:t>11/10/2023</a:t>
            </a:fld>
            <a:endParaRPr lang="en-NG"/>
          </a:p>
        </p:txBody>
      </p:sp>
      <p:sp>
        <p:nvSpPr>
          <p:cNvPr id="6" name="Footer Placeholder 5">
            <a:extLst>
              <a:ext uri="{FF2B5EF4-FFF2-40B4-BE49-F238E27FC236}">
                <a16:creationId xmlns:a16="http://schemas.microsoft.com/office/drawing/2014/main" id="{8BCBC8FB-9A7B-75A1-235B-BA9DD6A79934}"/>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7D1968EC-58B9-B515-7151-2EB7E97A54AD}"/>
              </a:ext>
            </a:extLst>
          </p:cNvPr>
          <p:cNvSpPr>
            <a:spLocks noGrp="1"/>
          </p:cNvSpPr>
          <p:nvPr>
            <p:ph type="sldNum" sz="quarter" idx="12"/>
          </p:nvPr>
        </p:nvSpPr>
        <p:spPr/>
        <p:txBody>
          <a:bodyPr/>
          <a:lstStyle/>
          <a:p>
            <a:fld id="{6023F602-17AF-4D22-BB8A-A792243DFB91}" type="slidenum">
              <a:rPr lang="en-NG" smtClean="0"/>
              <a:t>‹#›</a:t>
            </a:fld>
            <a:endParaRPr lang="en-NG"/>
          </a:p>
        </p:txBody>
      </p:sp>
    </p:spTree>
    <p:extLst>
      <p:ext uri="{BB962C8B-B14F-4D97-AF65-F5344CB8AC3E}">
        <p14:creationId xmlns:p14="http://schemas.microsoft.com/office/powerpoint/2010/main" val="2933749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3AC4F-3B99-EAD6-914D-26BBDADC3F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56BBD62C-62B5-9AE2-50BC-59A3A7FC5B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B712B8B9-7033-3763-E9CB-45FF4767F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6FEC24-5835-E7C3-03F8-56C68733AED2}"/>
              </a:ext>
            </a:extLst>
          </p:cNvPr>
          <p:cNvSpPr>
            <a:spLocks noGrp="1"/>
          </p:cNvSpPr>
          <p:nvPr>
            <p:ph type="dt" sz="half" idx="10"/>
          </p:nvPr>
        </p:nvSpPr>
        <p:spPr/>
        <p:txBody>
          <a:bodyPr/>
          <a:lstStyle/>
          <a:p>
            <a:fld id="{C8A233DA-7640-4376-BF18-EBBAF38320F1}" type="datetimeFigureOut">
              <a:rPr lang="en-NG" smtClean="0"/>
              <a:t>11/10/2023</a:t>
            </a:fld>
            <a:endParaRPr lang="en-NG"/>
          </a:p>
        </p:txBody>
      </p:sp>
      <p:sp>
        <p:nvSpPr>
          <p:cNvPr id="6" name="Footer Placeholder 5">
            <a:extLst>
              <a:ext uri="{FF2B5EF4-FFF2-40B4-BE49-F238E27FC236}">
                <a16:creationId xmlns:a16="http://schemas.microsoft.com/office/drawing/2014/main" id="{29832B34-019B-796B-1C16-5557D68EAE39}"/>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2BD30049-1941-981F-AA7E-323CF3A04C48}"/>
              </a:ext>
            </a:extLst>
          </p:cNvPr>
          <p:cNvSpPr>
            <a:spLocks noGrp="1"/>
          </p:cNvSpPr>
          <p:nvPr>
            <p:ph type="sldNum" sz="quarter" idx="12"/>
          </p:nvPr>
        </p:nvSpPr>
        <p:spPr/>
        <p:txBody>
          <a:bodyPr/>
          <a:lstStyle/>
          <a:p>
            <a:fld id="{6023F602-17AF-4D22-BB8A-A792243DFB91}" type="slidenum">
              <a:rPr lang="en-NG" smtClean="0"/>
              <a:t>‹#›</a:t>
            </a:fld>
            <a:endParaRPr lang="en-NG"/>
          </a:p>
        </p:txBody>
      </p:sp>
    </p:spTree>
    <p:extLst>
      <p:ext uri="{BB962C8B-B14F-4D97-AF65-F5344CB8AC3E}">
        <p14:creationId xmlns:p14="http://schemas.microsoft.com/office/powerpoint/2010/main" val="2525478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A7F59-AEFE-0F29-D4E8-00A2E29F47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0BED2078-1103-592A-37B1-D7F2AFBE0D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90EFDC47-D5A0-0D3F-D89E-727F7DEEA7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233DA-7640-4376-BF18-EBBAF38320F1}" type="datetimeFigureOut">
              <a:rPr lang="en-NG" smtClean="0"/>
              <a:t>11/10/2023</a:t>
            </a:fld>
            <a:endParaRPr lang="en-NG"/>
          </a:p>
        </p:txBody>
      </p:sp>
      <p:sp>
        <p:nvSpPr>
          <p:cNvPr id="5" name="Footer Placeholder 4">
            <a:extLst>
              <a:ext uri="{FF2B5EF4-FFF2-40B4-BE49-F238E27FC236}">
                <a16:creationId xmlns:a16="http://schemas.microsoft.com/office/drawing/2014/main" id="{BF85BEBE-C1D7-B690-219C-EACD1565BB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5353D54D-4864-091B-3F0F-D7433294CD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23F602-17AF-4D22-BB8A-A792243DFB91}" type="slidenum">
              <a:rPr lang="en-NG" smtClean="0"/>
              <a:t>‹#›</a:t>
            </a:fld>
            <a:endParaRPr lang="en-NG"/>
          </a:p>
        </p:txBody>
      </p:sp>
    </p:spTree>
    <p:extLst>
      <p:ext uri="{BB962C8B-B14F-4D97-AF65-F5344CB8AC3E}">
        <p14:creationId xmlns:p14="http://schemas.microsoft.com/office/powerpoint/2010/main" val="2589608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generated_csv_files/year_70andabove.csv"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generated_csv_files/year_60to69.csv"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generated_csv_files/quarter2_50andabove.csv"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generated_csv_files/december_salary_schedule.csv"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ED854-69DB-E474-D650-7228FC46CD82}"/>
              </a:ext>
            </a:extLst>
          </p:cNvPr>
          <p:cNvSpPr>
            <a:spLocks noGrp="1"/>
          </p:cNvSpPr>
          <p:nvPr>
            <p:ph type="ctrTitle"/>
          </p:nvPr>
        </p:nvSpPr>
        <p:spPr>
          <a:xfrm>
            <a:off x="1524000" y="2076519"/>
            <a:ext cx="9594574" cy="2133599"/>
          </a:xfrm>
        </p:spPr>
        <p:txBody>
          <a:bodyPr>
            <a:normAutofit fontScale="90000"/>
          </a:bodyPr>
          <a:lstStyle/>
          <a:p>
            <a:r>
              <a:rPr lang="en-US" sz="15300" b="1" dirty="0">
                <a:solidFill>
                  <a:srgbClr val="C00000"/>
                </a:solidFill>
                <a:latin typeface="Adobe Arabic" panose="02040503050201020203" pitchFamily="18" charset="-78"/>
                <a:cs typeface="Adobe Arabic" panose="02040503050201020203" pitchFamily="18" charset="-78"/>
              </a:rPr>
              <a:t>Annual Merit </a:t>
            </a:r>
            <a:br>
              <a:rPr lang="en-US" sz="8000" b="1" dirty="0">
                <a:solidFill>
                  <a:srgbClr val="C00000"/>
                </a:solidFill>
                <a:latin typeface="Adobe Arabic" panose="02040503050201020203" pitchFamily="18" charset="-78"/>
                <a:cs typeface="Adobe Arabic" panose="02040503050201020203" pitchFamily="18" charset="-78"/>
              </a:rPr>
            </a:br>
            <a:r>
              <a:rPr lang="en-US" sz="8000" b="1" dirty="0">
                <a:solidFill>
                  <a:srgbClr val="C00000"/>
                </a:solidFill>
                <a:latin typeface="Adobe Arabic" panose="02040503050201020203" pitchFamily="18" charset="-78"/>
                <a:cs typeface="Adobe Arabic" panose="02040503050201020203" pitchFamily="18" charset="-78"/>
              </a:rPr>
              <a:t>Awards and Salary Increment </a:t>
            </a:r>
            <a:endParaRPr lang="en-NG" sz="8000" b="1" dirty="0">
              <a:solidFill>
                <a:srgbClr val="C00000"/>
              </a:solidFill>
              <a:latin typeface="Adobe Arabic" panose="02040503050201020203" pitchFamily="18" charset="-78"/>
              <a:cs typeface="Adobe Arabic" panose="02040503050201020203" pitchFamily="18" charset="-78"/>
            </a:endParaRPr>
          </a:p>
        </p:txBody>
      </p:sp>
      <p:sp>
        <p:nvSpPr>
          <p:cNvPr id="3" name="Subtitle 2">
            <a:extLst>
              <a:ext uri="{FF2B5EF4-FFF2-40B4-BE49-F238E27FC236}">
                <a16:creationId xmlns:a16="http://schemas.microsoft.com/office/drawing/2014/main" id="{962E4FE6-F2BE-125C-9F6B-D79C7DFB1EE9}"/>
              </a:ext>
            </a:extLst>
          </p:cNvPr>
          <p:cNvSpPr>
            <a:spLocks noGrp="1"/>
          </p:cNvSpPr>
          <p:nvPr>
            <p:ph type="subTitle" idx="1"/>
          </p:nvPr>
        </p:nvSpPr>
        <p:spPr>
          <a:xfrm>
            <a:off x="1524000" y="4210118"/>
            <a:ext cx="9144000" cy="1655762"/>
          </a:xfrm>
        </p:spPr>
        <p:txBody>
          <a:bodyPr/>
          <a:lstStyle/>
          <a:p>
            <a:r>
              <a:rPr lang="en-US" b="1" i="1" dirty="0"/>
              <a:t>Presented by:</a:t>
            </a:r>
            <a:r>
              <a:rPr lang="en-US" dirty="0"/>
              <a:t>	Godswill Enaohwo</a:t>
            </a:r>
          </a:p>
          <a:p>
            <a:r>
              <a:rPr lang="en-US" b="1" i="1" dirty="0"/>
              <a:t>Last Updated:</a:t>
            </a:r>
            <a:r>
              <a:rPr lang="en-US" dirty="0"/>
              <a:t>	October 7, 2023</a:t>
            </a:r>
            <a:endParaRPr lang="en-NG" dirty="0"/>
          </a:p>
        </p:txBody>
      </p:sp>
    </p:spTree>
    <p:extLst>
      <p:ext uri="{BB962C8B-B14F-4D97-AF65-F5344CB8AC3E}">
        <p14:creationId xmlns:p14="http://schemas.microsoft.com/office/powerpoint/2010/main" val="2081788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8C8A-07B7-07DD-6640-1BFC090209A7}"/>
              </a:ext>
            </a:extLst>
          </p:cNvPr>
          <p:cNvSpPr>
            <a:spLocks noGrp="1"/>
          </p:cNvSpPr>
          <p:nvPr>
            <p:ph type="title"/>
          </p:nvPr>
        </p:nvSpPr>
        <p:spPr/>
        <p:txBody>
          <a:bodyPr>
            <a:normAutofit fontScale="90000"/>
          </a:bodyPr>
          <a:lstStyle/>
          <a:p>
            <a:r>
              <a:rPr lang="en-US" sz="6000" dirty="0">
                <a:solidFill>
                  <a:srgbClr val="C00000"/>
                </a:solidFill>
                <a:latin typeface="Adobe Arabic" panose="02040503050201020203" pitchFamily="18" charset="-78"/>
                <a:cs typeface="Adobe Arabic" panose="02040503050201020203" pitchFamily="18" charset="-78"/>
              </a:rPr>
              <a:t>Findings – Staff with Annual KPI of 70 and above</a:t>
            </a:r>
            <a:endParaRPr lang="en-NG" dirty="0">
              <a:solidFill>
                <a:srgbClr val="C00000"/>
              </a:solidFill>
              <a:latin typeface="Adobe Arabic" panose="02040503050201020203" pitchFamily="18" charset="-78"/>
              <a:cs typeface="Adobe Arabic" panose="02040503050201020203" pitchFamily="18" charset="-78"/>
            </a:endParaRPr>
          </a:p>
        </p:txBody>
      </p:sp>
      <p:sp>
        <p:nvSpPr>
          <p:cNvPr id="3" name="Content Placeholder 2">
            <a:extLst>
              <a:ext uri="{FF2B5EF4-FFF2-40B4-BE49-F238E27FC236}">
                <a16:creationId xmlns:a16="http://schemas.microsoft.com/office/drawing/2014/main" id="{566E98A1-E005-7BE5-CE02-B35AC8AF2385}"/>
              </a:ext>
            </a:extLst>
          </p:cNvPr>
          <p:cNvSpPr>
            <a:spLocks noGrp="1"/>
          </p:cNvSpPr>
          <p:nvPr>
            <p:ph idx="1"/>
          </p:nvPr>
        </p:nvSpPr>
        <p:spPr/>
        <p:txBody>
          <a:bodyPr/>
          <a:lstStyle/>
          <a:p>
            <a:pPr marL="0" indent="0">
              <a:buNone/>
            </a:pPr>
            <a:r>
              <a:rPr lang="en-US" dirty="0"/>
              <a:t>15 staff members made an annual score of 70 percent and above. </a:t>
            </a:r>
          </a:p>
          <a:p>
            <a:pPr marL="0" indent="0">
              <a:buNone/>
            </a:pPr>
            <a:endParaRPr lang="en-US" dirty="0"/>
          </a:p>
          <a:p>
            <a:pPr marL="0" indent="0">
              <a:buNone/>
            </a:pPr>
            <a:endParaRPr lang="en-US" b="1" dirty="0"/>
          </a:p>
          <a:p>
            <a:pPr marL="0" indent="0">
              <a:buNone/>
            </a:pPr>
            <a:endParaRPr lang="en-US" b="1" dirty="0"/>
          </a:p>
          <a:p>
            <a:pPr marL="0" indent="0">
              <a:buNone/>
            </a:pPr>
            <a:endParaRPr lang="en-US" b="1"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b="1" i="1" dirty="0"/>
              <a:t>FYI: </a:t>
            </a:r>
            <a:r>
              <a:rPr lang="en-US" sz="1800" dirty="0">
                <a:hlinkClick r:id="rId2" action="ppaction://hlinkfile"/>
              </a:rPr>
              <a:t>Click here to view list of staff in this category</a:t>
            </a:r>
            <a:endParaRPr lang="en-NG" sz="1800" dirty="0"/>
          </a:p>
        </p:txBody>
      </p:sp>
      <p:cxnSp>
        <p:nvCxnSpPr>
          <p:cNvPr id="4" name="Straight Connector 3">
            <a:extLst>
              <a:ext uri="{FF2B5EF4-FFF2-40B4-BE49-F238E27FC236}">
                <a16:creationId xmlns:a16="http://schemas.microsoft.com/office/drawing/2014/main" id="{F05EEC15-FEDB-6401-32A2-ABB389FA38B3}"/>
              </a:ext>
            </a:extLst>
          </p:cNvPr>
          <p:cNvCxnSpPr/>
          <p:nvPr/>
        </p:nvCxnSpPr>
        <p:spPr>
          <a:xfrm>
            <a:off x="940904" y="1510748"/>
            <a:ext cx="10412896" cy="0"/>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5" name="Table 4">
            <a:extLst>
              <a:ext uri="{FF2B5EF4-FFF2-40B4-BE49-F238E27FC236}">
                <a16:creationId xmlns:a16="http://schemas.microsoft.com/office/drawing/2014/main" id="{9926B548-6347-20D7-99BE-23795FC8E85F}"/>
              </a:ext>
            </a:extLst>
          </p:cNvPr>
          <p:cNvGraphicFramePr>
            <a:graphicFrameLocks noGrp="1"/>
          </p:cNvGraphicFramePr>
          <p:nvPr>
            <p:extLst>
              <p:ext uri="{D42A27DB-BD31-4B8C-83A1-F6EECF244321}">
                <p14:modId xmlns:p14="http://schemas.microsoft.com/office/powerpoint/2010/main" val="2537714927"/>
              </p:ext>
            </p:extLst>
          </p:nvPr>
        </p:nvGraphicFramePr>
        <p:xfrm>
          <a:off x="1951382" y="2656372"/>
          <a:ext cx="5562600" cy="1097280"/>
        </p:xfrm>
        <a:graphic>
          <a:graphicData uri="http://schemas.openxmlformats.org/drawingml/2006/table">
            <a:tbl>
              <a:tblPr>
                <a:tableStyleId>{0E3FDE45-AF77-4B5C-9715-49D594BDF05E}</a:tableStyleId>
              </a:tblPr>
              <a:tblGrid>
                <a:gridCol w="2781300">
                  <a:extLst>
                    <a:ext uri="{9D8B030D-6E8A-4147-A177-3AD203B41FA5}">
                      <a16:colId xmlns:a16="http://schemas.microsoft.com/office/drawing/2014/main" val="2078870647"/>
                    </a:ext>
                  </a:extLst>
                </a:gridCol>
                <a:gridCol w="2781300">
                  <a:extLst>
                    <a:ext uri="{9D8B030D-6E8A-4147-A177-3AD203B41FA5}">
                      <a16:colId xmlns:a16="http://schemas.microsoft.com/office/drawing/2014/main" val="513654985"/>
                    </a:ext>
                  </a:extLst>
                </a:gridCol>
              </a:tblGrid>
              <a:tr h="0">
                <a:tc>
                  <a:txBody>
                    <a:bodyPr/>
                    <a:lstStyle/>
                    <a:p>
                      <a:r>
                        <a:rPr lang="en-US"/>
                        <a:t>Research &amp; Development</a:t>
                      </a:r>
                    </a:p>
                  </a:txBody>
                  <a:tcPr anchor="ctr"/>
                </a:tc>
                <a:tc>
                  <a:txBody>
                    <a:bodyPr/>
                    <a:lstStyle/>
                    <a:p>
                      <a:pPr algn="ctr"/>
                      <a:r>
                        <a:rPr lang="en-NG" dirty="0"/>
                        <a:t>12</a:t>
                      </a:r>
                    </a:p>
                  </a:txBody>
                  <a:tcPr anchor="ctr"/>
                </a:tc>
                <a:extLst>
                  <a:ext uri="{0D108BD9-81ED-4DB2-BD59-A6C34878D82A}">
                    <a16:rowId xmlns:a16="http://schemas.microsoft.com/office/drawing/2014/main" val="3474927039"/>
                  </a:ext>
                </a:extLst>
              </a:tr>
              <a:tr h="0">
                <a:tc>
                  <a:txBody>
                    <a:bodyPr/>
                    <a:lstStyle/>
                    <a:p>
                      <a:r>
                        <a:rPr lang="en-US"/>
                        <a:t>Sales</a:t>
                      </a:r>
                    </a:p>
                  </a:txBody>
                  <a:tcPr anchor="ctr"/>
                </a:tc>
                <a:tc>
                  <a:txBody>
                    <a:bodyPr/>
                    <a:lstStyle/>
                    <a:p>
                      <a:pPr algn="ctr"/>
                      <a:r>
                        <a:rPr lang="en-NG" dirty="0"/>
                        <a:t>3</a:t>
                      </a:r>
                    </a:p>
                  </a:txBody>
                  <a:tcPr anchor="ctr"/>
                </a:tc>
                <a:extLst>
                  <a:ext uri="{0D108BD9-81ED-4DB2-BD59-A6C34878D82A}">
                    <a16:rowId xmlns:a16="http://schemas.microsoft.com/office/drawing/2014/main" val="3179845523"/>
                  </a:ext>
                </a:extLst>
              </a:tr>
              <a:tr h="0">
                <a:tc>
                  <a:txBody>
                    <a:bodyPr/>
                    <a:lstStyle/>
                    <a:p>
                      <a:r>
                        <a:rPr lang="en-US" dirty="0"/>
                        <a:t>HR</a:t>
                      </a:r>
                    </a:p>
                  </a:txBody>
                  <a:tcPr anchor="ctr"/>
                </a:tc>
                <a:tc>
                  <a:txBody>
                    <a:bodyPr/>
                    <a:lstStyle/>
                    <a:p>
                      <a:pPr algn="ctr"/>
                      <a:r>
                        <a:rPr lang="en-US" dirty="0"/>
                        <a:t>0</a:t>
                      </a:r>
                      <a:endParaRPr lang="en-NG" dirty="0"/>
                    </a:p>
                  </a:txBody>
                  <a:tcPr anchor="ctr"/>
                </a:tc>
                <a:extLst>
                  <a:ext uri="{0D108BD9-81ED-4DB2-BD59-A6C34878D82A}">
                    <a16:rowId xmlns:a16="http://schemas.microsoft.com/office/drawing/2014/main" val="3417259848"/>
                  </a:ext>
                </a:extLst>
              </a:tr>
            </a:tbl>
          </a:graphicData>
        </a:graphic>
      </p:graphicFrame>
    </p:spTree>
    <p:extLst>
      <p:ext uri="{BB962C8B-B14F-4D97-AF65-F5344CB8AC3E}">
        <p14:creationId xmlns:p14="http://schemas.microsoft.com/office/powerpoint/2010/main" val="4156569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8C8A-07B7-07DD-6640-1BFC090209A7}"/>
              </a:ext>
            </a:extLst>
          </p:cNvPr>
          <p:cNvSpPr>
            <a:spLocks noGrp="1"/>
          </p:cNvSpPr>
          <p:nvPr>
            <p:ph type="title"/>
          </p:nvPr>
        </p:nvSpPr>
        <p:spPr/>
        <p:txBody>
          <a:bodyPr>
            <a:normAutofit/>
          </a:bodyPr>
          <a:lstStyle/>
          <a:p>
            <a:r>
              <a:rPr lang="en-US" sz="6000" dirty="0">
                <a:solidFill>
                  <a:srgbClr val="C00000"/>
                </a:solidFill>
                <a:latin typeface="Adobe Arabic" panose="02040503050201020203" pitchFamily="18" charset="-78"/>
                <a:cs typeface="Adobe Arabic" panose="02040503050201020203" pitchFamily="18" charset="-78"/>
              </a:rPr>
              <a:t>Findings – Staff with Annual KPI 60 to 69</a:t>
            </a:r>
            <a:endParaRPr lang="en-NG" dirty="0">
              <a:solidFill>
                <a:srgbClr val="C00000"/>
              </a:solidFill>
              <a:latin typeface="Adobe Arabic" panose="02040503050201020203" pitchFamily="18" charset="-78"/>
              <a:cs typeface="Adobe Arabic" panose="02040503050201020203" pitchFamily="18" charset="-78"/>
            </a:endParaRPr>
          </a:p>
        </p:txBody>
      </p:sp>
      <p:sp>
        <p:nvSpPr>
          <p:cNvPr id="3" name="Content Placeholder 2">
            <a:extLst>
              <a:ext uri="{FF2B5EF4-FFF2-40B4-BE49-F238E27FC236}">
                <a16:creationId xmlns:a16="http://schemas.microsoft.com/office/drawing/2014/main" id="{566E98A1-E005-7BE5-CE02-B35AC8AF2385}"/>
              </a:ext>
            </a:extLst>
          </p:cNvPr>
          <p:cNvSpPr>
            <a:spLocks noGrp="1"/>
          </p:cNvSpPr>
          <p:nvPr>
            <p:ph idx="1"/>
          </p:nvPr>
        </p:nvSpPr>
        <p:spPr/>
        <p:txBody>
          <a:bodyPr>
            <a:normAutofit lnSpcReduction="10000"/>
          </a:bodyPr>
          <a:lstStyle/>
          <a:p>
            <a:pPr marL="0" indent="0">
              <a:buNone/>
            </a:pPr>
            <a:r>
              <a:rPr lang="en-US" dirty="0"/>
              <a:t>138 staff members made an annual score of 60 to 69 and below is the spread</a:t>
            </a:r>
          </a:p>
          <a:p>
            <a:pPr marL="0" indent="0">
              <a:buNone/>
            </a:pPr>
            <a:endParaRPr lang="en-US" dirty="0"/>
          </a:p>
          <a:p>
            <a:pPr marL="0" indent="0">
              <a:buNone/>
            </a:pPr>
            <a:endParaRPr lang="en-US" b="1" dirty="0"/>
          </a:p>
          <a:p>
            <a:pPr marL="0" indent="0">
              <a:buNone/>
            </a:pPr>
            <a:endParaRPr lang="en-US" b="1" dirty="0"/>
          </a:p>
          <a:p>
            <a:pPr marL="0" indent="0">
              <a:buNone/>
            </a:pPr>
            <a:endParaRPr lang="en-US" b="1"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b="1" i="1" dirty="0"/>
              <a:t>FYI: </a:t>
            </a:r>
            <a:r>
              <a:rPr lang="en-US" sz="1800" dirty="0">
                <a:hlinkClick r:id="rId2" action="ppaction://hlinkfile"/>
              </a:rPr>
              <a:t>Click here for a detailed list of staff in this category</a:t>
            </a:r>
            <a:endParaRPr lang="en-NG" sz="1800" dirty="0"/>
          </a:p>
        </p:txBody>
      </p:sp>
      <p:cxnSp>
        <p:nvCxnSpPr>
          <p:cNvPr id="4" name="Straight Connector 3">
            <a:extLst>
              <a:ext uri="{FF2B5EF4-FFF2-40B4-BE49-F238E27FC236}">
                <a16:creationId xmlns:a16="http://schemas.microsoft.com/office/drawing/2014/main" id="{F05EEC15-FEDB-6401-32A2-ABB389FA38B3}"/>
              </a:ext>
            </a:extLst>
          </p:cNvPr>
          <p:cNvCxnSpPr/>
          <p:nvPr/>
        </p:nvCxnSpPr>
        <p:spPr>
          <a:xfrm>
            <a:off x="940904" y="1510748"/>
            <a:ext cx="10412896" cy="0"/>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5" name="Table 4">
            <a:extLst>
              <a:ext uri="{FF2B5EF4-FFF2-40B4-BE49-F238E27FC236}">
                <a16:creationId xmlns:a16="http://schemas.microsoft.com/office/drawing/2014/main" id="{9926B548-6347-20D7-99BE-23795FC8E85F}"/>
              </a:ext>
            </a:extLst>
          </p:cNvPr>
          <p:cNvGraphicFramePr>
            <a:graphicFrameLocks noGrp="1"/>
          </p:cNvGraphicFramePr>
          <p:nvPr>
            <p:extLst>
              <p:ext uri="{D42A27DB-BD31-4B8C-83A1-F6EECF244321}">
                <p14:modId xmlns:p14="http://schemas.microsoft.com/office/powerpoint/2010/main" val="3445761816"/>
              </p:ext>
            </p:extLst>
          </p:nvPr>
        </p:nvGraphicFramePr>
        <p:xfrm>
          <a:off x="1951382" y="2656372"/>
          <a:ext cx="5562600" cy="1097280"/>
        </p:xfrm>
        <a:graphic>
          <a:graphicData uri="http://schemas.openxmlformats.org/drawingml/2006/table">
            <a:tbl>
              <a:tblPr>
                <a:tableStyleId>{0E3FDE45-AF77-4B5C-9715-49D594BDF05E}</a:tableStyleId>
              </a:tblPr>
              <a:tblGrid>
                <a:gridCol w="2781300">
                  <a:extLst>
                    <a:ext uri="{9D8B030D-6E8A-4147-A177-3AD203B41FA5}">
                      <a16:colId xmlns:a16="http://schemas.microsoft.com/office/drawing/2014/main" val="2078870647"/>
                    </a:ext>
                  </a:extLst>
                </a:gridCol>
                <a:gridCol w="2781300">
                  <a:extLst>
                    <a:ext uri="{9D8B030D-6E8A-4147-A177-3AD203B41FA5}">
                      <a16:colId xmlns:a16="http://schemas.microsoft.com/office/drawing/2014/main" val="513654985"/>
                    </a:ext>
                  </a:extLst>
                </a:gridCol>
              </a:tblGrid>
              <a:tr h="0">
                <a:tc>
                  <a:txBody>
                    <a:bodyPr/>
                    <a:lstStyle/>
                    <a:p>
                      <a:r>
                        <a:rPr lang="en-US"/>
                        <a:t>Research &amp; Development</a:t>
                      </a:r>
                    </a:p>
                  </a:txBody>
                  <a:tcPr anchor="ctr"/>
                </a:tc>
                <a:tc>
                  <a:txBody>
                    <a:bodyPr/>
                    <a:lstStyle/>
                    <a:p>
                      <a:pPr algn="ctr"/>
                      <a:r>
                        <a:rPr lang="en-US" dirty="0"/>
                        <a:t>98</a:t>
                      </a:r>
                      <a:endParaRPr lang="en-NG" dirty="0"/>
                    </a:p>
                  </a:txBody>
                  <a:tcPr anchor="ctr"/>
                </a:tc>
                <a:extLst>
                  <a:ext uri="{0D108BD9-81ED-4DB2-BD59-A6C34878D82A}">
                    <a16:rowId xmlns:a16="http://schemas.microsoft.com/office/drawing/2014/main" val="3474927039"/>
                  </a:ext>
                </a:extLst>
              </a:tr>
              <a:tr h="0">
                <a:tc>
                  <a:txBody>
                    <a:bodyPr/>
                    <a:lstStyle/>
                    <a:p>
                      <a:r>
                        <a:rPr lang="en-US"/>
                        <a:t>Sales</a:t>
                      </a:r>
                    </a:p>
                  </a:txBody>
                  <a:tcPr anchor="ctr"/>
                </a:tc>
                <a:tc>
                  <a:txBody>
                    <a:bodyPr/>
                    <a:lstStyle/>
                    <a:p>
                      <a:pPr algn="ctr"/>
                      <a:r>
                        <a:rPr lang="en-NG" dirty="0"/>
                        <a:t>3</a:t>
                      </a:r>
                      <a:r>
                        <a:rPr lang="en-US" dirty="0"/>
                        <a:t>6</a:t>
                      </a:r>
                      <a:endParaRPr lang="en-NG" dirty="0"/>
                    </a:p>
                  </a:txBody>
                  <a:tcPr anchor="ctr"/>
                </a:tc>
                <a:extLst>
                  <a:ext uri="{0D108BD9-81ED-4DB2-BD59-A6C34878D82A}">
                    <a16:rowId xmlns:a16="http://schemas.microsoft.com/office/drawing/2014/main" val="3179845523"/>
                  </a:ext>
                </a:extLst>
              </a:tr>
              <a:tr h="0">
                <a:tc>
                  <a:txBody>
                    <a:bodyPr/>
                    <a:lstStyle/>
                    <a:p>
                      <a:r>
                        <a:rPr lang="en-US" dirty="0"/>
                        <a:t>HR</a:t>
                      </a:r>
                    </a:p>
                  </a:txBody>
                  <a:tcPr anchor="ctr"/>
                </a:tc>
                <a:tc>
                  <a:txBody>
                    <a:bodyPr/>
                    <a:lstStyle/>
                    <a:p>
                      <a:pPr algn="ctr"/>
                      <a:r>
                        <a:rPr lang="en-US" dirty="0"/>
                        <a:t>4</a:t>
                      </a:r>
                      <a:endParaRPr lang="en-NG" dirty="0"/>
                    </a:p>
                  </a:txBody>
                  <a:tcPr anchor="ctr"/>
                </a:tc>
                <a:extLst>
                  <a:ext uri="{0D108BD9-81ED-4DB2-BD59-A6C34878D82A}">
                    <a16:rowId xmlns:a16="http://schemas.microsoft.com/office/drawing/2014/main" val="3417259848"/>
                  </a:ext>
                </a:extLst>
              </a:tr>
            </a:tbl>
          </a:graphicData>
        </a:graphic>
      </p:graphicFrame>
    </p:spTree>
    <p:extLst>
      <p:ext uri="{BB962C8B-B14F-4D97-AF65-F5344CB8AC3E}">
        <p14:creationId xmlns:p14="http://schemas.microsoft.com/office/powerpoint/2010/main" val="3872233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8C8A-07B7-07DD-6640-1BFC090209A7}"/>
              </a:ext>
            </a:extLst>
          </p:cNvPr>
          <p:cNvSpPr>
            <a:spLocks noGrp="1"/>
          </p:cNvSpPr>
          <p:nvPr>
            <p:ph type="title"/>
          </p:nvPr>
        </p:nvSpPr>
        <p:spPr/>
        <p:txBody>
          <a:bodyPr>
            <a:normAutofit/>
          </a:bodyPr>
          <a:lstStyle/>
          <a:p>
            <a:r>
              <a:rPr lang="en-US" sz="6000" dirty="0">
                <a:solidFill>
                  <a:srgbClr val="C00000"/>
                </a:solidFill>
                <a:latin typeface="Adobe Arabic" panose="02040503050201020203" pitchFamily="18" charset="-78"/>
                <a:cs typeface="Adobe Arabic" panose="02040503050201020203" pitchFamily="18" charset="-78"/>
              </a:rPr>
              <a:t>Findings – Staff with Q2 KPI 50 and above</a:t>
            </a:r>
            <a:endParaRPr lang="en-NG" dirty="0">
              <a:solidFill>
                <a:srgbClr val="C00000"/>
              </a:solidFill>
              <a:latin typeface="Adobe Arabic" panose="02040503050201020203" pitchFamily="18" charset="-78"/>
              <a:cs typeface="Adobe Arabic" panose="02040503050201020203" pitchFamily="18" charset="-78"/>
            </a:endParaRPr>
          </a:p>
        </p:txBody>
      </p:sp>
      <p:sp>
        <p:nvSpPr>
          <p:cNvPr id="3" name="Content Placeholder 2">
            <a:extLst>
              <a:ext uri="{FF2B5EF4-FFF2-40B4-BE49-F238E27FC236}">
                <a16:creationId xmlns:a16="http://schemas.microsoft.com/office/drawing/2014/main" id="{566E98A1-E005-7BE5-CE02-B35AC8AF2385}"/>
              </a:ext>
            </a:extLst>
          </p:cNvPr>
          <p:cNvSpPr>
            <a:spLocks noGrp="1"/>
          </p:cNvSpPr>
          <p:nvPr>
            <p:ph idx="1"/>
          </p:nvPr>
        </p:nvSpPr>
        <p:spPr/>
        <p:txBody>
          <a:bodyPr>
            <a:normAutofit/>
          </a:bodyPr>
          <a:lstStyle/>
          <a:p>
            <a:pPr marL="0" indent="0">
              <a:buNone/>
            </a:pPr>
            <a:r>
              <a:rPr lang="en-US" dirty="0"/>
              <a:t>75 staff members made an KPI score of 50 and above in quarter2</a:t>
            </a:r>
          </a:p>
          <a:p>
            <a:pPr marL="0" indent="0">
              <a:buNone/>
            </a:pPr>
            <a:endParaRPr lang="en-US" dirty="0"/>
          </a:p>
          <a:p>
            <a:pPr marL="0" indent="0">
              <a:buNone/>
            </a:pPr>
            <a:endParaRPr lang="en-US" b="1" dirty="0"/>
          </a:p>
          <a:p>
            <a:pPr marL="0" indent="0">
              <a:buNone/>
            </a:pPr>
            <a:endParaRPr lang="en-US" b="1" dirty="0"/>
          </a:p>
          <a:p>
            <a:pPr marL="0" indent="0">
              <a:buNone/>
            </a:pPr>
            <a:endParaRPr lang="en-US" b="1"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b="1" i="1" dirty="0">
                <a:hlinkClick r:id="rId2" action="ppaction://hlinkfile"/>
              </a:rPr>
              <a:t>FYI: </a:t>
            </a:r>
            <a:r>
              <a:rPr lang="en-US" sz="1800" i="1" dirty="0">
                <a:hlinkClick r:id="rId2" action="ppaction://hlinkfile"/>
              </a:rPr>
              <a:t>Click here for Detailed List of Staff members in this category</a:t>
            </a:r>
            <a:endParaRPr lang="en-NG" sz="1800" i="1" dirty="0"/>
          </a:p>
        </p:txBody>
      </p:sp>
      <p:cxnSp>
        <p:nvCxnSpPr>
          <p:cNvPr id="4" name="Straight Connector 3">
            <a:extLst>
              <a:ext uri="{FF2B5EF4-FFF2-40B4-BE49-F238E27FC236}">
                <a16:creationId xmlns:a16="http://schemas.microsoft.com/office/drawing/2014/main" id="{F05EEC15-FEDB-6401-32A2-ABB389FA38B3}"/>
              </a:ext>
            </a:extLst>
          </p:cNvPr>
          <p:cNvCxnSpPr/>
          <p:nvPr/>
        </p:nvCxnSpPr>
        <p:spPr>
          <a:xfrm>
            <a:off x="940904" y="1510748"/>
            <a:ext cx="10412896" cy="0"/>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5" name="Table 4">
            <a:extLst>
              <a:ext uri="{FF2B5EF4-FFF2-40B4-BE49-F238E27FC236}">
                <a16:creationId xmlns:a16="http://schemas.microsoft.com/office/drawing/2014/main" id="{9926B548-6347-20D7-99BE-23795FC8E85F}"/>
              </a:ext>
            </a:extLst>
          </p:cNvPr>
          <p:cNvGraphicFramePr>
            <a:graphicFrameLocks noGrp="1"/>
          </p:cNvGraphicFramePr>
          <p:nvPr>
            <p:extLst>
              <p:ext uri="{D42A27DB-BD31-4B8C-83A1-F6EECF244321}">
                <p14:modId xmlns:p14="http://schemas.microsoft.com/office/powerpoint/2010/main" val="3478887910"/>
              </p:ext>
            </p:extLst>
          </p:nvPr>
        </p:nvGraphicFramePr>
        <p:xfrm>
          <a:off x="1951382" y="2656372"/>
          <a:ext cx="5562600" cy="1097280"/>
        </p:xfrm>
        <a:graphic>
          <a:graphicData uri="http://schemas.openxmlformats.org/drawingml/2006/table">
            <a:tbl>
              <a:tblPr>
                <a:tableStyleId>{0E3FDE45-AF77-4B5C-9715-49D594BDF05E}</a:tableStyleId>
              </a:tblPr>
              <a:tblGrid>
                <a:gridCol w="2781300">
                  <a:extLst>
                    <a:ext uri="{9D8B030D-6E8A-4147-A177-3AD203B41FA5}">
                      <a16:colId xmlns:a16="http://schemas.microsoft.com/office/drawing/2014/main" val="2078870647"/>
                    </a:ext>
                  </a:extLst>
                </a:gridCol>
                <a:gridCol w="2781300">
                  <a:extLst>
                    <a:ext uri="{9D8B030D-6E8A-4147-A177-3AD203B41FA5}">
                      <a16:colId xmlns:a16="http://schemas.microsoft.com/office/drawing/2014/main" val="513654985"/>
                    </a:ext>
                  </a:extLst>
                </a:gridCol>
              </a:tblGrid>
              <a:tr h="0">
                <a:tc>
                  <a:txBody>
                    <a:bodyPr/>
                    <a:lstStyle/>
                    <a:p>
                      <a:r>
                        <a:rPr lang="en-US"/>
                        <a:t>Research &amp; Development</a:t>
                      </a:r>
                    </a:p>
                  </a:txBody>
                  <a:tcPr anchor="ctr"/>
                </a:tc>
                <a:tc>
                  <a:txBody>
                    <a:bodyPr/>
                    <a:lstStyle/>
                    <a:p>
                      <a:pPr algn="ctr"/>
                      <a:r>
                        <a:rPr lang="en-US" dirty="0"/>
                        <a:t>57</a:t>
                      </a:r>
                      <a:endParaRPr lang="en-NG" dirty="0"/>
                    </a:p>
                  </a:txBody>
                  <a:tcPr anchor="ctr"/>
                </a:tc>
                <a:extLst>
                  <a:ext uri="{0D108BD9-81ED-4DB2-BD59-A6C34878D82A}">
                    <a16:rowId xmlns:a16="http://schemas.microsoft.com/office/drawing/2014/main" val="3474927039"/>
                  </a:ext>
                </a:extLst>
              </a:tr>
              <a:tr h="0">
                <a:tc>
                  <a:txBody>
                    <a:bodyPr/>
                    <a:lstStyle/>
                    <a:p>
                      <a:r>
                        <a:rPr lang="en-US"/>
                        <a:t>Sales</a:t>
                      </a:r>
                    </a:p>
                  </a:txBody>
                  <a:tcPr anchor="ctr"/>
                </a:tc>
                <a:tc>
                  <a:txBody>
                    <a:bodyPr/>
                    <a:lstStyle/>
                    <a:p>
                      <a:pPr algn="ctr"/>
                      <a:r>
                        <a:rPr lang="en-US" dirty="0"/>
                        <a:t>15</a:t>
                      </a:r>
                      <a:endParaRPr lang="en-NG" dirty="0"/>
                    </a:p>
                  </a:txBody>
                  <a:tcPr anchor="ctr"/>
                </a:tc>
                <a:extLst>
                  <a:ext uri="{0D108BD9-81ED-4DB2-BD59-A6C34878D82A}">
                    <a16:rowId xmlns:a16="http://schemas.microsoft.com/office/drawing/2014/main" val="3179845523"/>
                  </a:ext>
                </a:extLst>
              </a:tr>
              <a:tr h="0">
                <a:tc>
                  <a:txBody>
                    <a:bodyPr/>
                    <a:lstStyle/>
                    <a:p>
                      <a:r>
                        <a:rPr lang="en-US" dirty="0"/>
                        <a:t>HR</a:t>
                      </a:r>
                    </a:p>
                  </a:txBody>
                  <a:tcPr anchor="ctr"/>
                </a:tc>
                <a:tc>
                  <a:txBody>
                    <a:bodyPr/>
                    <a:lstStyle/>
                    <a:p>
                      <a:pPr algn="ctr"/>
                      <a:r>
                        <a:rPr lang="en-US" dirty="0"/>
                        <a:t>3</a:t>
                      </a:r>
                      <a:endParaRPr lang="en-NG" dirty="0"/>
                    </a:p>
                  </a:txBody>
                  <a:tcPr anchor="ctr"/>
                </a:tc>
                <a:extLst>
                  <a:ext uri="{0D108BD9-81ED-4DB2-BD59-A6C34878D82A}">
                    <a16:rowId xmlns:a16="http://schemas.microsoft.com/office/drawing/2014/main" val="3417259848"/>
                  </a:ext>
                </a:extLst>
              </a:tr>
            </a:tbl>
          </a:graphicData>
        </a:graphic>
      </p:graphicFrame>
    </p:spTree>
    <p:extLst>
      <p:ext uri="{BB962C8B-B14F-4D97-AF65-F5344CB8AC3E}">
        <p14:creationId xmlns:p14="http://schemas.microsoft.com/office/powerpoint/2010/main" val="327994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8C8A-07B7-07DD-6640-1BFC090209A7}"/>
              </a:ext>
            </a:extLst>
          </p:cNvPr>
          <p:cNvSpPr>
            <a:spLocks noGrp="1"/>
          </p:cNvSpPr>
          <p:nvPr>
            <p:ph type="title"/>
          </p:nvPr>
        </p:nvSpPr>
        <p:spPr/>
        <p:txBody>
          <a:bodyPr>
            <a:normAutofit/>
          </a:bodyPr>
          <a:lstStyle/>
          <a:p>
            <a:r>
              <a:rPr lang="en-US" sz="6000" dirty="0">
                <a:solidFill>
                  <a:srgbClr val="C00000"/>
                </a:solidFill>
                <a:latin typeface="Adobe Arabic" panose="02040503050201020203" pitchFamily="18" charset="-78"/>
                <a:cs typeface="Adobe Arabic" panose="02040503050201020203" pitchFamily="18" charset="-78"/>
              </a:rPr>
              <a:t>Findings – Remunerations </a:t>
            </a:r>
            <a:endParaRPr lang="en-NG" dirty="0">
              <a:solidFill>
                <a:srgbClr val="C00000"/>
              </a:solidFill>
              <a:latin typeface="Adobe Arabic" panose="02040503050201020203" pitchFamily="18" charset="-78"/>
              <a:cs typeface="Adobe Arabic" panose="02040503050201020203" pitchFamily="18" charset="-78"/>
            </a:endParaRPr>
          </a:p>
        </p:txBody>
      </p:sp>
      <p:sp>
        <p:nvSpPr>
          <p:cNvPr id="3" name="Content Placeholder 2">
            <a:extLst>
              <a:ext uri="{FF2B5EF4-FFF2-40B4-BE49-F238E27FC236}">
                <a16:creationId xmlns:a16="http://schemas.microsoft.com/office/drawing/2014/main" id="{566E98A1-E005-7BE5-CE02-B35AC8AF2385}"/>
              </a:ext>
            </a:extLst>
          </p:cNvPr>
          <p:cNvSpPr>
            <a:spLocks noGrp="1"/>
          </p:cNvSpPr>
          <p:nvPr>
            <p:ph idx="1"/>
          </p:nvPr>
        </p:nvSpPr>
        <p:spPr/>
        <p:txBody>
          <a:bodyPr>
            <a:normAutofit lnSpcReduction="10000"/>
          </a:bodyPr>
          <a:lstStyle/>
          <a:p>
            <a:pPr marL="0" indent="0">
              <a:buNone/>
            </a:pPr>
            <a:r>
              <a:rPr lang="en-US" dirty="0"/>
              <a:t>Due to the Merit increment in Salary, the variation in remuneration are as follows</a:t>
            </a:r>
          </a:p>
          <a:p>
            <a:pPr marL="0" indent="0">
              <a:buNone/>
            </a:pPr>
            <a:endParaRPr lang="en-US" dirty="0"/>
          </a:p>
          <a:p>
            <a:pPr marL="0" indent="0">
              <a:buNone/>
            </a:pPr>
            <a:endParaRPr lang="en-US" b="1" dirty="0"/>
          </a:p>
          <a:p>
            <a:pPr marL="0" indent="0">
              <a:buNone/>
            </a:pPr>
            <a:endParaRPr lang="en-US" b="1" dirty="0"/>
          </a:p>
          <a:p>
            <a:pPr marL="0" indent="0">
              <a:buNone/>
            </a:pPr>
            <a:endParaRPr lang="en-US" b="1"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b="1" i="1" dirty="0"/>
              <a:t>FYI: </a:t>
            </a:r>
            <a:r>
              <a:rPr lang="en-US" sz="1800" i="1" dirty="0">
                <a:hlinkClick r:id="rId2" action="ppaction://hlinkfile"/>
              </a:rPr>
              <a:t>Click here for the December salary schedule</a:t>
            </a:r>
            <a:endParaRPr lang="en-NG" sz="1800" i="1" dirty="0"/>
          </a:p>
        </p:txBody>
      </p:sp>
      <p:cxnSp>
        <p:nvCxnSpPr>
          <p:cNvPr id="4" name="Straight Connector 3">
            <a:extLst>
              <a:ext uri="{FF2B5EF4-FFF2-40B4-BE49-F238E27FC236}">
                <a16:creationId xmlns:a16="http://schemas.microsoft.com/office/drawing/2014/main" id="{F05EEC15-FEDB-6401-32A2-ABB389FA38B3}"/>
              </a:ext>
            </a:extLst>
          </p:cNvPr>
          <p:cNvCxnSpPr/>
          <p:nvPr/>
        </p:nvCxnSpPr>
        <p:spPr>
          <a:xfrm>
            <a:off x="940904" y="1510748"/>
            <a:ext cx="10412896" cy="0"/>
          </a:xfrm>
          <a:prstGeom prst="line">
            <a:avLst/>
          </a:prstGeom>
        </p:spPr>
        <p:style>
          <a:lnRef idx="1">
            <a:schemeClr val="accent2"/>
          </a:lnRef>
          <a:fillRef idx="0">
            <a:schemeClr val="accent2"/>
          </a:fillRef>
          <a:effectRef idx="0">
            <a:schemeClr val="accent2"/>
          </a:effectRef>
          <a:fontRef idx="minor">
            <a:schemeClr val="tx1"/>
          </a:fontRef>
        </p:style>
      </p:cxnSp>
      <p:graphicFrame>
        <p:nvGraphicFramePr>
          <p:cNvPr id="5" name="Table 4">
            <a:extLst>
              <a:ext uri="{FF2B5EF4-FFF2-40B4-BE49-F238E27FC236}">
                <a16:creationId xmlns:a16="http://schemas.microsoft.com/office/drawing/2014/main" id="{9926B548-6347-20D7-99BE-23795FC8E85F}"/>
              </a:ext>
            </a:extLst>
          </p:cNvPr>
          <p:cNvGraphicFramePr>
            <a:graphicFrameLocks noGrp="1"/>
          </p:cNvGraphicFramePr>
          <p:nvPr>
            <p:extLst>
              <p:ext uri="{D42A27DB-BD31-4B8C-83A1-F6EECF244321}">
                <p14:modId xmlns:p14="http://schemas.microsoft.com/office/powerpoint/2010/main" val="1400476898"/>
              </p:ext>
            </p:extLst>
          </p:nvPr>
        </p:nvGraphicFramePr>
        <p:xfrm>
          <a:off x="1938129" y="3053937"/>
          <a:ext cx="7298636" cy="1463040"/>
        </p:xfrm>
        <a:graphic>
          <a:graphicData uri="http://schemas.openxmlformats.org/drawingml/2006/table">
            <a:tbl>
              <a:tblPr>
                <a:tableStyleId>{0E3FDE45-AF77-4B5C-9715-49D594BDF05E}</a:tableStyleId>
              </a:tblPr>
              <a:tblGrid>
                <a:gridCol w="4820480">
                  <a:extLst>
                    <a:ext uri="{9D8B030D-6E8A-4147-A177-3AD203B41FA5}">
                      <a16:colId xmlns:a16="http://schemas.microsoft.com/office/drawing/2014/main" val="2078870647"/>
                    </a:ext>
                  </a:extLst>
                </a:gridCol>
                <a:gridCol w="2478156">
                  <a:extLst>
                    <a:ext uri="{9D8B030D-6E8A-4147-A177-3AD203B41FA5}">
                      <a16:colId xmlns:a16="http://schemas.microsoft.com/office/drawing/2014/main" val="513654985"/>
                    </a:ext>
                  </a:extLst>
                </a:gridCol>
              </a:tblGrid>
              <a:tr h="0">
                <a:tc>
                  <a:txBody>
                    <a:bodyPr/>
                    <a:lstStyle/>
                    <a:p>
                      <a:r>
                        <a:rPr lang="en-US" dirty="0"/>
                        <a:t>Current Total Monthly Remunerations</a:t>
                      </a:r>
                    </a:p>
                  </a:txBody>
                  <a:tcPr anchor="ctr"/>
                </a:tc>
                <a:tc>
                  <a:txBody>
                    <a:bodyPr/>
                    <a:lstStyle/>
                    <a:p>
                      <a:r>
                        <a:rPr lang="en-US" dirty="0"/>
                        <a:t>$</a:t>
                      </a:r>
                      <a:r>
                        <a:rPr lang="en-NG" dirty="0"/>
                        <a:t>5,198,906</a:t>
                      </a:r>
                    </a:p>
                  </a:txBody>
                  <a:tcPr anchor="ctr"/>
                </a:tc>
                <a:extLst>
                  <a:ext uri="{0D108BD9-81ED-4DB2-BD59-A6C34878D82A}">
                    <a16:rowId xmlns:a16="http://schemas.microsoft.com/office/drawing/2014/main" val="3474927039"/>
                  </a:ext>
                </a:extLst>
              </a:tr>
              <a:tr h="0">
                <a:tc>
                  <a:txBody>
                    <a:bodyPr/>
                    <a:lstStyle/>
                    <a:p>
                      <a:r>
                        <a:rPr lang="en-US" dirty="0"/>
                        <a:t>New Total Monthly Remunerations</a:t>
                      </a:r>
                    </a:p>
                  </a:txBody>
                  <a:tcPr anchor="ctr"/>
                </a:tc>
                <a:tc>
                  <a:txBody>
                    <a:bodyPr/>
                    <a:lstStyle/>
                    <a:p>
                      <a:r>
                        <a:rPr lang="en-US" dirty="0"/>
                        <a:t>$</a:t>
                      </a:r>
                      <a:r>
                        <a:rPr lang="en-NG" dirty="0"/>
                        <a:t>5,386,586</a:t>
                      </a:r>
                    </a:p>
                  </a:txBody>
                  <a:tcPr anchor="ctr"/>
                </a:tc>
                <a:extLst>
                  <a:ext uri="{0D108BD9-81ED-4DB2-BD59-A6C34878D82A}">
                    <a16:rowId xmlns:a16="http://schemas.microsoft.com/office/drawing/2014/main" val="3179845523"/>
                  </a:ext>
                </a:extLst>
              </a:tr>
              <a:tr h="0">
                <a:tc>
                  <a:txBody>
                    <a:bodyPr/>
                    <a:lstStyle/>
                    <a:p>
                      <a:r>
                        <a:rPr lang="en-US" dirty="0"/>
                        <a:t>Difference in increment</a:t>
                      </a:r>
                    </a:p>
                  </a:txBody>
                  <a:tcPr anchor="ctr"/>
                </a:tc>
                <a:tc>
                  <a:txBody>
                    <a:bodyPr/>
                    <a:lstStyle/>
                    <a:p>
                      <a:r>
                        <a:rPr lang="en-US" dirty="0"/>
                        <a:t>$</a:t>
                      </a:r>
                      <a:r>
                        <a:rPr lang="en-NG" dirty="0"/>
                        <a:t>187,680</a:t>
                      </a:r>
                    </a:p>
                  </a:txBody>
                  <a:tcPr anchor="ctr"/>
                </a:tc>
                <a:extLst>
                  <a:ext uri="{0D108BD9-81ED-4DB2-BD59-A6C34878D82A}">
                    <a16:rowId xmlns:a16="http://schemas.microsoft.com/office/drawing/2014/main" val="3417259848"/>
                  </a:ext>
                </a:extLst>
              </a:tr>
              <a:tr h="0">
                <a:tc>
                  <a:txBody>
                    <a:bodyPr/>
                    <a:lstStyle/>
                    <a:p>
                      <a:r>
                        <a:rPr lang="en-US" dirty="0"/>
                        <a:t>Percentage increment</a:t>
                      </a:r>
                    </a:p>
                  </a:txBody>
                  <a:tcPr anchor="ctr"/>
                </a:tc>
                <a:tc>
                  <a:txBody>
                    <a:bodyPr/>
                    <a:lstStyle/>
                    <a:p>
                      <a:pPr algn="l"/>
                      <a:r>
                        <a:rPr lang="en-US" dirty="0"/>
                        <a:t>3.61%</a:t>
                      </a:r>
                      <a:endParaRPr lang="en-NG" dirty="0"/>
                    </a:p>
                  </a:txBody>
                  <a:tcPr anchor="ctr"/>
                </a:tc>
                <a:extLst>
                  <a:ext uri="{0D108BD9-81ED-4DB2-BD59-A6C34878D82A}">
                    <a16:rowId xmlns:a16="http://schemas.microsoft.com/office/drawing/2014/main" val="3936349281"/>
                  </a:ext>
                </a:extLst>
              </a:tr>
            </a:tbl>
          </a:graphicData>
        </a:graphic>
      </p:graphicFrame>
    </p:spTree>
    <p:extLst>
      <p:ext uri="{BB962C8B-B14F-4D97-AF65-F5344CB8AC3E}">
        <p14:creationId xmlns:p14="http://schemas.microsoft.com/office/powerpoint/2010/main" val="1660700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8C8A-07B7-07DD-6640-1BFC090209A7}"/>
              </a:ext>
            </a:extLst>
          </p:cNvPr>
          <p:cNvSpPr>
            <a:spLocks noGrp="1"/>
          </p:cNvSpPr>
          <p:nvPr>
            <p:ph type="title"/>
          </p:nvPr>
        </p:nvSpPr>
        <p:spPr>
          <a:xfrm>
            <a:off x="735496" y="2325583"/>
            <a:ext cx="10515600" cy="1325563"/>
          </a:xfrm>
        </p:spPr>
        <p:txBody>
          <a:bodyPr>
            <a:normAutofit fontScale="90000"/>
          </a:bodyPr>
          <a:lstStyle/>
          <a:p>
            <a:pPr algn="ctr"/>
            <a:r>
              <a:rPr lang="en-US" sz="8800" dirty="0">
                <a:solidFill>
                  <a:srgbClr val="C00000"/>
                </a:solidFill>
                <a:latin typeface="Adobe Arabic" panose="02040503050201020203" pitchFamily="18" charset="-78"/>
                <a:cs typeface="Adobe Arabic" panose="02040503050201020203" pitchFamily="18" charset="-78"/>
              </a:rPr>
              <a:t>THANK YOU</a:t>
            </a:r>
            <a:endParaRPr lang="en-NG" sz="6600" dirty="0">
              <a:solidFill>
                <a:srgbClr val="C00000"/>
              </a:solidFill>
              <a:latin typeface="Adobe Arabic" panose="02040503050201020203" pitchFamily="18" charset="-78"/>
              <a:cs typeface="Adobe Arabic" panose="02040503050201020203" pitchFamily="18" charset="-78"/>
            </a:endParaRPr>
          </a:p>
        </p:txBody>
      </p:sp>
      <p:cxnSp>
        <p:nvCxnSpPr>
          <p:cNvPr id="4" name="Straight Connector 3">
            <a:extLst>
              <a:ext uri="{FF2B5EF4-FFF2-40B4-BE49-F238E27FC236}">
                <a16:creationId xmlns:a16="http://schemas.microsoft.com/office/drawing/2014/main" id="{F05EEC15-FEDB-6401-32A2-ABB389FA38B3}"/>
              </a:ext>
            </a:extLst>
          </p:cNvPr>
          <p:cNvCxnSpPr/>
          <p:nvPr/>
        </p:nvCxnSpPr>
        <p:spPr>
          <a:xfrm>
            <a:off x="891209" y="3429000"/>
            <a:ext cx="10412896"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58296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5AC2-6143-8D01-1377-E455D48BCD63}"/>
              </a:ext>
            </a:extLst>
          </p:cNvPr>
          <p:cNvSpPr>
            <a:spLocks noGrp="1"/>
          </p:cNvSpPr>
          <p:nvPr>
            <p:ph type="title"/>
          </p:nvPr>
        </p:nvSpPr>
        <p:spPr>
          <a:xfrm>
            <a:off x="838200" y="500062"/>
            <a:ext cx="10515600" cy="1325563"/>
          </a:xfrm>
        </p:spPr>
        <p:txBody>
          <a:bodyPr>
            <a:normAutofit/>
          </a:bodyPr>
          <a:lstStyle/>
          <a:p>
            <a:r>
              <a:rPr lang="en-US" sz="6000" b="1" dirty="0">
                <a:solidFill>
                  <a:srgbClr val="C00000"/>
                </a:solidFill>
                <a:latin typeface="Adobe Arabic" panose="02040503050201020203" pitchFamily="18" charset="-78"/>
                <a:cs typeface="Adobe Arabic" panose="02040503050201020203" pitchFamily="18" charset="-78"/>
              </a:rPr>
              <a:t>Table of Content</a:t>
            </a:r>
            <a:endParaRPr lang="en-NG" sz="6000" b="1" dirty="0">
              <a:solidFill>
                <a:srgbClr val="C00000"/>
              </a:solidFill>
              <a:latin typeface="Adobe Arabic" panose="02040503050201020203" pitchFamily="18" charset="-78"/>
              <a:cs typeface="Adobe Arabic" panose="02040503050201020203" pitchFamily="18" charset="-78"/>
            </a:endParaRPr>
          </a:p>
        </p:txBody>
      </p:sp>
      <p:sp>
        <p:nvSpPr>
          <p:cNvPr id="3" name="Content Placeholder 2">
            <a:extLst>
              <a:ext uri="{FF2B5EF4-FFF2-40B4-BE49-F238E27FC236}">
                <a16:creationId xmlns:a16="http://schemas.microsoft.com/office/drawing/2014/main" id="{AD15E119-015C-8C30-A1CE-B70E81B9DB8C}"/>
              </a:ext>
            </a:extLst>
          </p:cNvPr>
          <p:cNvSpPr>
            <a:spLocks noGrp="1"/>
          </p:cNvSpPr>
          <p:nvPr>
            <p:ph idx="1"/>
          </p:nvPr>
        </p:nvSpPr>
        <p:spPr/>
        <p:txBody>
          <a:bodyPr/>
          <a:lstStyle/>
          <a:p>
            <a:pPr>
              <a:buFont typeface="Wingdings" panose="05000000000000000000" pitchFamily="2" charset="2"/>
              <a:buChar char="Ø"/>
            </a:pPr>
            <a:r>
              <a:rPr lang="en-US" dirty="0"/>
              <a:t> 	Purpose Statement</a:t>
            </a:r>
          </a:p>
          <a:p>
            <a:pPr>
              <a:buFont typeface="Wingdings" panose="05000000000000000000" pitchFamily="2" charset="2"/>
              <a:buChar char="Ø"/>
            </a:pPr>
            <a:r>
              <a:rPr lang="en-US" dirty="0"/>
              <a:t> 	Data Source</a:t>
            </a:r>
          </a:p>
          <a:p>
            <a:pPr>
              <a:buFont typeface="Wingdings" panose="05000000000000000000" pitchFamily="2" charset="2"/>
              <a:buChar char="Ø"/>
            </a:pPr>
            <a:r>
              <a:rPr lang="en-US" dirty="0"/>
              <a:t> 	Findings</a:t>
            </a:r>
          </a:p>
          <a:p>
            <a:pPr>
              <a:buFont typeface="Wingdings" panose="05000000000000000000" pitchFamily="2" charset="2"/>
              <a:buChar char="Ø"/>
            </a:pPr>
            <a:r>
              <a:rPr lang="en-US" dirty="0"/>
              <a:t> 	Conclusion</a:t>
            </a:r>
          </a:p>
        </p:txBody>
      </p:sp>
      <p:cxnSp>
        <p:nvCxnSpPr>
          <p:cNvPr id="5" name="Straight Connector 4">
            <a:extLst>
              <a:ext uri="{FF2B5EF4-FFF2-40B4-BE49-F238E27FC236}">
                <a16:creationId xmlns:a16="http://schemas.microsoft.com/office/drawing/2014/main" id="{7CD4428D-8B3A-3A48-5E18-E350827F1F91}"/>
              </a:ext>
            </a:extLst>
          </p:cNvPr>
          <p:cNvCxnSpPr/>
          <p:nvPr/>
        </p:nvCxnSpPr>
        <p:spPr>
          <a:xfrm>
            <a:off x="940904" y="1510748"/>
            <a:ext cx="10412896"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72499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813FD-987F-8BF4-5C72-E0B61AC4C675}"/>
              </a:ext>
            </a:extLst>
          </p:cNvPr>
          <p:cNvSpPr>
            <a:spLocks noGrp="1"/>
          </p:cNvSpPr>
          <p:nvPr>
            <p:ph type="title"/>
          </p:nvPr>
        </p:nvSpPr>
        <p:spPr>
          <a:xfrm>
            <a:off x="838200" y="376237"/>
            <a:ext cx="10515600" cy="1325563"/>
          </a:xfrm>
        </p:spPr>
        <p:txBody>
          <a:bodyPr>
            <a:normAutofit/>
          </a:bodyPr>
          <a:lstStyle/>
          <a:p>
            <a:r>
              <a:rPr lang="en-US" sz="6000" dirty="0">
                <a:solidFill>
                  <a:srgbClr val="C00000"/>
                </a:solidFill>
                <a:latin typeface="Adobe Arabic" panose="02040503050201020203" pitchFamily="18" charset="-78"/>
                <a:cs typeface="Adobe Arabic" panose="02040503050201020203" pitchFamily="18" charset="-78"/>
              </a:rPr>
              <a:t>Purpose Statement</a:t>
            </a:r>
            <a:endParaRPr lang="en-NG" sz="6000" dirty="0">
              <a:solidFill>
                <a:srgbClr val="C00000"/>
              </a:solidFill>
              <a:latin typeface="Adobe Arabic" panose="02040503050201020203" pitchFamily="18" charset="-78"/>
              <a:cs typeface="Adobe Arabic" panose="02040503050201020203" pitchFamily="18" charset="-78"/>
            </a:endParaRPr>
          </a:p>
        </p:txBody>
      </p:sp>
      <p:sp>
        <p:nvSpPr>
          <p:cNvPr id="3" name="Content Placeholder 2">
            <a:extLst>
              <a:ext uri="{FF2B5EF4-FFF2-40B4-BE49-F238E27FC236}">
                <a16:creationId xmlns:a16="http://schemas.microsoft.com/office/drawing/2014/main" id="{F3490D91-67F5-714B-74EB-8830264BBE84}"/>
              </a:ext>
            </a:extLst>
          </p:cNvPr>
          <p:cNvSpPr>
            <a:spLocks noGrp="1"/>
          </p:cNvSpPr>
          <p:nvPr>
            <p:ph idx="1"/>
          </p:nvPr>
        </p:nvSpPr>
        <p:spPr>
          <a:xfrm>
            <a:off x="838200" y="2130425"/>
            <a:ext cx="10515600" cy="4351338"/>
          </a:xfrm>
        </p:spPr>
        <p:txBody>
          <a:bodyPr>
            <a:norm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Get the best performing staff for the past year</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Get the best performing staff for each department in the past year</a:t>
            </a: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Get all the staff who got up to 50% of their KPI in the off-peak period (Second quarter)</a:t>
            </a: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Get all the staff who scored 70 and above KPI for the entire year</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Get all the staff who scored 60 to 69 KPI for the entire year</a:t>
            </a: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Prepare the December salary schedule factoring in the above</a:t>
            </a: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latin typeface="Calibri" panose="020F0502020204030204" pitchFamily="34" charset="0"/>
                <a:ea typeface="Calibri" panose="020F0502020204030204" pitchFamily="34" charset="0"/>
                <a:cs typeface="Times New Roman" panose="02020603050405020304" pitchFamily="18" charset="0"/>
              </a:rPr>
              <a:t>Get the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total monthly remuneration payout</a:t>
            </a: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latin typeface="Calibri" panose="020F0502020204030204" pitchFamily="34" charset="0"/>
                <a:ea typeface="Calibri" panose="020F0502020204030204" pitchFamily="34" charset="0"/>
                <a:cs typeface="Times New Roman" panose="02020603050405020304" pitchFamily="18" charset="0"/>
              </a:rPr>
              <a:t>Establish the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difference between the old and new total monthly remuneration payout and also specify the percentage difference</a:t>
            </a:r>
            <a:endParaRPr lang="en-NG"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9D84075C-A07A-B223-C19C-5F064CD2506F}"/>
              </a:ext>
            </a:extLst>
          </p:cNvPr>
          <p:cNvCxnSpPr/>
          <p:nvPr/>
        </p:nvCxnSpPr>
        <p:spPr>
          <a:xfrm>
            <a:off x="940904" y="1510748"/>
            <a:ext cx="10412896"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05185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8C8A-07B7-07DD-6640-1BFC090209A7}"/>
              </a:ext>
            </a:extLst>
          </p:cNvPr>
          <p:cNvSpPr>
            <a:spLocks noGrp="1"/>
          </p:cNvSpPr>
          <p:nvPr>
            <p:ph type="title"/>
          </p:nvPr>
        </p:nvSpPr>
        <p:spPr/>
        <p:txBody>
          <a:bodyPr/>
          <a:lstStyle/>
          <a:p>
            <a:r>
              <a:rPr lang="en-US" sz="6000" dirty="0">
                <a:solidFill>
                  <a:srgbClr val="C00000"/>
                </a:solidFill>
                <a:latin typeface="Adobe Arabic" panose="02040503050201020203" pitchFamily="18" charset="-78"/>
                <a:cs typeface="Adobe Arabic" panose="02040503050201020203" pitchFamily="18" charset="-78"/>
              </a:rPr>
              <a:t>Data Source</a:t>
            </a:r>
            <a:r>
              <a:rPr lang="en-US" dirty="0">
                <a:solidFill>
                  <a:srgbClr val="C00000"/>
                </a:solidFill>
                <a:latin typeface="Adobe Arabic" panose="02040503050201020203" pitchFamily="18" charset="-78"/>
                <a:cs typeface="Adobe Arabic" panose="02040503050201020203" pitchFamily="18" charset="-78"/>
              </a:rPr>
              <a:t>	</a:t>
            </a:r>
            <a:endParaRPr lang="en-NG" dirty="0">
              <a:solidFill>
                <a:srgbClr val="C00000"/>
              </a:solidFill>
              <a:latin typeface="Adobe Arabic" panose="02040503050201020203" pitchFamily="18" charset="-78"/>
              <a:cs typeface="Adobe Arabic" panose="02040503050201020203" pitchFamily="18" charset="-78"/>
            </a:endParaRPr>
          </a:p>
        </p:txBody>
      </p:sp>
      <p:sp>
        <p:nvSpPr>
          <p:cNvPr id="3" name="Content Placeholder 2">
            <a:extLst>
              <a:ext uri="{FF2B5EF4-FFF2-40B4-BE49-F238E27FC236}">
                <a16:creationId xmlns:a16="http://schemas.microsoft.com/office/drawing/2014/main" id="{566E98A1-E005-7BE5-CE02-B35AC8AF2385}"/>
              </a:ext>
            </a:extLst>
          </p:cNvPr>
          <p:cNvSpPr>
            <a:spLocks noGrp="1"/>
          </p:cNvSpPr>
          <p:nvPr>
            <p:ph idx="1"/>
          </p:nvPr>
        </p:nvSpPr>
        <p:spPr/>
        <p:txBody>
          <a:bodyPr>
            <a:normAutofit/>
          </a:bodyPr>
          <a:lstStyle/>
          <a:p>
            <a:pPr marL="0" indent="0">
              <a:buNone/>
            </a:pPr>
            <a:r>
              <a:rPr lang="en-US" sz="2400" dirty="0"/>
              <a:t>The data utilized in this presentation was spooled from our staff database and it includes employee record of each staff and also record of performance of each employee in the past one year.</a:t>
            </a:r>
          </a:p>
          <a:p>
            <a:pPr marL="0" indent="0">
              <a:buNone/>
            </a:pPr>
            <a:endParaRPr lang="en-US" sz="2400" dirty="0"/>
          </a:p>
          <a:p>
            <a:pPr marL="0" indent="0">
              <a:buNone/>
            </a:pPr>
            <a:r>
              <a:rPr lang="en-US" sz="2400" dirty="0"/>
              <a:t>A KPI data table was created factoring in the allocated weight to the KPI of each quarter</a:t>
            </a:r>
          </a:p>
        </p:txBody>
      </p:sp>
      <p:cxnSp>
        <p:nvCxnSpPr>
          <p:cNvPr id="4" name="Straight Connector 3">
            <a:extLst>
              <a:ext uri="{FF2B5EF4-FFF2-40B4-BE49-F238E27FC236}">
                <a16:creationId xmlns:a16="http://schemas.microsoft.com/office/drawing/2014/main" id="{F05EEC15-FEDB-6401-32A2-ABB389FA38B3}"/>
              </a:ext>
            </a:extLst>
          </p:cNvPr>
          <p:cNvCxnSpPr/>
          <p:nvPr/>
        </p:nvCxnSpPr>
        <p:spPr>
          <a:xfrm>
            <a:off x="940904" y="1510748"/>
            <a:ext cx="10412896"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57350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8C8A-07B7-07DD-6640-1BFC090209A7}"/>
              </a:ext>
            </a:extLst>
          </p:cNvPr>
          <p:cNvSpPr>
            <a:spLocks noGrp="1"/>
          </p:cNvSpPr>
          <p:nvPr>
            <p:ph type="title"/>
          </p:nvPr>
        </p:nvSpPr>
        <p:spPr/>
        <p:txBody>
          <a:bodyPr/>
          <a:lstStyle/>
          <a:p>
            <a:r>
              <a:rPr lang="en-US" sz="6000" dirty="0">
                <a:solidFill>
                  <a:srgbClr val="C00000"/>
                </a:solidFill>
                <a:latin typeface="Adobe Arabic" panose="02040503050201020203" pitchFamily="18" charset="-78"/>
                <a:cs typeface="Adobe Arabic" panose="02040503050201020203" pitchFamily="18" charset="-78"/>
              </a:rPr>
              <a:t>Allocated KPI Weights</a:t>
            </a:r>
            <a:r>
              <a:rPr lang="en-US" dirty="0">
                <a:solidFill>
                  <a:srgbClr val="C00000"/>
                </a:solidFill>
                <a:latin typeface="Adobe Arabic" panose="02040503050201020203" pitchFamily="18" charset="-78"/>
                <a:cs typeface="Adobe Arabic" panose="02040503050201020203" pitchFamily="18" charset="-78"/>
              </a:rPr>
              <a:t>	</a:t>
            </a:r>
            <a:endParaRPr lang="en-NG" dirty="0">
              <a:solidFill>
                <a:srgbClr val="C00000"/>
              </a:solidFill>
              <a:latin typeface="Adobe Arabic" panose="02040503050201020203" pitchFamily="18" charset="-78"/>
              <a:cs typeface="Adobe Arabic" panose="02040503050201020203" pitchFamily="18" charset="-78"/>
            </a:endParaRPr>
          </a:p>
        </p:txBody>
      </p:sp>
      <p:sp>
        <p:nvSpPr>
          <p:cNvPr id="3" name="Content Placeholder 2">
            <a:extLst>
              <a:ext uri="{FF2B5EF4-FFF2-40B4-BE49-F238E27FC236}">
                <a16:creationId xmlns:a16="http://schemas.microsoft.com/office/drawing/2014/main" id="{566E98A1-E005-7BE5-CE02-B35AC8AF2385}"/>
              </a:ext>
            </a:extLst>
          </p:cNvPr>
          <p:cNvSpPr>
            <a:spLocks noGrp="1"/>
          </p:cNvSpPr>
          <p:nvPr>
            <p:ph idx="1"/>
          </p:nvPr>
        </p:nvSpPr>
        <p:spPr/>
        <p:txBody>
          <a:bodyPr>
            <a:normAutofit/>
          </a:bodyPr>
          <a:lstStyle/>
          <a:p>
            <a:pPr marL="0" indent="0">
              <a:buNone/>
            </a:pPr>
            <a:r>
              <a:rPr lang="en-US" sz="2400" dirty="0"/>
              <a:t>Quarter 1	-	30</a:t>
            </a:r>
          </a:p>
          <a:p>
            <a:pPr marL="0" indent="0">
              <a:buNone/>
            </a:pPr>
            <a:r>
              <a:rPr lang="en-US" sz="2400" dirty="0"/>
              <a:t>Quarter 2	-	40</a:t>
            </a:r>
          </a:p>
          <a:p>
            <a:pPr marL="0" indent="0">
              <a:buNone/>
            </a:pPr>
            <a:r>
              <a:rPr lang="en-US" sz="2400" dirty="0"/>
              <a:t>Quarter 3	-	15</a:t>
            </a:r>
          </a:p>
          <a:p>
            <a:pPr marL="0" indent="0">
              <a:buNone/>
            </a:pPr>
            <a:r>
              <a:rPr lang="en-US" sz="2400" dirty="0"/>
              <a:t>Quarter 4	-	15</a:t>
            </a:r>
          </a:p>
          <a:p>
            <a:pPr marL="0" indent="0">
              <a:buNone/>
            </a:pPr>
            <a:r>
              <a:rPr lang="en-US" sz="2400" b="1" dirty="0"/>
              <a:t>Total Weight		100</a:t>
            </a:r>
          </a:p>
        </p:txBody>
      </p:sp>
      <p:cxnSp>
        <p:nvCxnSpPr>
          <p:cNvPr id="4" name="Straight Connector 3">
            <a:extLst>
              <a:ext uri="{FF2B5EF4-FFF2-40B4-BE49-F238E27FC236}">
                <a16:creationId xmlns:a16="http://schemas.microsoft.com/office/drawing/2014/main" id="{F05EEC15-FEDB-6401-32A2-ABB389FA38B3}"/>
              </a:ext>
            </a:extLst>
          </p:cNvPr>
          <p:cNvCxnSpPr/>
          <p:nvPr/>
        </p:nvCxnSpPr>
        <p:spPr>
          <a:xfrm>
            <a:off x="940904" y="1510748"/>
            <a:ext cx="10412896"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AFAE264E-DC00-8D6E-CA8C-8C1C7BB3F443}"/>
              </a:ext>
            </a:extLst>
          </p:cNvPr>
          <p:cNvCxnSpPr/>
          <p:nvPr/>
        </p:nvCxnSpPr>
        <p:spPr>
          <a:xfrm>
            <a:off x="940904" y="3591339"/>
            <a:ext cx="322027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08850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8C8A-07B7-07DD-6640-1BFC090209A7}"/>
              </a:ext>
            </a:extLst>
          </p:cNvPr>
          <p:cNvSpPr>
            <a:spLocks noGrp="1"/>
          </p:cNvSpPr>
          <p:nvPr>
            <p:ph type="title"/>
          </p:nvPr>
        </p:nvSpPr>
        <p:spPr>
          <a:xfrm>
            <a:off x="930965" y="1626359"/>
            <a:ext cx="10515600" cy="1325563"/>
          </a:xfrm>
        </p:spPr>
        <p:txBody>
          <a:bodyPr>
            <a:noAutofit/>
          </a:bodyPr>
          <a:lstStyle/>
          <a:p>
            <a:pPr algn="ctr"/>
            <a:r>
              <a:rPr lang="en-US" sz="9600" dirty="0">
                <a:solidFill>
                  <a:srgbClr val="C00000"/>
                </a:solidFill>
                <a:latin typeface="Adobe Arabic" panose="02040503050201020203" pitchFamily="18" charset="-78"/>
                <a:cs typeface="Adobe Arabic" panose="02040503050201020203" pitchFamily="18" charset="-78"/>
              </a:rPr>
              <a:t>Overall Winner	</a:t>
            </a:r>
            <a:endParaRPr lang="en-NG" sz="9600" dirty="0">
              <a:solidFill>
                <a:srgbClr val="C00000"/>
              </a:solidFill>
              <a:latin typeface="Adobe Arabic" panose="02040503050201020203" pitchFamily="18" charset="-78"/>
              <a:cs typeface="Adobe Arabic" panose="02040503050201020203" pitchFamily="18" charset="-78"/>
            </a:endParaRPr>
          </a:p>
        </p:txBody>
      </p:sp>
      <p:sp>
        <p:nvSpPr>
          <p:cNvPr id="3" name="Content Placeholder 2">
            <a:extLst>
              <a:ext uri="{FF2B5EF4-FFF2-40B4-BE49-F238E27FC236}">
                <a16:creationId xmlns:a16="http://schemas.microsoft.com/office/drawing/2014/main" id="{566E98A1-E005-7BE5-CE02-B35AC8AF2385}"/>
              </a:ext>
            </a:extLst>
          </p:cNvPr>
          <p:cNvSpPr>
            <a:spLocks noGrp="1"/>
          </p:cNvSpPr>
          <p:nvPr>
            <p:ph idx="1"/>
          </p:nvPr>
        </p:nvSpPr>
        <p:spPr>
          <a:xfrm>
            <a:off x="520148" y="4316516"/>
            <a:ext cx="10515600" cy="1830250"/>
          </a:xfrm>
        </p:spPr>
        <p:txBody>
          <a:bodyPr>
            <a:normAutofit/>
          </a:bodyPr>
          <a:lstStyle/>
          <a:p>
            <a:pPr marL="0" indent="0" algn="ctr">
              <a:buNone/>
            </a:pPr>
            <a:r>
              <a:rPr lang="en-US" sz="7200" b="1" dirty="0"/>
              <a:t>SN00335</a:t>
            </a:r>
          </a:p>
        </p:txBody>
      </p:sp>
      <p:cxnSp>
        <p:nvCxnSpPr>
          <p:cNvPr id="4" name="Straight Connector 3">
            <a:extLst>
              <a:ext uri="{FF2B5EF4-FFF2-40B4-BE49-F238E27FC236}">
                <a16:creationId xmlns:a16="http://schemas.microsoft.com/office/drawing/2014/main" id="{F05EEC15-FEDB-6401-32A2-ABB389FA38B3}"/>
              </a:ext>
            </a:extLst>
          </p:cNvPr>
          <p:cNvCxnSpPr/>
          <p:nvPr/>
        </p:nvCxnSpPr>
        <p:spPr>
          <a:xfrm>
            <a:off x="889552" y="2729947"/>
            <a:ext cx="10412896" cy="0"/>
          </a:xfrm>
          <a:prstGeom prst="line">
            <a:avLst/>
          </a:prstGeom>
        </p:spPr>
        <p:style>
          <a:lnRef idx="1">
            <a:schemeClr val="accent2"/>
          </a:lnRef>
          <a:fillRef idx="0">
            <a:schemeClr val="accent2"/>
          </a:fillRef>
          <a:effectRef idx="0">
            <a:schemeClr val="accent2"/>
          </a:effectRef>
          <a:fontRef idx="minor">
            <a:schemeClr val="tx1"/>
          </a:fontRef>
        </p:style>
      </p:cxnSp>
      <p:sp>
        <p:nvSpPr>
          <p:cNvPr id="5" name="Title 1">
            <a:extLst>
              <a:ext uri="{FF2B5EF4-FFF2-40B4-BE49-F238E27FC236}">
                <a16:creationId xmlns:a16="http://schemas.microsoft.com/office/drawing/2014/main" id="{E74F8305-C50E-9C85-552B-F8C78E59D119}"/>
              </a:ext>
            </a:extLst>
          </p:cNvPr>
          <p:cNvSpPr txBox="1">
            <a:spLocks/>
          </p:cNvSpPr>
          <p:nvPr/>
        </p:nvSpPr>
        <p:spPr>
          <a:xfrm>
            <a:off x="838200" y="2511287"/>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solidFill>
                  <a:srgbClr val="C00000"/>
                </a:solidFill>
                <a:cs typeface="Adobe Arabic" panose="02040503050201020203" pitchFamily="18" charset="-78"/>
              </a:rPr>
              <a:t>Best Performing Staff</a:t>
            </a:r>
            <a:r>
              <a:rPr lang="en-US" sz="9600" dirty="0">
                <a:solidFill>
                  <a:srgbClr val="C00000"/>
                </a:solidFill>
                <a:latin typeface="Adobe Arabic" panose="02040503050201020203" pitchFamily="18" charset="-78"/>
                <a:cs typeface="Adobe Arabic" panose="02040503050201020203" pitchFamily="18" charset="-78"/>
              </a:rPr>
              <a:t>	</a:t>
            </a:r>
            <a:endParaRPr lang="en-NG" sz="9600" dirty="0">
              <a:solidFill>
                <a:srgbClr val="C00000"/>
              </a:solidFill>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131384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8C8A-07B7-07DD-6640-1BFC090209A7}"/>
              </a:ext>
            </a:extLst>
          </p:cNvPr>
          <p:cNvSpPr>
            <a:spLocks noGrp="1"/>
          </p:cNvSpPr>
          <p:nvPr>
            <p:ph type="title"/>
          </p:nvPr>
        </p:nvSpPr>
        <p:spPr/>
        <p:txBody>
          <a:bodyPr/>
          <a:lstStyle/>
          <a:p>
            <a:r>
              <a:rPr lang="en-US" sz="6000" dirty="0">
                <a:solidFill>
                  <a:srgbClr val="C00000"/>
                </a:solidFill>
                <a:latin typeface="Adobe Arabic" panose="02040503050201020203" pitchFamily="18" charset="-78"/>
                <a:cs typeface="Adobe Arabic" panose="02040503050201020203" pitchFamily="18" charset="-78"/>
              </a:rPr>
              <a:t>Findings - Best Performing Staff</a:t>
            </a:r>
            <a:endParaRPr lang="en-NG" dirty="0">
              <a:solidFill>
                <a:srgbClr val="C00000"/>
              </a:solidFill>
              <a:latin typeface="Adobe Arabic" panose="02040503050201020203" pitchFamily="18" charset="-78"/>
              <a:cs typeface="Adobe Arabic" panose="02040503050201020203" pitchFamily="18" charset="-78"/>
            </a:endParaRPr>
          </a:p>
        </p:txBody>
      </p:sp>
      <p:sp>
        <p:nvSpPr>
          <p:cNvPr id="3" name="Content Placeholder 2">
            <a:extLst>
              <a:ext uri="{FF2B5EF4-FFF2-40B4-BE49-F238E27FC236}">
                <a16:creationId xmlns:a16="http://schemas.microsoft.com/office/drawing/2014/main" id="{566E98A1-E005-7BE5-CE02-B35AC8AF2385}"/>
              </a:ext>
            </a:extLst>
          </p:cNvPr>
          <p:cNvSpPr>
            <a:spLocks noGrp="1"/>
          </p:cNvSpPr>
          <p:nvPr>
            <p:ph idx="1"/>
          </p:nvPr>
        </p:nvSpPr>
        <p:spPr/>
        <p:txBody>
          <a:bodyPr/>
          <a:lstStyle/>
          <a:p>
            <a:pPr marL="0" indent="0">
              <a:buNone/>
            </a:pPr>
            <a:r>
              <a:rPr lang="en-US" dirty="0"/>
              <a:t>The staff with ID number </a:t>
            </a:r>
            <a:r>
              <a:rPr lang="en-US" b="1" dirty="0"/>
              <a:t>SN00335, </a:t>
            </a:r>
            <a:r>
              <a:rPr lang="en-US" dirty="0"/>
              <a:t>38year old male,</a:t>
            </a:r>
            <a:r>
              <a:rPr lang="en-US" b="1" dirty="0"/>
              <a:t> </a:t>
            </a:r>
            <a:r>
              <a:rPr lang="en-US" dirty="0"/>
              <a:t>emerged the overall best performing staff. He has being with us for </a:t>
            </a:r>
            <a:r>
              <a:rPr lang="en-US" b="1" dirty="0"/>
              <a:t>16years </a:t>
            </a:r>
            <a:r>
              <a:rPr lang="en-US" dirty="0"/>
              <a:t>and</a:t>
            </a:r>
            <a:r>
              <a:rPr lang="en-US" b="1" dirty="0"/>
              <a:t> </a:t>
            </a:r>
            <a:r>
              <a:rPr lang="en-US" dirty="0"/>
              <a:t>is currently attached to the </a:t>
            </a:r>
            <a:r>
              <a:rPr lang="en-US" b="1" dirty="0"/>
              <a:t>Sales Department </a:t>
            </a:r>
            <a:r>
              <a:rPr lang="en-US" dirty="0"/>
              <a:t>were he works as a Sales Executive and has being on this role for the past </a:t>
            </a:r>
            <a:r>
              <a:rPr lang="en-US" b="1" dirty="0"/>
              <a:t>10years.</a:t>
            </a:r>
          </a:p>
          <a:p>
            <a:pPr marL="0" indent="0">
              <a:buNone/>
            </a:pPr>
            <a:endParaRPr lang="en-US" b="1" dirty="0"/>
          </a:p>
          <a:p>
            <a:pPr marL="0" indent="0">
              <a:buNone/>
            </a:pPr>
            <a:r>
              <a:rPr lang="en-US" dirty="0"/>
              <a:t>He got KPI scores of 70, 55, 90 and 85 in Q1, Q2, Q3 and Q4 respectively with an average of 73 points to emerge Winner.</a:t>
            </a:r>
          </a:p>
          <a:p>
            <a:pPr marL="0" indent="0">
              <a:buNone/>
            </a:pPr>
            <a:endParaRPr lang="en-US" b="1" dirty="0"/>
          </a:p>
          <a:p>
            <a:pPr marL="0" indent="0">
              <a:buNone/>
            </a:pPr>
            <a:endParaRPr lang="en-NG" b="1" dirty="0"/>
          </a:p>
        </p:txBody>
      </p:sp>
      <p:cxnSp>
        <p:nvCxnSpPr>
          <p:cNvPr id="4" name="Straight Connector 3">
            <a:extLst>
              <a:ext uri="{FF2B5EF4-FFF2-40B4-BE49-F238E27FC236}">
                <a16:creationId xmlns:a16="http://schemas.microsoft.com/office/drawing/2014/main" id="{F05EEC15-FEDB-6401-32A2-ABB389FA38B3}"/>
              </a:ext>
            </a:extLst>
          </p:cNvPr>
          <p:cNvCxnSpPr/>
          <p:nvPr/>
        </p:nvCxnSpPr>
        <p:spPr>
          <a:xfrm>
            <a:off x="940904" y="1510748"/>
            <a:ext cx="10412896"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16117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8C8A-07B7-07DD-6640-1BFC090209A7}"/>
              </a:ext>
            </a:extLst>
          </p:cNvPr>
          <p:cNvSpPr>
            <a:spLocks noGrp="1"/>
          </p:cNvSpPr>
          <p:nvPr>
            <p:ph type="title"/>
          </p:nvPr>
        </p:nvSpPr>
        <p:spPr>
          <a:xfrm>
            <a:off x="838200" y="763563"/>
            <a:ext cx="10515600" cy="1325563"/>
          </a:xfrm>
        </p:spPr>
        <p:txBody>
          <a:bodyPr>
            <a:noAutofit/>
          </a:bodyPr>
          <a:lstStyle/>
          <a:p>
            <a:pPr algn="ctr"/>
            <a:r>
              <a:rPr lang="en-US" sz="9600" dirty="0">
                <a:solidFill>
                  <a:srgbClr val="C00000"/>
                </a:solidFill>
                <a:latin typeface="Adobe Arabic" panose="02040503050201020203" pitchFamily="18" charset="-78"/>
                <a:cs typeface="Adobe Arabic" panose="02040503050201020203" pitchFamily="18" charset="-78"/>
              </a:rPr>
              <a:t>Departmental Winners	</a:t>
            </a:r>
            <a:endParaRPr lang="en-NG" sz="9600" dirty="0">
              <a:solidFill>
                <a:srgbClr val="C00000"/>
              </a:solidFill>
              <a:latin typeface="Adobe Arabic" panose="02040503050201020203" pitchFamily="18" charset="-78"/>
              <a:cs typeface="Adobe Arabic" panose="02040503050201020203" pitchFamily="18" charset="-78"/>
            </a:endParaRPr>
          </a:p>
        </p:txBody>
      </p:sp>
      <p:sp>
        <p:nvSpPr>
          <p:cNvPr id="3" name="Content Placeholder 2">
            <a:extLst>
              <a:ext uri="{FF2B5EF4-FFF2-40B4-BE49-F238E27FC236}">
                <a16:creationId xmlns:a16="http://schemas.microsoft.com/office/drawing/2014/main" id="{566E98A1-E005-7BE5-CE02-B35AC8AF2385}"/>
              </a:ext>
            </a:extLst>
          </p:cNvPr>
          <p:cNvSpPr>
            <a:spLocks noGrp="1"/>
          </p:cNvSpPr>
          <p:nvPr>
            <p:ph idx="1"/>
          </p:nvPr>
        </p:nvSpPr>
        <p:spPr>
          <a:xfrm>
            <a:off x="679174" y="2980196"/>
            <a:ext cx="10515600" cy="3248326"/>
          </a:xfrm>
        </p:spPr>
        <p:txBody>
          <a:bodyPr>
            <a:normAutofit fontScale="92500" lnSpcReduction="20000"/>
          </a:bodyPr>
          <a:lstStyle/>
          <a:p>
            <a:pPr marL="0" indent="0">
              <a:buNone/>
            </a:pPr>
            <a:r>
              <a:rPr lang="en-US" sz="3200" dirty="0"/>
              <a:t>Research &amp; Development 	-	SN00256</a:t>
            </a:r>
          </a:p>
          <a:p>
            <a:pPr marL="0" indent="0">
              <a:buNone/>
            </a:pPr>
            <a:r>
              <a:rPr lang="en-US" sz="3200" dirty="0"/>
              <a:t>					-	SN00563</a:t>
            </a:r>
          </a:p>
          <a:p>
            <a:pPr marL="0" indent="0">
              <a:buNone/>
            </a:pPr>
            <a:endParaRPr lang="en-US" sz="3200" dirty="0"/>
          </a:p>
          <a:p>
            <a:pPr marL="0" indent="0">
              <a:buNone/>
            </a:pPr>
            <a:r>
              <a:rPr lang="en-US" sz="3200" dirty="0"/>
              <a:t>HR					-	SN00655</a:t>
            </a:r>
          </a:p>
          <a:p>
            <a:pPr marL="0" indent="0">
              <a:buNone/>
            </a:pPr>
            <a:endParaRPr lang="en-US" sz="3200" dirty="0"/>
          </a:p>
          <a:p>
            <a:pPr marL="0" indent="0">
              <a:buNone/>
            </a:pPr>
            <a:r>
              <a:rPr lang="en-US" sz="3200" dirty="0"/>
              <a:t>Sales					-	SN00335</a:t>
            </a:r>
          </a:p>
          <a:p>
            <a:pPr marL="0" indent="0">
              <a:buNone/>
            </a:pPr>
            <a:r>
              <a:rPr lang="en-US" sz="3200" dirty="0"/>
              <a:t>	</a:t>
            </a:r>
          </a:p>
        </p:txBody>
      </p:sp>
      <p:cxnSp>
        <p:nvCxnSpPr>
          <p:cNvPr id="4" name="Straight Connector 3">
            <a:extLst>
              <a:ext uri="{FF2B5EF4-FFF2-40B4-BE49-F238E27FC236}">
                <a16:creationId xmlns:a16="http://schemas.microsoft.com/office/drawing/2014/main" id="{F05EEC15-FEDB-6401-32A2-ABB389FA38B3}"/>
              </a:ext>
            </a:extLst>
          </p:cNvPr>
          <p:cNvCxnSpPr/>
          <p:nvPr/>
        </p:nvCxnSpPr>
        <p:spPr>
          <a:xfrm>
            <a:off x="1043608" y="1934816"/>
            <a:ext cx="10412896" cy="0"/>
          </a:xfrm>
          <a:prstGeom prst="line">
            <a:avLst/>
          </a:prstGeom>
        </p:spPr>
        <p:style>
          <a:lnRef idx="1">
            <a:schemeClr val="accent2"/>
          </a:lnRef>
          <a:fillRef idx="0">
            <a:schemeClr val="accent2"/>
          </a:fillRef>
          <a:effectRef idx="0">
            <a:schemeClr val="accent2"/>
          </a:effectRef>
          <a:fontRef idx="minor">
            <a:schemeClr val="tx1"/>
          </a:fontRef>
        </p:style>
      </p:cxnSp>
      <p:sp>
        <p:nvSpPr>
          <p:cNvPr id="5" name="Title 1">
            <a:extLst>
              <a:ext uri="{FF2B5EF4-FFF2-40B4-BE49-F238E27FC236}">
                <a16:creationId xmlns:a16="http://schemas.microsoft.com/office/drawing/2014/main" id="{E74F8305-C50E-9C85-552B-F8C78E59D119}"/>
              </a:ext>
            </a:extLst>
          </p:cNvPr>
          <p:cNvSpPr txBox="1">
            <a:spLocks/>
          </p:cNvSpPr>
          <p:nvPr/>
        </p:nvSpPr>
        <p:spPr>
          <a:xfrm>
            <a:off x="940904" y="1637117"/>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solidFill>
                  <a:srgbClr val="C00000"/>
                </a:solidFill>
                <a:cs typeface="Adobe Arabic" panose="02040503050201020203" pitchFamily="18" charset="-78"/>
              </a:rPr>
              <a:t>Best Performing Staff</a:t>
            </a:r>
            <a:r>
              <a:rPr lang="en-US" sz="9600" dirty="0">
                <a:solidFill>
                  <a:srgbClr val="C00000"/>
                </a:solidFill>
                <a:latin typeface="Adobe Arabic" panose="02040503050201020203" pitchFamily="18" charset="-78"/>
                <a:cs typeface="Adobe Arabic" panose="02040503050201020203" pitchFamily="18" charset="-78"/>
              </a:rPr>
              <a:t>	</a:t>
            </a:r>
            <a:endParaRPr lang="en-NG" sz="9600" dirty="0">
              <a:solidFill>
                <a:srgbClr val="C00000"/>
              </a:solidFill>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2287479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C8C8A-07B7-07DD-6640-1BFC090209A7}"/>
              </a:ext>
            </a:extLst>
          </p:cNvPr>
          <p:cNvSpPr>
            <a:spLocks noGrp="1"/>
          </p:cNvSpPr>
          <p:nvPr>
            <p:ph type="title"/>
          </p:nvPr>
        </p:nvSpPr>
        <p:spPr/>
        <p:txBody>
          <a:bodyPr>
            <a:normAutofit fontScale="90000"/>
          </a:bodyPr>
          <a:lstStyle/>
          <a:p>
            <a:r>
              <a:rPr lang="en-US" sz="6000" dirty="0">
                <a:solidFill>
                  <a:srgbClr val="C00000"/>
                </a:solidFill>
                <a:latin typeface="Adobe Arabic" panose="02040503050201020203" pitchFamily="18" charset="-78"/>
                <a:cs typeface="Adobe Arabic" panose="02040503050201020203" pitchFamily="18" charset="-78"/>
              </a:rPr>
              <a:t>Findings – Departmental Best Performing Staff</a:t>
            </a:r>
            <a:endParaRPr lang="en-NG" dirty="0">
              <a:solidFill>
                <a:srgbClr val="C00000"/>
              </a:solidFill>
              <a:latin typeface="Adobe Arabic" panose="02040503050201020203" pitchFamily="18" charset="-78"/>
              <a:cs typeface="Adobe Arabic" panose="02040503050201020203" pitchFamily="18" charset="-78"/>
            </a:endParaRPr>
          </a:p>
        </p:txBody>
      </p:sp>
      <p:cxnSp>
        <p:nvCxnSpPr>
          <p:cNvPr id="4" name="Straight Connector 3">
            <a:extLst>
              <a:ext uri="{FF2B5EF4-FFF2-40B4-BE49-F238E27FC236}">
                <a16:creationId xmlns:a16="http://schemas.microsoft.com/office/drawing/2014/main" id="{F05EEC15-FEDB-6401-32A2-ABB389FA38B3}"/>
              </a:ext>
            </a:extLst>
          </p:cNvPr>
          <p:cNvCxnSpPr/>
          <p:nvPr/>
        </p:nvCxnSpPr>
        <p:spPr>
          <a:xfrm>
            <a:off x="940904" y="1510748"/>
            <a:ext cx="10412896"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itle 1">
            <a:extLst>
              <a:ext uri="{FF2B5EF4-FFF2-40B4-BE49-F238E27FC236}">
                <a16:creationId xmlns:a16="http://schemas.microsoft.com/office/drawing/2014/main" id="{9565B534-4EBA-7532-66DE-497117F23C7D}"/>
              </a:ext>
            </a:extLst>
          </p:cNvPr>
          <p:cNvSpPr txBox="1">
            <a:spLocks/>
          </p:cNvSpPr>
          <p:nvPr/>
        </p:nvSpPr>
        <p:spPr>
          <a:xfrm>
            <a:off x="838200" y="1645686"/>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dobe Arabic" panose="02040503050201020203" pitchFamily="18" charset="-78"/>
                <a:cs typeface="Adobe Arabic" panose="02040503050201020203" pitchFamily="18" charset="-78"/>
              </a:rPr>
              <a:t>Research and Development</a:t>
            </a:r>
          </a:p>
          <a:p>
            <a:endParaRPr lang="en-NG" sz="4000" dirty="0">
              <a:solidFill>
                <a:srgbClr val="C00000"/>
              </a:solidFill>
              <a:latin typeface="Adobe Arabic" panose="02040503050201020203" pitchFamily="18" charset="-78"/>
              <a:cs typeface="Adobe Arabic" panose="02040503050201020203" pitchFamily="18" charset="-78"/>
            </a:endParaRPr>
          </a:p>
        </p:txBody>
      </p:sp>
      <p:graphicFrame>
        <p:nvGraphicFramePr>
          <p:cNvPr id="12" name="Table 11">
            <a:extLst>
              <a:ext uri="{FF2B5EF4-FFF2-40B4-BE49-F238E27FC236}">
                <a16:creationId xmlns:a16="http://schemas.microsoft.com/office/drawing/2014/main" id="{61CA72BE-7578-4C4F-BA66-41EC81C14025}"/>
              </a:ext>
            </a:extLst>
          </p:cNvPr>
          <p:cNvGraphicFramePr>
            <a:graphicFrameLocks noGrp="1"/>
          </p:cNvGraphicFramePr>
          <p:nvPr>
            <p:extLst>
              <p:ext uri="{D42A27DB-BD31-4B8C-83A1-F6EECF244321}">
                <p14:modId xmlns:p14="http://schemas.microsoft.com/office/powerpoint/2010/main" val="1397697520"/>
              </p:ext>
            </p:extLst>
          </p:nvPr>
        </p:nvGraphicFramePr>
        <p:xfrm>
          <a:off x="940904" y="5476936"/>
          <a:ext cx="10515600" cy="365760"/>
        </p:xfrm>
        <a:graphic>
          <a:graphicData uri="http://schemas.openxmlformats.org/drawingml/2006/table">
            <a:tbl>
              <a:tblPr/>
              <a:tblGrid>
                <a:gridCol w="1051560">
                  <a:extLst>
                    <a:ext uri="{9D8B030D-6E8A-4147-A177-3AD203B41FA5}">
                      <a16:colId xmlns:a16="http://schemas.microsoft.com/office/drawing/2014/main" val="2454755949"/>
                    </a:ext>
                  </a:extLst>
                </a:gridCol>
                <a:gridCol w="551953">
                  <a:extLst>
                    <a:ext uri="{9D8B030D-6E8A-4147-A177-3AD203B41FA5}">
                      <a16:colId xmlns:a16="http://schemas.microsoft.com/office/drawing/2014/main" val="3590396319"/>
                    </a:ext>
                  </a:extLst>
                </a:gridCol>
                <a:gridCol w="874644">
                  <a:extLst>
                    <a:ext uri="{9D8B030D-6E8A-4147-A177-3AD203B41FA5}">
                      <a16:colId xmlns:a16="http://schemas.microsoft.com/office/drawing/2014/main" val="4105018494"/>
                    </a:ext>
                  </a:extLst>
                </a:gridCol>
                <a:gridCol w="1550504">
                  <a:extLst>
                    <a:ext uri="{9D8B030D-6E8A-4147-A177-3AD203B41FA5}">
                      <a16:colId xmlns:a16="http://schemas.microsoft.com/office/drawing/2014/main" val="992002067"/>
                    </a:ext>
                  </a:extLst>
                </a:gridCol>
                <a:gridCol w="1431235">
                  <a:extLst>
                    <a:ext uri="{9D8B030D-6E8A-4147-A177-3AD203B41FA5}">
                      <a16:colId xmlns:a16="http://schemas.microsoft.com/office/drawing/2014/main" val="2300100383"/>
                    </a:ext>
                  </a:extLst>
                </a:gridCol>
                <a:gridCol w="1205948">
                  <a:extLst>
                    <a:ext uri="{9D8B030D-6E8A-4147-A177-3AD203B41FA5}">
                      <a16:colId xmlns:a16="http://schemas.microsoft.com/office/drawing/2014/main" val="2099762801"/>
                    </a:ext>
                  </a:extLst>
                </a:gridCol>
                <a:gridCol w="1099930">
                  <a:extLst>
                    <a:ext uri="{9D8B030D-6E8A-4147-A177-3AD203B41FA5}">
                      <a16:colId xmlns:a16="http://schemas.microsoft.com/office/drawing/2014/main" val="2966593764"/>
                    </a:ext>
                  </a:extLst>
                </a:gridCol>
                <a:gridCol w="1007165">
                  <a:extLst>
                    <a:ext uri="{9D8B030D-6E8A-4147-A177-3AD203B41FA5}">
                      <a16:colId xmlns:a16="http://schemas.microsoft.com/office/drawing/2014/main" val="1333508284"/>
                    </a:ext>
                  </a:extLst>
                </a:gridCol>
                <a:gridCol w="1020418">
                  <a:extLst>
                    <a:ext uri="{9D8B030D-6E8A-4147-A177-3AD203B41FA5}">
                      <a16:colId xmlns:a16="http://schemas.microsoft.com/office/drawing/2014/main" val="2445098634"/>
                    </a:ext>
                  </a:extLst>
                </a:gridCol>
                <a:gridCol w="722243">
                  <a:extLst>
                    <a:ext uri="{9D8B030D-6E8A-4147-A177-3AD203B41FA5}">
                      <a16:colId xmlns:a16="http://schemas.microsoft.com/office/drawing/2014/main" val="2431655084"/>
                    </a:ext>
                  </a:extLst>
                </a:gridCol>
              </a:tblGrid>
              <a:tr h="0">
                <a:tc>
                  <a:txBody>
                    <a:bodyPr/>
                    <a:lstStyle/>
                    <a:p>
                      <a:r>
                        <a:rPr lang="en-US" sz="1600" dirty="0"/>
                        <a:t>SN00335</a:t>
                      </a:r>
                    </a:p>
                  </a:txBody>
                  <a:tcPr anchor="ctr">
                    <a:lnL>
                      <a:noFill/>
                    </a:lnL>
                    <a:lnR>
                      <a:noFill/>
                    </a:lnR>
                    <a:lnT>
                      <a:noFill/>
                    </a:lnT>
                    <a:lnB>
                      <a:noFill/>
                    </a:lnB>
                  </a:tcPr>
                </a:tc>
                <a:tc>
                  <a:txBody>
                    <a:bodyPr/>
                    <a:lstStyle/>
                    <a:p>
                      <a:r>
                        <a:rPr lang="en-NG" sz="1600" dirty="0"/>
                        <a:t>38</a:t>
                      </a:r>
                    </a:p>
                  </a:txBody>
                  <a:tcPr anchor="ctr">
                    <a:lnL>
                      <a:noFill/>
                    </a:lnL>
                    <a:lnR>
                      <a:noFill/>
                    </a:lnR>
                    <a:lnT>
                      <a:noFill/>
                    </a:lnT>
                    <a:lnB>
                      <a:noFill/>
                    </a:lnB>
                  </a:tcPr>
                </a:tc>
                <a:tc>
                  <a:txBody>
                    <a:bodyPr/>
                    <a:lstStyle/>
                    <a:p>
                      <a:r>
                        <a:rPr lang="en-US" sz="1600"/>
                        <a:t>Male</a:t>
                      </a:r>
                    </a:p>
                  </a:txBody>
                  <a:tcPr anchor="ctr">
                    <a:lnL>
                      <a:noFill/>
                    </a:lnL>
                    <a:lnR>
                      <a:noFill/>
                    </a:lnR>
                    <a:lnT>
                      <a:noFill/>
                    </a:lnT>
                    <a:lnB>
                      <a:noFill/>
                    </a:lnB>
                  </a:tcPr>
                </a:tc>
                <a:tc>
                  <a:txBody>
                    <a:bodyPr/>
                    <a:lstStyle/>
                    <a:p>
                      <a:r>
                        <a:rPr lang="en-US" sz="1600"/>
                        <a:t>Sales</a:t>
                      </a:r>
                    </a:p>
                  </a:txBody>
                  <a:tcPr anchor="ctr">
                    <a:lnL>
                      <a:noFill/>
                    </a:lnL>
                    <a:lnR>
                      <a:noFill/>
                    </a:lnR>
                    <a:lnT>
                      <a:noFill/>
                    </a:lnT>
                    <a:lnB>
                      <a:noFill/>
                    </a:lnB>
                  </a:tcPr>
                </a:tc>
                <a:tc>
                  <a:txBody>
                    <a:bodyPr/>
                    <a:lstStyle/>
                    <a:p>
                      <a:r>
                        <a:rPr lang="en-US" sz="1600" dirty="0"/>
                        <a:t>Sales Executive</a:t>
                      </a:r>
                    </a:p>
                  </a:txBody>
                  <a:tcPr anchor="ctr">
                    <a:lnL>
                      <a:noFill/>
                    </a:lnL>
                    <a:lnR>
                      <a:noFill/>
                    </a:lnR>
                    <a:lnT>
                      <a:noFill/>
                    </a:lnT>
                    <a:lnB>
                      <a:noFill/>
                    </a:lnB>
                  </a:tcPr>
                </a:tc>
                <a:tc>
                  <a:txBody>
                    <a:bodyPr/>
                    <a:lstStyle/>
                    <a:p>
                      <a:r>
                        <a:rPr lang="en-NG" sz="1600"/>
                        <a:t>79</a:t>
                      </a:r>
                    </a:p>
                  </a:txBody>
                  <a:tcPr anchor="ctr">
                    <a:lnL>
                      <a:noFill/>
                    </a:lnL>
                    <a:lnR>
                      <a:noFill/>
                    </a:lnR>
                    <a:lnT>
                      <a:noFill/>
                    </a:lnT>
                    <a:lnB>
                      <a:noFill/>
                    </a:lnB>
                  </a:tcPr>
                </a:tc>
                <a:tc>
                  <a:txBody>
                    <a:bodyPr/>
                    <a:lstStyle/>
                    <a:p>
                      <a:r>
                        <a:rPr lang="en-NG" sz="1600"/>
                        <a:t>55</a:t>
                      </a:r>
                    </a:p>
                  </a:txBody>
                  <a:tcPr anchor="ctr">
                    <a:lnL>
                      <a:noFill/>
                    </a:lnL>
                    <a:lnR>
                      <a:noFill/>
                    </a:lnR>
                    <a:lnT>
                      <a:noFill/>
                    </a:lnT>
                    <a:lnB>
                      <a:noFill/>
                    </a:lnB>
                  </a:tcPr>
                </a:tc>
                <a:tc>
                  <a:txBody>
                    <a:bodyPr/>
                    <a:lstStyle/>
                    <a:p>
                      <a:r>
                        <a:rPr lang="en-NG" sz="1600" dirty="0"/>
                        <a:t>90</a:t>
                      </a:r>
                    </a:p>
                  </a:txBody>
                  <a:tcPr anchor="ctr">
                    <a:lnL>
                      <a:noFill/>
                    </a:lnL>
                    <a:lnR>
                      <a:noFill/>
                    </a:lnR>
                    <a:lnT>
                      <a:noFill/>
                    </a:lnT>
                    <a:lnB>
                      <a:noFill/>
                    </a:lnB>
                  </a:tcPr>
                </a:tc>
                <a:tc>
                  <a:txBody>
                    <a:bodyPr/>
                    <a:lstStyle/>
                    <a:p>
                      <a:r>
                        <a:rPr lang="en-NG" sz="1600"/>
                        <a:t>85</a:t>
                      </a:r>
                    </a:p>
                  </a:txBody>
                  <a:tcPr anchor="ctr">
                    <a:lnL>
                      <a:noFill/>
                    </a:lnL>
                    <a:lnR>
                      <a:noFill/>
                    </a:lnR>
                    <a:lnT>
                      <a:noFill/>
                    </a:lnT>
                    <a:lnB>
                      <a:noFill/>
                    </a:lnB>
                  </a:tcPr>
                </a:tc>
                <a:tc>
                  <a:txBody>
                    <a:bodyPr/>
                    <a:lstStyle/>
                    <a:p>
                      <a:r>
                        <a:rPr lang="en-NG" sz="1800" b="1" dirty="0"/>
                        <a:t>73</a:t>
                      </a:r>
                    </a:p>
                  </a:txBody>
                  <a:tcPr anchor="ctr">
                    <a:lnL>
                      <a:noFill/>
                    </a:lnL>
                    <a:lnR>
                      <a:noFill/>
                    </a:lnR>
                    <a:lnT>
                      <a:noFill/>
                    </a:lnT>
                    <a:lnB>
                      <a:noFill/>
                    </a:lnB>
                  </a:tcPr>
                </a:tc>
                <a:extLst>
                  <a:ext uri="{0D108BD9-81ED-4DB2-BD59-A6C34878D82A}">
                    <a16:rowId xmlns:a16="http://schemas.microsoft.com/office/drawing/2014/main" val="1432192706"/>
                  </a:ext>
                </a:extLst>
              </a:tr>
            </a:tbl>
          </a:graphicData>
        </a:graphic>
      </p:graphicFrame>
      <p:graphicFrame>
        <p:nvGraphicFramePr>
          <p:cNvPr id="13" name="Table 12">
            <a:extLst>
              <a:ext uri="{FF2B5EF4-FFF2-40B4-BE49-F238E27FC236}">
                <a16:creationId xmlns:a16="http://schemas.microsoft.com/office/drawing/2014/main" id="{1924E935-2F52-8177-C5DA-831E3675F1CD}"/>
              </a:ext>
            </a:extLst>
          </p:cNvPr>
          <p:cNvGraphicFramePr>
            <a:graphicFrameLocks noGrp="1"/>
          </p:cNvGraphicFramePr>
          <p:nvPr>
            <p:extLst>
              <p:ext uri="{D42A27DB-BD31-4B8C-83A1-F6EECF244321}">
                <p14:modId xmlns:p14="http://schemas.microsoft.com/office/powerpoint/2010/main" val="3496680170"/>
              </p:ext>
            </p:extLst>
          </p:nvPr>
        </p:nvGraphicFramePr>
        <p:xfrm>
          <a:off x="967409" y="2253222"/>
          <a:ext cx="10972798" cy="1158240"/>
        </p:xfrm>
        <a:graphic>
          <a:graphicData uri="http://schemas.openxmlformats.org/drawingml/2006/table">
            <a:tbl>
              <a:tblPr/>
              <a:tblGrid>
                <a:gridCol w="1112812">
                  <a:extLst>
                    <a:ext uri="{9D8B030D-6E8A-4147-A177-3AD203B41FA5}">
                      <a16:colId xmlns:a16="http://schemas.microsoft.com/office/drawing/2014/main" val="2454755949"/>
                    </a:ext>
                  </a:extLst>
                </a:gridCol>
                <a:gridCol w="474947">
                  <a:extLst>
                    <a:ext uri="{9D8B030D-6E8A-4147-A177-3AD203B41FA5}">
                      <a16:colId xmlns:a16="http://schemas.microsoft.com/office/drawing/2014/main" val="3590396319"/>
                    </a:ext>
                  </a:extLst>
                </a:gridCol>
                <a:gridCol w="883622">
                  <a:extLst>
                    <a:ext uri="{9D8B030D-6E8A-4147-A177-3AD203B41FA5}">
                      <a16:colId xmlns:a16="http://schemas.microsoft.com/office/drawing/2014/main" val="4105018494"/>
                    </a:ext>
                  </a:extLst>
                </a:gridCol>
                <a:gridCol w="1440997">
                  <a:extLst>
                    <a:ext uri="{9D8B030D-6E8A-4147-A177-3AD203B41FA5}">
                      <a16:colId xmlns:a16="http://schemas.microsoft.com/office/drawing/2014/main" val="992002067"/>
                    </a:ext>
                  </a:extLst>
                </a:gridCol>
                <a:gridCol w="1582650">
                  <a:extLst>
                    <a:ext uri="{9D8B030D-6E8A-4147-A177-3AD203B41FA5}">
                      <a16:colId xmlns:a16="http://schemas.microsoft.com/office/drawing/2014/main" val="2300100383"/>
                    </a:ext>
                  </a:extLst>
                </a:gridCol>
                <a:gridCol w="1095554">
                  <a:extLst>
                    <a:ext uri="{9D8B030D-6E8A-4147-A177-3AD203B41FA5}">
                      <a16:colId xmlns:a16="http://schemas.microsoft.com/office/drawing/2014/main" val="2099762801"/>
                    </a:ext>
                  </a:extLst>
                </a:gridCol>
                <a:gridCol w="1095554">
                  <a:extLst>
                    <a:ext uri="{9D8B030D-6E8A-4147-A177-3AD203B41FA5}">
                      <a16:colId xmlns:a16="http://schemas.microsoft.com/office/drawing/2014/main" val="2966593764"/>
                    </a:ext>
                  </a:extLst>
                </a:gridCol>
                <a:gridCol w="1095554">
                  <a:extLst>
                    <a:ext uri="{9D8B030D-6E8A-4147-A177-3AD203B41FA5}">
                      <a16:colId xmlns:a16="http://schemas.microsoft.com/office/drawing/2014/main" val="1333508284"/>
                    </a:ext>
                  </a:extLst>
                </a:gridCol>
                <a:gridCol w="1095554">
                  <a:extLst>
                    <a:ext uri="{9D8B030D-6E8A-4147-A177-3AD203B41FA5}">
                      <a16:colId xmlns:a16="http://schemas.microsoft.com/office/drawing/2014/main" val="2445098634"/>
                    </a:ext>
                  </a:extLst>
                </a:gridCol>
                <a:gridCol w="1095554">
                  <a:extLst>
                    <a:ext uri="{9D8B030D-6E8A-4147-A177-3AD203B41FA5}">
                      <a16:colId xmlns:a16="http://schemas.microsoft.com/office/drawing/2014/main" val="2431655084"/>
                    </a:ext>
                  </a:extLst>
                </a:gridCol>
              </a:tblGrid>
              <a:tr h="0">
                <a:tc>
                  <a:txBody>
                    <a:bodyPr/>
                    <a:lstStyle/>
                    <a:p>
                      <a:r>
                        <a:rPr lang="en-US" sz="1600" dirty="0"/>
                        <a:t>SN00256</a:t>
                      </a:r>
                    </a:p>
                  </a:txBody>
                  <a:tcPr anchor="ctr">
                    <a:lnL>
                      <a:noFill/>
                    </a:lnL>
                    <a:lnR>
                      <a:noFill/>
                    </a:lnR>
                    <a:lnT>
                      <a:noFill/>
                    </a:lnT>
                    <a:lnB>
                      <a:noFill/>
                    </a:lnB>
                  </a:tcPr>
                </a:tc>
                <a:tc>
                  <a:txBody>
                    <a:bodyPr/>
                    <a:lstStyle/>
                    <a:p>
                      <a:r>
                        <a:rPr lang="en-NG" sz="1600" dirty="0"/>
                        <a:t>24</a:t>
                      </a:r>
                    </a:p>
                  </a:txBody>
                  <a:tcPr anchor="ctr">
                    <a:lnL>
                      <a:noFill/>
                    </a:lnL>
                    <a:lnR>
                      <a:noFill/>
                    </a:lnR>
                    <a:lnT>
                      <a:noFill/>
                    </a:lnT>
                    <a:lnB>
                      <a:noFill/>
                    </a:lnB>
                  </a:tcPr>
                </a:tc>
                <a:tc>
                  <a:txBody>
                    <a:bodyPr/>
                    <a:lstStyle/>
                    <a:p>
                      <a:r>
                        <a:rPr lang="en-US" sz="1600"/>
                        <a:t>Female</a:t>
                      </a:r>
                    </a:p>
                  </a:txBody>
                  <a:tcPr anchor="ctr">
                    <a:lnL>
                      <a:noFill/>
                    </a:lnL>
                    <a:lnR>
                      <a:noFill/>
                    </a:lnR>
                    <a:lnT>
                      <a:noFill/>
                    </a:lnT>
                    <a:lnB>
                      <a:noFill/>
                    </a:lnB>
                  </a:tcPr>
                </a:tc>
                <a:tc>
                  <a:txBody>
                    <a:bodyPr/>
                    <a:lstStyle/>
                    <a:p>
                      <a:r>
                        <a:rPr lang="en-US" sz="1600"/>
                        <a:t>Research &amp; Development</a:t>
                      </a:r>
                    </a:p>
                  </a:txBody>
                  <a:tcPr anchor="ctr">
                    <a:lnL>
                      <a:noFill/>
                    </a:lnL>
                    <a:lnR>
                      <a:noFill/>
                    </a:lnR>
                    <a:lnT>
                      <a:noFill/>
                    </a:lnT>
                    <a:lnB>
                      <a:noFill/>
                    </a:lnB>
                  </a:tcPr>
                </a:tc>
                <a:tc>
                  <a:txBody>
                    <a:bodyPr/>
                    <a:lstStyle/>
                    <a:p>
                      <a:r>
                        <a:rPr lang="en-US" sz="1600"/>
                        <a:t>Manufacturing Director</a:t>
                      </a:r>
                    </a:p>
                  </a:txBody>
                  <a:tcPr anchor="ctr">
                    <a:lnL>
                      <a:noFill/>
                    </a:lnL>
                    <a:lnR>
                      <a:noFill/>
                    </a:lnR>
                    <a:lnT>
                      <a:noFill/>
                    </a:lnT>
                    <a:lnB>
                      <a:noFill/>
                    </a:lnB>
                  </a:tcPr>
                </a:tc>
                <a:tc>
                  <a:txBody>
                    <a:bodyPr/>
                    <a:lstStyle/>
                    <a:p>
                      <a:r>
                        <a:rPr lang="en-NG" sz="1600" dirty="0"/>
                        <a:t>80</a:t>
                      </a:r>
                    </a:p>
                  </a:txBody>
                  <a:tcPr anchor="ctr">
                    <a:lnL>
                      <a:noFill/>
                    </a:lnL>
                    <a:lnR>
                      <a:noFill/>
                    </a:lnR>
                    <a:lnT>
                      <a:noFill/>
                    </a:lnT>
                    <a:lnB>
                      <a:noFill/>
                    </a:lnB>
                  </a:tcPr>
                </a:tc>
                <a:tc>
                  <a:txBody>
                    <a:bodyPr/>
                    <a:lstStyle/>
                    <a:p>
                      <a:r>
                        <a:rPr lang="en-NG" sz="1600"/>
                        <a:t>54</a:t>
                      </a:r>
                    </a:p>
                  </a:txBody>
                  <a:tcPr anchor="ctr">
                    <a:lnL>
                      <a:noFill/>
                    </a:lnL>
                    <a:lnR>
                      <a:noFill/>
                    </a:lnR>
                    <a:lnT>
                      <a:noFill/>
                    </a:lnT>
                    <a:lnB>
                      <a:noFill/>
                    </a:lnB>
                  </a:tcPr>
                </a:tc>
                <a:tc>
                  <a:txBody>
                    <a:bodyPr/>
                    <a:lstStyle/>
                    <a:p>
                      <a:r>
                        <a:rPr lang="en-NG" sz="1600"/>
                        <a:t>86</a:t>
                      </a:r>
                    </a:p>
                  </a:txBody>
                  <a:tcPr anchor="ctr">
                    <a:lnL>
                      <a:noFill/>
                    </a:lnL>
                    <a:lnR>
                      <a:noFill/>
                    </a:lnR>
                    <a:lnT>
                      <a:noFill/>
                    </a:lnT>
                    <a:lnB>
                      <a:noFill/>
                    </a:lnB>
                  </a:tcPr>
                </a:tc>
                <a:tc>
                  <a:txBody>
                    <a:bodyPr/>
                    <a:lstStyle/>
                    <a:p>
                      <a:r>
                        <a:rPr lang="en-NG" sz="1600"/>
                        <a:t>84</a:t>
                      </a:r>
                    </a:p>
                  </a:txBody>
                  <a:tcPr anchor="ctr">
                    <a:lnL>
                      <a:noFill/>
                    </a:lnL>
                    <a:lnR>
                      <a:noFill/>
                    </a:lnR>
                    <a:lnT>
                      <a:noFill/>
                    </a:lnT>
                    <a:lnB>
                      <a:noFill/>
                    </a:lnB>
                  </a:tcPr>
                </a:tc>
                <a:tc>
                  <a:txBody>
                    <a:bodyPr/>
                    <a:lstStyle/>
                    <a:p>
                      <a:r>
                        <a:rPr lang="en-NG" sz="1800" b="1" dirty="0">
                          <a:solidFill>
                            <a:schemeClr val="tx1"/>
                          </a:solidFill>
                        </a:rPr>
                        <a:t>72</a:t>
                      </a:r>
                    </a:p>
                  </a:txBody>
                  <a:tcPr anchor="ctr">
                    <a:lnL>
                      <a:noFill/>
                    </a:lnL>
                    <a:lnR>
                      <a:noFill/>
                    </a:lnR>
                    <a:lnT>
                      <a:noFill/>
                    </a:lnT>
                    <a:lnB>
                      <a:noFill/>
                    </a:lnB>
                  </a:tcPr>
                </a:tc>
                <a:extLst>
                  <a:ext uri="{0D108BD9-81ED-4DB2-BD59-A6C34878D82A}">
                    <a16:rowId xmlns:a16="http://schemas.microsoft.com/office/drawing/2014/main" val="2266793900"/>
                  </a:ext>
                </a:extLst>
              </a:tr>
              <a:tr h="0">
                <a:tc>
                  <a:txBody>
                    <a:bodyPr/>
                    <a:lstStyle/>
                    <a:p>
                      <a:r>
                        <a:rPr lang="en-US" sz="1600" dirty="0"/>
                        <a:t>SN00563</a:t>
                      </a:r>
                    </a:p>
                  </a:txBody>
                  <a:tcPr anchor="ctr">
                    <a:lnL>
                      <a:noFill/>
                    </a:lnL>
                    <a:lnR>
                      <a:noFill/>
                    </a:lnR>
                    <a:lnT>
                      <a:noFill/>
                    </a:lnT>
                    <a:lnB>
                      <a:noFill/>
                    </a:lnB>
                  </a:tcPr>
                </a:tc>
                <a:tc>
                  <a:txBody>
                    <a:bodyPr/>
                    <a:lstStyle/>
                    <a:p>
                      <a:r>
                        <a:rPr lang="en-NG" sz="1600"/>
                        <a:t>59</a:t>
                      </a:r>
                    </a:p>
                  </a:txBody>
                  <a:tcPr anchor="ctr">
                    <a:lnL>
                      <a:noFill/>
                    </a:lnL>
                    <a:lnR>
                      <a:noFill/>
                    </a:lnR>
                    <a:lnT>
                      <a:noFill/>
                    </a:lnT>
                    <a:lnB>
                      <a:noFill/>
                    </a:lnB>
                  </a:tcPr>
                </a:tc>
                <a:tc>
                  <a:txBody>
                    <a:bodyPr/>
                    <a:lstStyle/>
                    <a:p>
                      <a:r>
                        <a:rPr lang="en-US" sz="1600"/>
                        <a:t>Male</a:t>
                      </a:r>
                    </a:p>
                  </a:txBody>
                  <a:tcPr anchor="ctr">
                    <a:lnL>
                      <a:noFill/>
                    </a:lnL>
                    <a:lnR>
                      <a:noFill/>
                    </a:lnR>
                    <a:lnT>
                      <a:noFill/>
                    </a:lnT>
                    <a:lnB>
                      <a:noFill/>
                    </a:lnB>
                  </a:tcPr>
                </a:tc>
                <a:tc>
                  <a:txBody>
                    <a:bodyPr/>
                    <a:lstStyle/>
                    <a:p>
                      <a:r>
                        <a:rPr lang="en-US" sz="1600"/>
                        <a:t>Research &amp; Development</a:t>
                      </a:r>
                    </a:p>
                  </a:txBody>
                  <a:tcPr anchor="ctr">
                    <a:lnL>
                      <a:noFill/>
                    </a:lnL>
                    <a:lnR>
                      <a:noFill/>
                    </a:lnR>
                    <a:lnT>
                      <a:noFill/>
                    </a:lnT>
                    <a:lnB>
                      <a:noFill/>
                    </a:lnB>
                  </a:tcPr>
                </a:tc>
                <a:tc>
                  <a:txBody>
                    <a:bodyPr/>
                    <a:lstStyle/>
                    <a:p>
                      <a:r>
                        <a:rPr lang="en-US" sz="1600" dirty="0"/>
                        <a:t>Manufacturing Director</a:t>
                      </a:r>
                    </a:p>
                  </a:txBody>
                  <a:tcPr anchor="ctr">
                    <a:lnL>
                      <a:noFill/>
                    </a:lnL>
                    <a:lnR>
                      <a:noFill/>
                    </a:lnR>
                    <a:lnT>
                      <a:noFill/>
                    </a:lnT>
                    <a:lnB>
                      <a:noFill/>
                    </a:lnB>
                  </a:tcPr>
                </a:tc>
                <a:tc>
                  <a:txBody>
                    <a:bodyPr/>
                    <a:lstStyle/>
                    <a:p>
                      <a:r>
                        <a:rPr lang="en-NG" sz="1600"/>
                        <a:t>84</a:t>
                      </a:r>
                    </a:p>
                  </a:txBody>
                  <a:tcPr anchor="ctr">
                    <a:lnL>
                      <a:noFill/>
                    </a:lnL>
                    <a:lnR>
                      <a:noFill/>
                    </a:lnR>
                    <a:lnT>
                      <a:noFill/>
                    </a:lnT>
                    <a:lnB>
                      <a:noFill/>
                    </a:lnB>
                  </a:tcPr>
                </a:tc>
                <a:tc>
                  <a:txBody>
                    <a:bodyPr/>
                    <a:lstStyle/>
                    <a:p>
                      <a:r>
                        <a:rPr lang="en-NG" sz="1600"/>
                        <a:t>54</a:t>
                      </a:r>
                    </a:p>
                  </a:txBody>
                  <a:tcPr anchor="ctr">
                    <a:lnL>
                      <a:noFill/>
                    </a:lnL>
                    <a:lnR>
                      <a:noFill/>
                    </a:lnR>
                    <a:lnT>
                      <a:noFill/>
                    </a:lnT>
                    <a:lnB>
                      <a:noFill/>
                    </a:lnB>
                  </a:tcPr>
                </a:tc>
                <a:tc>
                  <a:txBody>
                    <a:bodyPr/>
                    <a:lstStyle/>
                    <a:p>
                      <a:r>
                        <a:rPr lang="en-NG" sz="1600"/>
                        <a:t>86</a:t>
                      </a:r>
                    </a:p>
                  </a:txBody>
                  <a:tcPr anchor="ctr">
                    <a:lnL>
                      <a:noFill/>
                    </a:lnL>
                    <a:lnR>
                      <a:noFill/>
                    </a:lnR>
                    <a:lnT>
                      <a:noFill/>
                    </a:lnT>
                    <a:lnB>
                      <a:noFill/>
                    </a:lnB>
                  </a:tcPr>
                </a:tc>
                <a:tc>
                  <a:txBody>
                    <a:bodyPr/>
                    <a:lstStyle/>
                    <a:p>
                      <a:r>
                        <a:rPr lang="en-NG" sz="1600"/>
                        <a:t>83</a:t>
                      </a:r>
                    </a:p>
                  </a:txBody>
                  <a:tcPr anchor="ctr">
                    <a:lnL>
                      <a:noFill/>
                    </a:lnL>
                    <a:lnR>
                      <a:noFill/>
                    </a:lnR>
                    <a:lnT>
                      <a:noFill/>
                    </a:lnT>
                    <a:lnB>
                      <a:noFill/>
                    </a:lnB>
                  </a:tcPr>
                </a:tc>
                <a:tc>
                  <a:txBody>
                    <a:bodyPr/>
                    <a:lstStyle/>
                    <a:p>
                      <a:r>
                        <a:rPr lang="en-NG" sz="1800" b="1" dirty="0">
                          <a:solidFill>
                            <a:schemeClr val="tx1"/>
                          </a:solidFill>
                        </a:rPr>
                        <a:t>72</a:t>
                      </a:r>
                    </a:p>
                  </a:txBody>
                  <a:tcPr anchor="ctr">
                    <a:lnL>
                      <a:noFill/>
                    </a:lnL>
                    <a:lnR>
                      <a:noFill/>
                    </a:lnR>
                    <a:lnT>
                      <a:noFill/>
                    </a:lnT>
                    <a:lnB>
                      <a:noFill/>
                    </a:lnB>
                  </a:tcPr>
                </a:tc>
                <a:extLst>
                  <a:ext uri="{0D108BD9-81ED-4DB2-BD59-A6C34878D82A}">
                    <a16:rowId xmlns:a16="http://schemas.microsoft.com/office/drawing/2014/main" val="1266374330"/>
                  </a:ext>
                </a:extLst>
              </a:tr>
            </a:tbl>
          </a:graphicData>
        </a:graphic>
      </p:graphicFrame>
      <p:graphicFrame>
        <p:nvGraphicFramePr>
          <p:cNvPr id="14" name="Table 13">
            <a:extLst>
              <a:ext uri="{FF2B5EF4-FFF2-40B4-BE49-F238E27FC236}">
                <a16:creationId xmlns:a16="http://schemas.microsoft.com/office/drawing/2014/main" id="{E4DAC4C0-46B0-146E-E81E-47DF18C95B86}"/>
              </a:ext>
            </a:extLst>
          </p:cNvPr>
          <p:cNvGraphicFramePr>
            <a:graphicFrameLocks noGrp="1"/>
          </p:cNvGraphicFramePr>
          <p:nvPr>
            <p:extLst>
              <p:ext uri="{D42A27DB-BD31-4B8C-83A1-F6EECF244321}">
                <p14:modId xmlns:p14="http://schemas.microsoft.com/office/powerpoint/2010/main" val="3952945334"/>
              </p:ext>
            </p:extLst>
          </p:nvPr>
        </p:nvGraphicFramePr>
        <p:xfrm>
          <a:off x="967409" y="4154639"/>
          <a:ext cx="10744199" cy="579120"/>
        </p:xfrm>
        <a:graphic>
          <a:graphicData uri="http://schemas.openxmlformats.org/drawingml/2006/table">
            <a:tbl>
              <a:tblPr/>
              <a:tblGrid>
                <a:gridCol w="1074420">
                  <a:extLst>
                    <a:ext uri="{9D8B030D-6E8A-4147-A177-3AD203B41FA5}">
                      <a16:colId xmlns:a16="http://schemas.microsoft.com/office/drawing/2014/main" val="2454755949"/>
                    </a:ext>
                  </a:extLst>
                </a:gridCol>
                <a:gridCol w="479325">
                  <a:extLst>
                    <a:ext uri="{9D8B030D-6E8A-4147-A177-3AD203B41FA5}">
                      <a16:colId xmlns:a16="http://schemas.microsoft.com/office/drawing/2014/main" val="3590396319"/>
                    </a:ext>
                  </a:extLst>
                </a:gridCol>
                <a:gridCol w="858150">
                  <a:extLst>
                    <a:ext uri="{9D8B030D-6E8A-4147-A177-3AD203B41FA5}">
                      <a16:colId xmlns:a16="http://schemas.microsoft.com/office/drawing/2014/main" val="4105018494"/>
                    </a:ext>
                  </a:extLst>
                </a:gridCol>
                <a:gridCol w="1885784">
                  <a:extLst>
                    <a:ext uri="{9D8B030D-6E8A-4147-A177-3AD203B41FA5}">
                      <a16:colId xmlns:a16="http://schemas.microsoft.com/office/drawing/2014/main" val="992002067"/>
                    </a:ext>
                  </a:extLst>
                </a:gridCol>
                <a:gridCol w="1175469">
                  <a:extLst>
                    <a:ext uri="{9D8B030D-6E8A-4147-A177-3AD203B41FA5}">
                      <a16:colId xmlns:a16="http://schemas.microsoft.com/office/drawing/2014/main" val="2300100383"/>
                    </a:ext>
                  </a:extLst>
                </a:gridCol>
                <a:gridCol w="1139686">
                  <a:extLst>
                    <a:ext uri="{9D8B030D-6E8A-4147-A177-3AD203B41FA5}">
                      <a16:colId xmlns:a16="http://schemas.microsoft.com/office/drawing/2014/main" val="2099762801"/>
                    </a:ext>
                  </a:extLst>
                </a:gridCol>
                <a:gridCol w="1073427">
                  <a:extLst>
                    <a:ext uri="{9D8B030D-6E8A-4147-A177-3AD203B41FA5}">
                      <a16:colId xmlns:a16="http://schemas.microsoft.com/office/drawing/2014/main" val="2966593764"/>
                    </a:ext>
                  </a:extLst>
                </a:gridCol>
                <a:gridCol w="1073426">
                  <a:extLst>
                    <a:ext uri="{9D8B030D-6E8A-4147-A177-3AD203B41FA5}">
                      <a16:colId xmlns:a16="http://schemas.microsoft.com/office/drawing/2014/main" val="1333508284"/>
                    </a:ext>
                  </a:extLst>
                </a:gridCol>
                <a:gridCol w="1073426">
                  <a:extLst>
                    <a:ext uri="{9D8B030D-6E8A-4147-A177-3AD203B41FA5}">
                      <a16:colId xmlns:a16="http://schemas.microsoft.com/office/drawing/2014/main" val="2445098634"/>
                    </a:ext>
                  </a:extLst>
                </a:gridCol>
                <a:gridCol w="911086">
                  <a:extLst>
                    <a:ext uri="{9D8B030D-6E8A-4147-A177-3AD203B41FA5}">
                      <a16:colId xmlns:a16="http://schemas.microsoft.com/office/drawing/2014/main" val="2431655084"/>
                    </a:ext>
                  </a:extLst>
                </a:gridCol>
              </a:tblGrid>
              <a:tr h="0">
                <a:tc>
                  <a:txBody>
                    <a:bodyPr/>
                    <a:lstStyle/>
                    <a:p>
                      <a:r>
                        <a:rPr lang="en-US" sz="1600" dirty="0"/>
                        <a:t>SN00655</a:t>
                      </a:r>
                    </a:p>
                  </a:txBody>
                  <a:tcPr anchor="ctr">
                    <a:lnL>
                      <a:noFill/>
                    </a:lnL>
                    <a:lnR>
                      <a:noFill/>
                    </a:lnR>
                    <a:lnT>
                      <a:noFill/>
                    </a:lnT>
                    <a:lnB>
                      <a:noFill/>
                    </a:lnB>
                  </a:tcPr>
                </a:tc>
                <a:tc>
                  <a:txBody>
                    <a:bodyPr/>
                    <a:lstStyle/>
                    <a:p>
                      <a:r>
                        <a:rPr lang="en-NG" sz="1600"/>
                        <a:t>33</a:t>
                      </a:r>
                    </a:p>
                  </a:txBody>
                  <a:tcPr anchor="ctr">
                    <a:lnL>
                      <a:noFill/>
                    </a:lnL>
                    <a:lnR>
                      <a:noFill/>
                    </a:lnR>
                    <a:lnT>
                      <a:noFill/>
                    </a:lnT>
                    <a:lnB>
                      <a:noFill/>
                    </a:lnB>
                  </a:tcPr>
                </a:tc>
                <a:tc>
                  <a:txBody>
                    <a:bodyPr/>
                    <a:lstStyle/>
                    <a:p>
                      <a:r>
                        <a:rPr lang="en-US" sz="1600"/>
                        <a:t>Male</a:t>
                      </a:r>
                    </a:p>
                  </a:txBody>
                  <a:tcPr anchor="ctr">
                    <a:lnL>
                      <a:noFill/>
                    </a:lnL>
                    <a:lnR>
                      <a:noFill/>
                    </a:lnR>
                    <a:lnT>
                      <a:noFill/>
                    </a:lnT>
                    <a:lnB>
                      <a:noFill/>
                    </a:lnB>
                  </a:tcPr>
                </a:tc>
                <a:tc>
                  <a:txBody>
                    <a:bodyPr/>
                    <a:lstStyle/>
                    <a:p>
                      <a:r>
                        <a:rPr lang="en-US" sz="1600" dirty="0"/>
                        <a:t>Human Resources</a:t>
                      </a:r>
                    </a:p>
                  </a:txBody>
                  <a:tcPr anchor="ctr">
                    <a:lnL>
                      <a:noFill/>
                    </a:lnL>
                    <a:lnR>
                      <a:noFill/>
                    </a:lnR>
                    <a:lnT>
                      <a:noFill/>
                    </a:lnT>
                    <a:lnB>
                      <a:noFill/>
                    </a:lnB>
                  </a:tcPr>
                </a:tc>
                <a:tc>
                  <a:txBody>
                    <a:bodyPr/>
                    <a:lstStyle/>
                    <a:p>
                      <a:r>
                        <a:rPr lang="en-US" sz="1600" dirty="0"/>
                        <a:t>Human Resources</a:t>
                      </a:r>
                    </a:p>
                  </a:txBody>
                  <a:tcPr anchor="ctr">
                    <a:lnL>
                      <a:noFill/>
                    </a:lnL>
                    <a:lnR>
                      <a:noFill/>
                    </a:lnR>
                    <a:lnT>
                      <a:noFill/>
                    </a:lnT>
                    <a:lnB>
                      <a:noFill/>
                    </a:lnB>
                  </a:tcPr>
                </a:tc>
                <a:tc>
                  <a:txBody>
                    <a:bodyPr/>
                    <a:lstStyle/>
                    <a:p>
                      <a:r>
                        <a:rPr lang="en-NG" sz="1600"/>
                        <a:t>70</a:t>
                      </a:r>
                    </a:p>
                  </a:txBody>
                  <a:tcPr anchor="ctr">
                    <a:lnL>
                      <a:noFill/>
                    </a:lnL>
                    <a:lnR>
                      <a:noFill/>
                    </a:lnR>
                    <a:lnT>
                      <a:noFill/>
                    </a:lnT>
                    <a:lnB>
                      <a:noFill/>
                    </a:lnB>
                  </a:tcPr>
                </a:tc>
                <a:tc>
                  <a:txBody>
                    <a:bodyPr/>
                    <a:lstStyle/>
                    <a:p>
                      <a:r>
                        <a:rPr lang="en-NG" sz="1600"/>
                        <a:t>51</a:t>
                      </a:r>
                    </a:p>
                  </a:txBody>
                  <a:tcPr anchor="ctr">
                    <a:lnL>
                      <a:noFill/>
                    </a:lnL>
                    <a:lnR>
                      <a:noFill/>
                    </a:lnR>
                    <a:lnT>
                      <a:noFill/>
                    </a:lnT>
                    <a:lnB>
                      <a:noFill/>
                    </a:lnB>
                  </a:tcPr>
                </a:tc>
                <a:tc>
                  <a:txBody>
                    <a:bodyPr/>
                    <a:lstStyle/>
                    <a:p>
                      <a:r>
                        <a:rPr lang="en-NG" sz="1600" dirty="0"/>
                        <a:t>74</a:t>
                      </a:r>
                    </a:p>
                  </a:txBody>
                  <a:tcPr anchor="ctr">
                    <a:lnL>
                      <a:noFill/>
                    </a:lnL>
                    <a:lnR>
                      <a:noFill/>
                    </a:lnR>
                    <a:lnT>
                      <a:noFill/>
                    </a:lnT>
                    <a:lnB>
                      <a:noFill/>
                    </a:lnB>
                  </a:tcPr>
                </a:tc>
                <a:tc>
                  <a:txBody>
                    <a:bodyPr/>
                    <a:lstStyle/>
                    <a:p>
                      <a:r>
                        <a:rPr lang="en-NG" sz="1600"/>
                        <a:t>82</a:t>
                      </a:r>
                    </a:p>
                  </a:txBody>
                  <a:tcPr anchor="ctr">
                    <a:lnL>
                      <a:noFill/>
                    </a:lnL>
                    <a:lnR>
                      <a:noFill/>
                    </a:lnR>
                    <a:lnT>
                      <a:noFill/>
                    </a:lnT>
                    <a:lnB>
                      <a:noFill/>
                    </a:lnB>
                  </a:tcPr>
                </a:tc>
                <a:tc>
                  <a:txBody>
                    <a:bodyPr/>
                    <a:lstStyle/>
                    <a:p>
                      <a:r>
                        <a:rPr lang="en-NG" sz="1800" b="1" dirty="0"/>
                        <a:t>64</a:t>
                      </a:r>
                    </a:p>
                  </a:txBody>
                  <a:tcPr anchor="ctr">
                    <a:lnL>
                      <a:noFill/>
                    </a:lnL>
                    <a:lnR>
                      <a:noFill/>
                    </a:lnR>
                    <a:lnT>
                      <a:noFill/>
                    </a:lnT>
                    <a:lnB>
                      <a:noFill/>
                    </a:lnB>
                  </a:tcPr>
                </a:tc>
                <a:extLst>
                  <a:ext uri="{0D108BD9-81ED-4DB2-BD59-A6C34878D82A}">
                    <a16:rowId xmlns:a16="http://schemas.microsoft.com/office/drawing/2014/main" val="2689131552"/>
                  </a:ext>
                </a:extLst>
              </a:tr>
            </a:tbl>
          </a:graphicData>
        </a:graphic>
      </p:graphicFrame>
      <p:sp>
        <p:nvSpPr>
          <p:cNvPr id="15" name="Title 1">
            <a:extLst>
              <a:ext uri="{FF2B5EF4-FFF2-40B4-BE49-F238E27FC236}">
                <a16:creationId xmlns:a16="http://schemas.microsoft.com/office/drawing/2014/main" id="{82749777-F4F4-AE35-4C6E-5A008F8E26F5}"/>
              </a:ext>
            </a:extLst>
          </p:cNvPr>
          <p:cNvSpPr txBox="1">
            <a:spLocks/>
          </p:cNvSpPr>
          <p:nvPr/>
        </p:nvSpPr>
        <p:spPr>
          <a:xfrm>
            <a:off x="838200" y="3491153"/>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dobe Arabic" panose="02040503050201020203" pitchFamily="18" charset="-78"/>
                <a:cs typeface="Adobe Arabic" panose="02040503050201020203" pitchFamily="18" charset="-78"/>
              </a:rPr>
              <a:t>HR</a:t>
            </a:r>
          </a:p>
          <a:p>
            <a:endParaRPr lang="en-NG" sz="4000" dirty="0">
              <a:solidFill>
                <a:srgbClr val="C00000"/>
              </a:solidFill>
              <a:latin typeface="Adobe Arabic" panose="02040503050201020203" pitchFamily="18" charset="-78"/>
              <a:cs typeface="Adobe Arabic" panose="02040503050201020203" pitchFamily="18" charset="-78"/>
            </a:endParaRPr>
          </a:p>
        </p:txBody>
      </p:sp>
      <p:cxnSp>
        <p:nvCxnSpPr>
          <p:cNvPr id="16" name="Straight Connector 15">
            <a:extLst>
              <a:ext uri="{FF2B5EF4-FFF2-40B4-BE49-F238E27FC236}">
                <a16:creationId xmlns:a16="http://schemas.microsoft.com/office/drawing/2014/main" id="{6BC95DF9-8B08-DE59-A9A4-FE833568B1FA}"/>
              </a:ext>
            </a:extLst>
          </p:cNvPr>
          <p:cNvCxnSpPr>
            <a:cxnSpLocks/>
          </p:cNvCxnSpPr>
          <p:nvPr/>
        </p:nvCxnSpPr>
        <p:spPr>
          <a:xfrm>
            <a:off x="742122" y="2253222"/>
            <a:ext cx="5075582"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2190A40-0018-2FAC-2C9C-BB94C4295596}"/>
              </a:ext>
            </a:extLst>
          </p:cNvPr>
          <p:cNvCxnSpPr>
            <a:cxnSpLocks/>
          </p:cNvCxnSpPr>
          <p:nvPr/>
        </p:nvCxnSpPr>
        <p:spPr>
          <a:xfrm>
            <a:off x="838200" y="4055518"/>
            <a:ext cx="5075582" cy="0"/>
          </a:xfrm>
          <a:prstGeom prst="line">
            <a:avLst/>
          </a:prstGeom>
        </p:spPr>
        <p:style>
          <a:lnRef idx="1">
            <a:schemeClr val="dk1"/>
          </a:lnRef>
          <a:fillRef idx="0">
            <a:schemeClr val="dk1"/>
          </a:fillRef>
          <a:effectRef idx="0">
            <a:schemeClr val="dk1"/>
          </a:effectRef>
          <a:fontRef idx="minor">
            <a:schemeClr val="tx1"/>
          </a:fontRef>
        </p:style>
      </p:cxnSp>
      <p:sp>
        <p:nvSpPr>
          <p:cNvPr id="19" name="Title 1">
            <a:extLst>
              <a:ext uri="{FF2B5EF4-FFF2-40B4-BE49-F238E27FC236}">
                <a16:creationId xmlns:a16="http://schemas.microsoft.com/office/drawing/2014/main" id="{B6EF6F50-5B11-3F87-A311-F411FF982CF9}"/>
              </a:ext>
            </a:extLst>
          </p:cNvPr>
          <p:cNvSpPr txBox="1">
            <a:spLocks/>
          </p:cNvSpPr>
          <p:nvPr/>
        </p:nvSpPr>
        <p:spPr>
          <a:xfrm>
            <a:off x="838200" y="4833905"/>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Adobe Arabic" panose="02040503050201020203" pitchFamily="18" charset="-78"/>
                <a:cs typeface="Adobe Arabic" panose="02040503050201020203" pitchFamily="18" charset="-78"/>
              </a:rPr>
              <a:t>Sales</a:t>
            </a:r>
          </a:p>
          <a:p>
            <a:endParaRPr lang="en-NG" sz="4000" dirty="0">
              <a:solidFill>
                <a:srgbClr val="C00000"/>
              </a:solidFill>
              <a:latin typeface="Adobe Arabic" panose="02040503050201020203" pitchFamily="18" charset="-78"/>
              <a:cs typeface="Adobe Arabic" panose="02040503050201020203" pitchFamily="18" charset="-78"/>
            </a:endParaRPr>
          </a:p>
        </p:txBody>
      </p:sp>
      <p:cxnSp>
        <p:nvCxnSpPr>
          <p:cNvPr id="20" name="Straight Connector 19">
            <a:extLst>
              <a:ext uri="{FF2B5EF4-FFF2-40B4-BE49-F238E27FC236}">
                <a16:creationId xmlns:a16="http://schemas.microsoft.com/office/drawing/2014/main" id="{9283F03D-F0A3-1ADB-2882-2EBF51045358}"/>
              </a:ext>
            </a:extLst>
          </p:cNvPr>
          <p:cNvCxnSpPr>
            <a:cxnSpLocks/>
          </p:cNvCxnSpPr>
          <p:nvPr/>
        </p:nvCxnSpPr>
        <p:spPr>
          <a:xfrm>
            <a:off x="838200" y="5398270"/>
            <a:ext cx="507558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40624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609</Words>
  <Application>Microsoft Office PowerPoint</Application>
  <PresentationFormat>Widescreen</PresentationFormat>
  <Paragraphs>154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Adobe Arabic</vt:lpstr>
      <vt:lpstr>Arial</vt:lpstr>
      <vt:lpstr>Calibri</vt:lpstr>
      <vt:lpstr>Calibri Light</vt:lpstr>
      <vt:lpstr>Wingdings</vt:lpstr>
      <vt:lpstr>Office Theme</vt:lpstr>
      <vt:lpstr>Annual Merit  Awards and Salary Increment </vt:lpstr>
      <vt:lpstr>Table of Content</vt:lpstr>
      <vt:lpstr>Purpose Statement</vt:lpstr>
      <vt:lpstr>Data Source </vt:lpstr>
      <vt:lpstr>Allocated KPI Weights </vt:lpstr>
      <vt:lpstr>Overall Winner </vt:lpstr>
      <vt:lpstr>Findings - Best Performing Staff</vt:lpstr>
      <vt:lpstr>Departmental Winners </vt:lpstr>
      <vt:lpstr>Findings – Departmental Best Performing Staff</vt:lpstr>
      <vt:lpstr>Findings – Staff with Annual KPI of 70 and above</vt:lpstr>
      <vt:lpstr>Findings – Staff with Annual KPI 60 to 69</vt:lpstr>
      <vt:lpstr>Findings – Staff with Q2 KPI 50 and above</vt:lpstr>
      <vt:lpstr>Findings – Remunerations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Merit  Awards and Salary Increment </dc:title>
  <dc:creator>Godswill Enaohwo-Etuwevwiraye</dc:creator>
  <cp:lastModifiedBy>Godswill Enaohwo-Etuwevwiraye</cp:lastModifiedBy>
  <cp:revision>26</cp:revision>
  <dcterms:created xsi:type="dcterms:W3CDTF">2023-10-11T05:13:20Z</dcterms:created>
  <dcterms:modified xsi:type="dcterms:W3CDTF">2023-10-11T08:22:50Z</dcterms:modified>
</cp:coreProperties>
</file>