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23"/>
  </p:notesMasterIdLst>
  <p:handoutMasterIdLst>
    <p:handoutMasterId r:id="rId24"/>
  </p:handoutMasterIdLst>
  <p:sldIdLst>
    <p:sldId id="256" r:id="rId2"/>
    <p:sldId id="257" r:id="rId3"/>
    <p:sldId id="259" r:id="rId4"/>
    <p:sldId id="260" r:id="rId5"/>
    <p:sldId id="263" r:id="rId6"/>
    <p:sldId id="267" r:id="rId7"/>
    <p:sldId id="268" r:id="rId8"/>
    <p:sldId id="273" r:id="rId9"/>
    <p:sldId id="278" r:id="rId10"/>
    <p:sldId id="270" r:id="rId11"/>
    <p:sldId id="279" r:id="rId12"/>
    <p:sldId id="271" r:id="rId13"/>
    <p:sldId id="272" r:id="rId14"/>
    <p:sldId id="280" r:id="rId15"/>
    <p:sldId id="274" r:id="rId16"/>
    <p:sldId id="275" r:id="rId17"/>
    <p:sldId id="282" r:id="rId18"/>
    <p:sldId id="276" r:id="rId19"/>
    <p:sldId id="284" r:id="rId20"/>
    <p:sldId id="286" r:id="rId21"/>
    <p:sldId id="28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C6C"/>
    <a:srgbClr val="080A58"/>
    <a:srgbClr val="1D355D"/>
    <a:srgbClr val="223E6C"/>
    <a:srgbClr val="2D5291"/>
    <a:srgbClr val="2D508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6" d="100"/>
          <a:sy n="86" d="100"/>
        </p:scale>
        <p:origin x="715"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E517B5A-E7A8-4E81-FDF3-B5C2AF9DCD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21CB1FD-6024-D8B2-55F6-CFBF102E94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872E11-4DEF-4FC8-92FC-F3131C07CF2D}" type="datetimeFigureOut">
              <a:rPr lang="en-IN" smtClean="0"/>
              <a:t>10-10-2022</a:t>
            </a:fld>
            <a:endParaRPr lang="en-IN"/>
          </a:p>
        </p:txBody>
      </p:sp>
      <p:sp>
        <p:nvSpPr>
          <p:cNvPr id="4" name="Footer Placeholder 3">
            <a:extLst>
              <a:ext uri="{FF2B5EF4-FFF2-40B4-BE49-F238E27FC236}">
                <a16:creationId xmlns:a16="http://schemas.microsoft.com/office/drawing/2014/main" id="{171569CF-30D7-A040-32B5-85695C9AE2C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samsung innovation campus</a:t>
            </a:r>
          </a:p>
        </p:txBody>
      </p:sp>
      <p:sp>
        <p:nvSpPr>
          <p:cNvPr id="5" name="Slide Number Placeholder 4">
            <a:extLst>
              <a:ext uri="{FF2B5EF4-FFF2-40B4-BE49-F238E27FC236}">
                <a16:creationId xmlns:a16="http://schemas.microsoft.com/office/drawing/2014/main" id="{754209E3-457A-8A1E-8C3D-640888370F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ABD260-E143-4B71-9DD6-67F50BBD04F0}" type="slidenum">
              <a:rPr lang="en-IN" smtClean="0"/>
              <a:t>‹#›</a:t>
            </a:fld>
            <a:endParaRPr lang="en-IN"/>
          </a:p>
        </p:txBody>
      </p:sp>
    </p:spTree>
    <p:extLst>
      <p:ext uri="{BB962C8B-B14F-4D97-AF65-F5344CB8AC3E}">
        <p14:creationId xmlns:p14="http://schemas.microsoft.com/office/powerpoint/2010/main" val="363508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61AB98-2B76-4762-927E-E2CD6BB0E6E4}" type="datetimeFigureOut">
              <a:rPr lang="en-IN" smtClean="0"/>
              <a:t>10-10-2022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samsung innovation campus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5621EC-082E-4F08-8E0B-DC3ABC9BB44F}" type="slidenum">
              <a:rPr lang="en-IN" smtClean="0"/>
              <a:t>‹#›</a:t>
            </a:fld>
            <a:endParaRPr lang="en-IN"/>
          </a:p>
        </p:txBody>
      </p:sp>
    </p:spTree>
    <p:extLst>
      <p:ext uri="{BB962C8B-B14F-4D97-AF65-F5344CB8AC3E}">
        <p14:creationId xmlns:p14="http://schemas.microsoft.com/office/powerpoint/2010/main" val="1315612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E0AC9F-4F1D-4379-BCB4-8029A096F34A}" type="datetime1">
              <a:rPr lang="en-IN" smtClean="0"/>
              <a:t>10-10-2022</a:t>
            </a:fld>
            <a:endParaRPr lang="en-IN"/>
          </a:p>
        </p:txBody>
      </p:sp>
      <p:sp>
        <p:nvSpPr>
          <p:cNvPr id="5" name="Footer Placeholder 4"/>
          <p:cNvSpPr>
            <a:spLocks noGrp="1"/>
          </p:cNvSpPr>
          <p:nvPr>
            <p:ph type="ftr" sz="quarter" idx="11"/>
          </p:nvPr>
        </p:nvSpPr>
        <p:spPr/>
        <p:txBody>
          <a:bodyPr/>
          <a:lstStyle/>
          <a:p>
            <a:r>
              <a:rPr lang="en-IN"/>
              <a:t>Samsung Innovation Campus</a:t>
            </a:r>
          </a:p>
        </p:txBody>
      </p:sp>
      <p:sp>
        <p:nvSpPr>
          <p:cNvPr id="6" name="Slide Number Placeholder 5"/>
          <p:cNvSpPr>
            <a:spLocks noGrp="1"/>
          </p:cNvSpPr>
          <p:nvPr>
            <p:ph type="sldNum" sz="quarter" idx="12"/>
          </p:nvPr>
        </p:nvSpPr>
        <p:spPr/>
        <p:txBody>
          <a:bodyPr/>
          <a:lstStyle/>
          <a:p>
            <a:fld id="{4F6A8726-5B8A-4413-90B7-04408A0D7B03}" type="slidenum">
              <a:rPr lang="en-IN" smtClean="0"/>
              <a:t>‹#›</a:t>
            </a:fld>
            <a:endParaRPr lang="en-IN"/>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329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39F819-1F11-441D-9275-A59024D8F5B0}" type="datetime1">
              <a:rPr lang="en-IN" smtClean="0"/>
              <a:t>10-10-2022</a:t>
            </a:fld>
            <a:endParaRPr lang="en-IN"/>
          </a:p>
        </p:txBody>
      </p:sp>
      <p:sp>
        <p:nvSpPr>
          <p:cNvPr id="5" name="Footer Placeholder 4"/>
          <p:cNvSpPr>
            <a:spLocks noGrp="1"/>
          </p:cNvSpPr>
          <p:nvPr>
            <p:ph type="ftr" sz="quarter" idx="11"/>
          </p:nvPr>
        </p:nvSpPr>
        <p:spPr/>
        <p:txBody>
          <a:bodyPr/>
          <a:lstStyle/>
          <a:p>
            <a:r>
              <a:rPr lang="en-IN"/>
              <a:t>Samsung Innovation Campus</a:t>
            </a:r>
          </a:p>
        </p:txBody>
      </p:sp>
      <p:sp>
        <p:nvSpPr>
          <p:cNvPr id="6" name="Slide Number Placeholder 5"/>
          <p:cNvSpPr>
            <a:spLocks noGrp="1"/>
          </p:cNvSpPr>
          <p:nvPr>
            <p:ph type="sldNum" sz="quarter" idx="12"/>
          </p:nvPr>
        </p:nvSpPr>
        <p:spPr/>
        <p:txBody>
          <a:bodyPr/>
          <a:lstStyle/>
          <a:p>
            <a:fld id="{4F6A8726-5B8A-4413-90B7-04408A0D7B03}" type="slidenum">
              <a:rPr lang="en-IN" smtClean="0"/>
              <a:t>‹#›</a:t>
            </a:fld>
            <a:endParaRPr lang="en-IN"/>
          </a:p>
        </p:txBody>
      </p:sp>
    </p:spTree>
    <p:extLst>
      <p:ext uri="{BB962C8B-B14F-4D97-AF65-F5344CB8AC3E}">
        <p14:creationId xmlns:p14="http://schemas.microsoft.com/office/powerpoint/2010/main" val="2758009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E7108F-F2B4-4410-96E1-8AF692AF783F}" type="datetime1">
              <a:rPr lang="en-IN" smtClean="0"/>
              <a:t>10-10-2022</a:t>
            </a:fld>
            <a:endParaRPr lang="en-IN"/>
          </a:p>
        </p:txBody>
      </p:sp>
      <p:sp>
        <p:nvSpPr>
          <p:cNvPr id="5" name="Footer Placeholder 4"/>
          <p:cNvSpPr>
            <a:spLocks noGrp="1"/>
          </p:cNvSpPr>
          <p:nvPr>
            <p:ph type="ftr" sz="quarter" idx="11"/>
          </p:nvPr>
        </p:nvSpPr>
        <p:spPr/>
        <p:txBody>
          <a:bodyPr/>
          <a:lstStyle/>
          <a:p>
            <a:r>
              <a:rPr lang="en-IN"/>
              <a:t>Samsung Innovation Campus</a:t>
            </a:r>
          </a:p>
        </p:txBody>
      </p:sp>
      <p:sp>
        <p:nvSpPr>
          <p:cNvPr id="6" name="Slide Number Placeholder 5"/>
          <p:cNvSpPr>
            <a:spLocks noGrp="1"/>
          </p:cNvSpPr>
          <p:nvPr>
            <p:ph type="sldNum" sz="quarter" idx="12"/>
          </p:nvPr>
        </p:nvSpPr>
        <p:spPr/>
        <p:txBody>
          <a:bodyPr/>
          <a:lstStyle/>
          <a:p>
            <a:fld id="{4F6A8726-5B8A-4413-90B7-04408A0D7B03}"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9667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EBAE9-D397-4E31-BD69-CF0BE2A19157}" type="datetime1">
              <a:rPr lang="en-IN" smtClean="0"/>
              <a:t>10-10-2022</a:t>
            </a:fld>
            <a:endParaRPr lang="en-IN"/>
          </a:p>
        </p:txBody>
      </p:sp>
      <p:sp>
        <p:nvSpPr>
          <p:cNvPr id="5" name="Footer Placeholder 4"/>
          <p:cNvSpPr>
            <a:spLocks noGrp="1"/>
          </p:cNvSpPr>
          <p:nvPr>
            <p:ph type="ftr" sz="quarter" idx="11"/>
          </p:nvPr>
        </p:nvSpPr>
        <p:spPr/>
        <p:txBody>
          <a:bodyPr/>
          <a:lstStyle/>
          <a:p>
            <a:r>
              <a:rPr lang="en-IN"/>
              <a:t>Samsung Innovation Campus</a:t>
            </a:r>
          </a:p>
        </p:txBody>
      </p:sp>
      <p:sp>
        <p:nvSpPr>
          <p:cNvPr id="6" name="Slide Number Placeholder 5"/>
          <p:cNvSpPr>
            <a:spLocks noGrp="1"/>
          </p:cNvSpPr>
          <p:nvPr>
            <p:ph type="sldNum" sz="quarter" idx="12"/>
          </p:nvPr>
        </p:nvSpPr>
        <p:spPr/>
        <p:txBody>
          <a:bodyPr/>
          <a:lstStyle/>
          <a:p>
            <a:fld id="{4F6A8726-5B8A-4413-90B7-04408A0D7B03}" type="slidenum">
              <a:rPr lang="en-IN" smtClean="0"/>
              <a:t>‹#›</a:t>
            </a:fld>
            <a:endParaRPr lang="en-IN"/>
          </a:p>
        </p:txBody>
      </p:sp>
    </p:spTree>
    <p:extLst>
      <p:ext uri="{BB962C8B-B14F-4D97-AF65-F5344CB8AC3E}">
        <p14:creationId xmlns:p14="http://schemas.microsoft.com/office/powerpoint/2010/main" val="1458897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8F778-6E3B-49B3-9800-01D9FB20226F}" type="datetime1">
              <a:rPr lang="en-IN" smtClean="0"/>
              <a:t>10-10-2022</a:t>
            </a:fld>
            <a:endParaRPr lang="en-IN"/>
          </a:p>
        </p:txBody>
      </p:sp>
      <p:sp>
        <p:nvSpPr>
          <p:cNvPr id="5" name="Footer Placeholder 4"/>
          <p:cNvSpPr>
            <a:spLocks noGrp="1"/>
          </p:cNvSpPr>
          <p:nvPr>
            <p:ph type="ftr" sz="quarter" idx="11"/>
          </p:nvPr>
        </p:nvSpPr>
        <p:spPr/>
        <p:txBody>
          <a:bodyPr/>
          <a:lstStyle/>
          <a:p>
            <a:r>
              <a:rPr lang="en-IN"/>
              <a:t>Samsung Innovation Campus</a:t>
            </a:r>
          </a:p>
        </p:txBody>
      </p:sp>
      <p:sp>
        <p:nvSpPr>
          <p:cNvPr id="6" name="Slide Number Placeholder 5"/>
          <p:cNvSpPr>
            <a:spLocks noGrp="1"/>
          </p:cNvSpPr>
          <p:nvPr>
            <p:ph type="sldNum" sz="quarter" idx="12"/>
          </p:nvPr>
        </p:nvSpPr>
        <p:spPr/>
        <p:txBody>
          <a:bodyPr/>
          <a:lstStyle/>
          <a:p>
            <a:fld id="{4F6A8726-5B8A-4413-90B7-04408A0D7B03}" type="slidenum">
              <a:rPr lang="en-IN" smtClean="0"/>
              <a:t>‹#›</a:t>
            </a:fld>
            <a:endParaRPr lang="en-IN"/>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5966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7E2E86-E02B-47CF-9232-EDC93CD07643}" type="datetime1">
              <a:rPr lang="en-IN" smtClean="0"/>
              <a:t>10-10-2022</a:t>
            </a:fld>
            <a:endParaRPr lang="en-IN"/>
          </a:p>
        </p:txBody>
      </p:sp>
      <p:sp>
        <p:nvSpPr>
          <p:cNvPr id="6" name="Footer Placeholder 5"/>
          <p:cNvSpPr>
            <a:spLocks noGrp="1"/>
          </p:cNvSpPr>
          <p:nvPr>
            <p:ph type="ftr" sz="quarter" idx="11"/>
          </p:nvPr>
        </p:nvSpPr>
        <p:spPr/>
        <p:txBody>
          <a:bodyPr/>
          <a:lstStyle/>
          <a:p>
            <a:r>
              <a:rPr lang="en-IN"/>
              <a:t>Samsung Innovation Campus</a:t>
            </a:r>
          </a:p>
        </p:txBody>
      </p:sp>
      <p:sp>
        <p:nvSpPr>
          <p:cNvPr id="7" name="Slide Number Placeholder 6"/>
          <p:cNvSpPr>
            <a:spLocks noGrp="1"/>
          </p:cNvSpPr>
          <p:nvPr>
            <p:ph type="sldNum" sz="quarter" idx="12"/>
          </p:nvPr>
        </p:nvSpPr>
        <p:spPr/>
        <p:txBody>
          <a:bodyPr/>
          <a:lstStyle/>
          <a:p>
            <a:fld id="{4F6A8726-5B8A-4413-90B7-04408A0D7B03}" type="slidenum">
              <a:rPr lang="en-IN" smtClean="0"/>
              <a:t>‹#›</a:t>
            </a:fld>
            <a:endParaRPr lang="en-IN"/>
          </a:p>
        </p:txBody>
      </p:sp>
    </p:spTree>
    <p:extLst>
      <p:ext uri="{BB962C8B-B14F-4D97-AF65-F5344CB8AC3E}">
        <p14:creationId xmlns:p14="http://schemas.microsoft.com/office/powerpoint/2010/main" val="3709322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53ADF3-EC67-4AC1-80F9-DF0C6507B32E}" type="datetime1">
              <a:rPr lang="en-IN" smtClean="0"/>
              <a:t>10-10-2022</a:t>
            </a:fld>
            <a:endParaRPr lang="en-IN"/>
          </a:p>
        </p:txBody>
      </p:sp>
      <p:sp>
        <p:nvSpPr>
          <p:cNvPr id="8" name="Footer Placeholder 7"/>
          <p:cNvSpPr>
            <a:spLocks noGrp="1"/>
          </p:cNvSpPr>
          <p:nvPr>
            <p:ph type="ftr" sz="quarter" idx="11"/>
          </p:nvPr>
        </p:nvSpPr>
        <p:spPr/>
        <p:txBody>
          <a:bodyPr/>
          <a:lstStyle/>
          <a:p>
            <a:r>
              <a:rPr lang="en-IN"/>
              <a:t>Samsung Innovation Campus</a:t>
            </a:r>
          </a:p>
        </p:txBody>
      </p:sp>
      <p:sp>
        <p:nvSpPr>
          <p:cNvPr id="9" name="Slide Number Placeholder 8"/>
          <p:cNvSpPr>
            <a:spLocks noGrp="1"/>
          </p:cNvSpPr>
          <p:nvPr>
            <p:ph type="sldNum" sz="quarter" idx="12"/>
          </p:nvPr>
        </p:nvSpPr>
        <p:spPr/>
        <p:txBody>
          <a:bodyPr/>
          <a:lstStyle/>
          <a:p>
            <a:fld id="{4F6A8726-5B8A-4413-90B7-04408A0D7B03}" type="slidenum">
              <a:rPr lang="en-IN" smtClean="0"/>
              <a:t>‹#›</a:t>
            </a:fld>
            <a:endParaRPr lang="en-IN"/>
          </a:p>
        </p:txBody>
      </p:sp>
    </p:spTree>
    <p:extLst>
      <p:ext uri="{BB962C8B-B14F-4D97-AF65-F5344CB8AC3E}">
        <p14:creationId xmlns:p14="http://schemas.microsoft.com/office/powerpoint/2010/main" val="195633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0E21F5-CBCC-4F5D-B896-EB467A9ED185}" type="datetime1">
              <a:rPr lang="en-IN" smtClean="0"/>
              <a:t>10-10-2022</a:t>
            </a:fld>
            <a:endParaRPr lang="en-IN"/>
          </a:p>
        </p:txBody>
      </p:sp>
      <p:sp>
        <p:nvSpPr>
          <p:cNvPr id="4" name="Footer Placeholder 3"/>
          <p:cNvSpPr>
            <a:spLocks noGrp="1"/>
          </p:cNvSpPr>
          <p:nvPr>
            <p:ph type="ftr" sz="quarter" idx="11"/>
          </p:nvPr>
        </p:nvSpPr>
        <p:spPr/>
        <p:txBody>
          <a:bodyPr/>
          <a:lstStyle/>
          <a:p>
            <a:r>
              <a:rPr lang="en-IN"/>
              <a:t>Samsung Innovation Campus</a:t>
            </a:r>
          </a:p>
        </p:txBody>
      </p:sp>
      <p:sp>
        <p:nvSpPr>
          <p:cNvPr id="5" name="Slide Number Placeholder 4"/>
          <p:cNvSpPr>
            <a:spLocks noGrp="1"/>
          </p:cNvSpPr>
          <p:nvPr>
            <p:ph type="sldNum" sz="quarter" idx="12"/>
          </p:nvPr>
        </p:nvSpPr>
        <p:spPr/>
        <p:txBody>
          <a:bodyPr/>
          <a:lstStyle/>
          <a:p>
            <a:fld id="{4F6A8726-5B8A-4413-90B7-04408A0D7B03}" type="slidenum">
              <a:rPr lang="en-IN" smtClean="0"/>
              <a:t>‹#›</a:t>
            </a:fld>
            <a:endParaRPr lang="en-IN"/>
          </a:p>
        </p:txBody>
      </p:sp>
    </p:spTree>
    <p:extLst>
      <p:ext uri="{BB962C8B-B14F-4D97-AF65-F5344CB8AC3E}">
        <p14:creationId xmlns:p14="http://schemas.microsoft.com/office/powerpoint/2010/main" val="2876387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565CB6-100C-4840-BE73-B8BF31EAC01D}" type="datetime1">
              <a:rPr lang="en-IN" smtClean="0"/>
              <a:t>10-10-2022</a:t>
            </a:fld>
            <a:endParaRPr lang="en-IN"/>
          </a:p>
        </p:txBody>
      </p:sp>
      <p:sp>
        <p:nvSpPr>
          <p:cNvPr id="3" name="Footer Placeholder 2"/>
          <p:cNvSpPr>
            <a:spLocks noGrp="1"/>
          </p:cNvSpPr>
          <p:nvPr>
            <p:ph type="ftr" sz="quarter" idx="11"/>
          </p:nvPr>
        </p:nvSpPr>
        <p:spPr/>
        <p:txBody>
          <a:bodyPr/>
          <a:lstStyle/>
          <a:p>
            <a:r>
              <a:rPr lang="en-IN"/>
              <a:t>Samsung Innovation Campus</a:t>
            </a:r>
          </a:p>
        </p:txBody>
      </p:sp>
      <p:sp>
        <p:nvSpPr>
          <p:cNvPr id="4" name="Slide Number Placeholder 3"/>
          <p:cNvSpPr>
            <a:spLocks noGrp="1"/>
          </p:cNvSpPr>
          <p:nvPr>
            <p:ph type="sldNum" sz="quarter" idx="12"/>
          </p:nvPr>
        </p:nvSpPr>
        <p:spPr/>
        <p:txBody>
          <a:bodyPr/>
          <a:lstStyle/>
          <a:p>
            <a:fld id="{4F6A8726-5B8A-4413-90B7-04408A0D7B03}" type="slidenum">
              <a:rPr lang="en-IN" smtClean="0"/>
              <a:t>‹#›</a:t>
            </a:fld>
            <a:endParaRPr lang="en-IN"/>
          </a:p>
        </p:txBody>
      </p:sp>
    </p:spTree>
    <p:extLst>
      <p:ext uri="{BB962C8B-B14F-4D97-AF65-F5344CB8AC3E}">
        <p14:creationId xmlns:p14="http://schemas.microsoft.com/office/powerpoint/2010/main" val="351636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67EEF7-3A4D-41FF-8AD2-F3D3813B1488}" type="datetime1">
              <a:rPr lang="en-IN" smtClean="0"/>
              <a:t>10-10-2022</a:t>
            </a:fld>
            <a:endParaRPr lang="en-IN"/>
          </a:p>
        </p:txBody>
      </p:sp>
      <p:sp>
        <p:nvSpPr>
          <p:cNvPr id="6" name="Footer Placeholder 5"/>
          <p:cNvSpPr>
            <a:spLocks noGrp="1"/>
          </p:cNvSpPr>
          <p:nvPr>
            <p:ph type="ftr" sz="quarter" idx="11"/>
          </p:nvPr>
        </p:nvSpPr>
        <p:spPr/>
        <p:txBody>
          <a:bodyPr/>
          <a:lstStyle/>
          <a:p>
            <a:r>
              <a:rPr lang="en-IN"/>
              <a:t>Samsung Innovation Campus</a:t>
            </a:r>
          </a:p>
        </p:txBody>
      </p:sp>
      <p:sp>
        <p:nvSpPr>
          <p:cNvPr id="7" name="Slide Number Placeholder 6"/>
          <p:cNvSpPr>
            <a:spLocks noGrp="1"/>
          </p:cNvSpPr>
          <p:nvPr>
            <p:ph type="sldNum" sz="quarter" idx="12"/>
          </p:nvPr>
        </p:nvSpPr>
        <p:spPr/>
        <p:txBody>
          <a:bodyPr/>
          <a:lstStyle/>
          <a:p>
            <a:fld id="{4F6A8726-5B8A-4413-90B7-04408A0D7B03}" type="slidenum">
              <a:rPr lang="en-IN" smtClean="0"/>
              <a:t>‹#›</a:t>
            </a:fld>
            <a:endParaRPr lang="en-IN"/>
          </a:p>
        </p:txBody>
      </p:sp>
    </p:spTree>
    <p:extLst>
      <p:ext uri="{BB962C8B-B14F-4D97-AF65-F5344CB8AC3E}">
        <p14:creationId xmlns:p14="http://schemas.microsoft.com/office/powerpoint/2010/main" val="3053440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97ED2D-2109-40AE-999E-5CE777CE4316}" type="datetime1">
              <a:rPr lang="en-IN" smtClean="0"/>
              <a:t>10-10-2022</a:t>
            </a:fld>
            <a:endParaRPr lang="en-IN"/>
          </a:p>
        </p:txBody>
      </p:sp>
      <p:sp>
        <p:nvSpPr>
          <p:cNvPr id="6" name="Footer Placeholder 5"/>
          <p:cNvSpPr>
            <a:spLocks noGrp="1"/>
          </p:cNvSpPr>
          <p:nvPr>
            <p:ph type="ftr" sz="quarter" idx="11"/>
          </p:nvPr>
        </p:nvSpPr>
        <p:spPr/>
        <p:txBody>
          <a:bodyPr/>
          <a:lstStyle/>
          <a:p>
            <a:r>
              <a:rPr lang="en-IN"/>
              <a:t>Samsung Innovation Campus</a:t>
            </a:r>
          </a:p>
        </p:txBody>
      </p:sp>
      <p:sp>
        <p:nvSpPr>
          <p:cNvPr id="7" name="Slide Number Placeholder 6"/>
          <p:cNvSpPr>
            <a:spLocks noGrp="1"/>
          </p:cNvSpPr>
          <p:nvPr>
            <p:ph type="sldNum" sz="quarter" idx="12"/>
          </p:nvPr>
        </p:nvSpPr>
        <p:spPr/>
        <p:txBody>
          <a:bodyPr/>
          <a:lstStyle/>
          <a:p>
            <a:fld id="{4F6A8726-5B8A-4413-90B7-04408A0D7B03}" type="slidenum">
              <a:rPr lang="en-IN" smtClean="0"/>
              <a:t>‹#›</a:t>
            </a:fld>
            <a:endParaRPr lang="en-IN"/>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085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7100DE44-6FAF-4A92-A3F1-663FAACD10C7}" type="datetime1">
              <a:rPr lang="en-IN" smtClean="0"/>
              <a:t>10-10-2022</a:t>
            </a:fld>
            <a:endParaRPr lang="en-IN"/>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r>
              <a:rPr lang="en-IN"/>
              <a:t>Samsung Innovation Campus</a:t>
            </a:r>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6A8726-5B8A-4413-90B7-04408A0D7B03}"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35949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3688926-9A6C-934A-DB41-4320FA8301CD}"/>
              </a:ext>
            </a:extLst>
          </p:cNvPr>
          <p:cNvSpPr/>
          <p:nvPr/>
        </p:nvSpPr>
        <p:spPr>
          <a:xfrm>
            <a:off x="0" y="1966711"/>
            <a:ext cx="36195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77846E1A-BF91-9B82-E66A-D249DDC0DE8A}"/>
              </a:ext>
            </a:extLst>
          </p:cNvPr>
          <p:cNvSpPr/>
          <p:nvPr/>
        </p:nvSpPr>
        <p:spPr>
          <a:xfrm>
            <a:off x="11830050" y="1966711"/>
            <a:ext cx="36195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0C3E7346-3816-1B27-2BCF-CAE200903FD4}"/>
              </a:ext>
            </a:extLst>
          </p:cNvPr>
          <p:cNvSpPr/>
          <p:nvPr/>
        </p:nvSpPr>
        <p:spPr>
          <a:xfrm>
            <a:off x="347661" y="238700"/>
            <a:ext cx="11482389" cy="6270759"/>
          </a:xfrm>
          <a:prstGeom prst="rect">
            <a:avLst/>
          </a:prstGeom>
          <a:solidFill>
            <a:schemeClr val="bg1"/>
          </a:solidFill>
          <a:ln>
            <a:noFill/>
          </a:ln>
          <a:effectLst>
            <a:outerShdw blurRad="152400" dist="38100" dir="7740000" sx="101000" sy="101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41A38AD3-F5C3-9976-2936-F5377FCD6B5A}"/>
              </a:ext>
            </a:extLst>
          </p:cNvPr>
          <p:cNvSpPr/>
          <p:nvPr/>
        </p:nvSpPr>
        <p:spPr>
          <a:xfrm>
            <a:off x="347661" y="1711191"/>
            <a:ext cx="11482389"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27183571-58DD-C577-F739-EE296C1BB7E8}"/>
              </a:ext>
            </a:extLst>
          </p:cNvPr>
          <p:cNvSpPr>
            <a:spLocks noGrp="1"/>
          </p:cNvSpPr>
          <p:nvPr>
            <p:ph type="ctrTitle"/>
          </p:nvPr>
        </p:nvSpPr>
        <p:spPr>
          <a:xfrm>
            <a:off x="1345683" y="1884463"/>
            <a:ext cx="9500633" cy="1188803"/>
          </a:xfrm>
          <a:effectLst>
            <a:outerShdw blurRad="50800" dist="38100" algn="l" rotWithShape="0">
              <a:prstClr val="black">
                <a:alpha val="51000"/>
              </a:prstClr>
            </a:outerShdw>
          </a:effectLst>
        </p:spPr>
        <p:txBody>
          <a:bodyPr>
            <a:noAutofit/>
          </a:bodyPr>
          <a:lstStyle/>
          <a:p>
            <a:r>
              <a:rPr lang="en-US" sz="4000" dirty="0">
                <a:solidFill>
                  <a:schemeClr val="bg1"/>
                </a:solidFill>
                <a:latin typeface="Times New Roman" panose="02020603050405020304" pitchFamily="18" charset="0"/>
                <a:cs typeface="Times New Roman" panose="02020603050405020304" pitchFamily="18" charset="0"/>
              </a:rPr>
              <a:t>Prediction of cancellation status of hotel bookings</a:t>
            </a:r>
            <a:endParaRPr lang="en-IN" sz="4000"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79C3E7C-3AA4-88C2-C307-7116A39E7837}"/>
              </a:ext>
            </a:extLst>
          </p:cNvPr>
          <p:cNvSpPr>
            <a:spLocks noGrp="1"/>
          </p:cNvSpPr>
          <p:nvPr>
            <p:ph type="subTitle" idx="1"/>
          </p:nvPr>
        </p:nvSpPr>
        <p:spPr>
          <a:xfrm>
            <a:off x="1181099" y="3863841"/>
            <a:ext cx="10496550" cy="894113"/>
          </a:xfrm>
          <a:effectLst>
            <a:outerShdw blurRad="38100" dist="25400" dir="3660000" algn="t" rotWithShape="0">
              <a:prstClr val="black">
                <a:alpha val="53000"/>
              </a:prstClr>
            </a:outerShdw>
          </a:effectLst>
        </p:spPr>
        <p:txBody>
          <a:bodyPr>
            <a:normAutofit/>
          </a:bodyPr>
          <a:lstStyle/>
          <a:p>
            <a:endParaRPr lang="en-IN" sz="4400" dirty="0">
              <a:solidFill>
                <a:srgbClr val="1D355D"/>
              </a:solidFill>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F670D000-ECD1-62BA-35E1-B2382D2CEEB8}"/>
              </a:ext>
            </a:extLst>
          </p:cNvPr>
          <p:cNvSpPr txBox="1">
            <a:spLocks/>
          </p:cNvSpPr>
          <p:nvPr/>
        </p:nvSpPr>
        <p:spPr>
          <a:xfrm>
            <a:off x="2671209" y="699065"/>
            <a:ext cx="8458401" cy="721613"/>
          </a:xfrm>
          <a:prstGeom prst="rect">
            <a:avLst/>
          </a:prstGeom>
          <a:effectLst>
            <a:outerShdw blurRad="38100" dir="5400000" algn="t" rotWithShape="0">
              <a:prstClr val="black">
                <a:alpha val="23000"/>
              </a:prstClr>
            </a:outerShd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a:latin typeface="Arial" panose="020B0604020202020204" pitchFamily="34" charset="0"/>
                <a:cs typeface="Arial" panose="020B0604020202020204" pitchFamily="34" charset="0"/>
              </a:rPr>
              <a:t>INDIAN INSTITUTE OF INFORMATION TECHNOLOGY DESIGN AND MANUFACTURING, KURNOOL</a:t>
            </a:r>
            <a:endParaRPr lang="en-IN" sz="18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E2F64334-D7E0-3784-F6BD-76DD8E9DB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865" y="299146"/>
            <a:ext cx="1278694" cy="1278694"/>
          </a:xfrm>
          <a:prstGeom prst="rect">
            <a:avLst/>
          </a:prstGeom>
        </p:spPr>
      </p:pic>
      <p:sp>
        <p:nvSpPr>
          <p:cNvPr id="8" name="Subtitle 2">
            <a:extLst>
              <a:ext uri="{FF2B5EF4-FFF2-40B4-BE49-F238E27FC236}">
                <a16:creationId xmlns:a16="http://schemas.microsoft.com/office/drawing/2014/main" id="{D8411832-9723-E8D1-DD05-3178AA6123F6}"/>
              </a:ext>
            </a:extLst>
          </p:cNvPr>
          <p:cNvSpPr txBox="1">
            <a:spLocks/>
          </p:cNvSpPr>
          <p:nvPr/>
        </p:nvSpPr>
        <p:spPr>
          <a:xfrm>
            <a:off x="9176783" y="5064577"/>
            <a:ext cx="2091291" cy="10511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800" b="1" i="1" dirty="0">
                <a:latin typeface="Arial" panose="020B0604020202020204" pitchFamily="34" charset="0"/>
                <a:cs typeface="Arial" panose="020B0604020202020204" pitchFamily="34" charset="0"/>
              </a:rPr>
              <a:t>by</a:t>
            </a:r>
          </a:p>
          <a:p>
            <a:pPr algn="r"/>
            <a:r>
              <a:rPr lang="en-US" sz="1800" i="1" dirty="0">
                <a:latin typeface="Arial" panose="020B0604020202020204" pitchFamily="34" charset="0"/>
                <a:cs typeface="Arial" panose="020B0604020202020204" pitchFamily="34" charset="0"/>
              </a:rPr>
              <a:t>G. Srikanth</a:t>
            </a:r>
          </a:p>
          <a:p>
            <a:pPr algn="r"/>
            <a:r>
              <a:rPr lang="en-US" sz="1800" i="1" dirty="0">
                <a:latin typeface="Arial" panose="020B0604020202020204" pitchFamily="34" charset="0"/>
                <a:cs typeface="Arial" panose="020B0604020202020204" pitchFamily="34" charset="0"/>
              </a:rPr>
              <a:t>119me0020</a:t>
            </a:r>
            <a:endParaRPr lang="en-IN" sz="1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0799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Procedure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FA796664-97E2-9655-15D7-930EA8D1F2C0}"/>
              </a:ext>
            </a:extLst>
          </p:cNvPr>
          <p:cNvSpPr>
            <a:spLocks noGrp="1"/>
          </p:cNvSpPr>
          <p:nvPr>
            <p:ph idx="1"/>
          </p:nvPr>
        </p:nvSpPr>
        <p:spPr/>
        <p:txBody>
          <a:bodyPr/>
          <a:lstStyle/>
          <a:p>
            <a:pPr marL="0" indent="0" algn="just">
              <a:buNone/>
            </a:pPr>
            <a:r>
              <a:rPr lang="en-US" b="1" dirty="0">
                <a:latin typeface="Times New Roman" panose="02020603050405020304" pitchFamily="18" charset="0"/>
                <a:cs typeface="Times New Roman" panose="02020603050405020304" pitchFamily="18" charset="0"/>
              </a:rPr>
              <a:t>Loading and Analyzing data </a:t>
            </a:r>
            <a:endParaRPr lang="en-IN" b="1" dirty="0">
              <a:latin typeface="Times New Roman" panose="02020603050405020304" pitchFamily="18" charset="0"/>
              <a:cs typeface="Times New Roman" panose="02020603050405020304" pitchFamily="18" charset="0"/>
            </a:endParaRPr>
          </a:p>
          <a:p>
            <a:pPr marL="457200" lvl="1" indent="0" algn="just">
              <a:buNone/>
            </a:pPr>
            <a:endParaRPr lang="en-IN" b="1"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Using the </a:t>
            </a:r>
            <a:r>
              <a:rPr lang="en-US" dirty="0" err="1">
                <a:latin typeface="Times New Roman" panose="02020603050405020304" pitchFamily="18" charset="0"/>
                <a:cs typeface="Times New Roman" panose="02020603050405020304" pitchFamily="18" charset="0"/>
              </a:rPr>
              <a:t>pd.read</a:t>
            </a:r>
            <a:r>
              <a:rPr lang="en-US" dirty="0">
                <a:latin typeface="Times New Roman" panose="02020603050405020304" pitchFamily="18" charset="0"/>
                <a:cs typeface="Times New Roman" panose="02020603050405020304" pitchFamily="18" charset="0"/>
              </a:rPr>
              <a:t> CSV() command, a dataset is loaded into a variable (data) in the form of a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a:t>
            </a:r>
          </a:p>
          <a:p>
            <a:pPr lvl="1" algn="just"/>
            <a:r>
              <a:rPr lang="en-US" dirty="0">
                <a:latin typeface="Times New Roman" panose="02020603050405020304" pitchFamily="18" charset="0"/>
                <a:cs typeface="Times New Roman" panose="02020603050405020304" pitchFamily="18" charset="0"/>
              </a:rPr>
              <a:t>Using procedures like </a:t>
            </a:r>
            <a:r>
              <a:rPr lang="en-US" dirty="0" err="1">
                <a:latin typeface="Times New Roman" panose="02020603050405020304" pitchFamily="18" charset="0"/>
                <a:cs typeface="Times New Roman" panose="02020603050405020304" pitchFamily="18" charset="0"/>
              </a:rPr>
              <a:t>data.shape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data.dtypes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data.describe</a:t>
            </a:r>
            <a:r>
              <a:rPr lang="en-US" dirty="0">
                <a:latin typeface="Times New Roman" panose="02020603050405020304" pitchFamily="18" charset="0"/>
                <a:cs typeface="Times New Roman" panose="02020603050405020304" pitchFamily="18" charset="0"/>
              </a:rPr>
              <a:t>(), and data.info,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the dataset's shape, datatypes, and statistical information ().</a:t>
            </a:r>
            <a:endParaRPr lang="en-US" b="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10</a:t>
            </a:fld>
            <a:endParaRPr lang="en-IN" dirty="0"/>
          </a:p>
        </p:txBody>
      </p:sp>
    </p:spTree>
    <p:extLst>
      <p:ext uri="{BB962C8B-B14F-4D97-AF65-F5344CB8AC3E}">
        <p14:creationId xmlns:p14="http://schemas.microsoft.com/office/powerpoint/2010/main" val="1564657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Procedure</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E70E6BE1-F435-1937-C5EF-E51BD87B65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1572" y="1970843"/>
            <a:ext cx="9628855" cy="3637193"/>
          </a:xfrm>
        </p:spPr>
      </p:pic>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11</a:t>
            </a:fld>
            <a:endParaRPr lang="en-IN" dirty="0"/>
          </a:p>
        </p:txBody>
      </p:sp>
      <p:sp>
        <p:nvSpPr>
          <p:cNvPr id="11" name="TextBox 10">
            <a:extLst>
              <a:ext uri="{FF2B5EF4-FFF2-40B4-BE49-F238E27FC236}">
                <a16:creationId xmlns:a16="http://schemas.microsoft.com/office/drawing/2014/main" id="{CD4C2AEF-9B11-A2F7-58E2-15BD7F82C1BA}"/>
              </a:ext>
            </a:extLst>
          </p:cNvPr>
          <p:cNvSpPr txBox="1"/>
          <p:nvPr/>
        </p:nvSpPr>
        <p:spPr>
          <a:xfrm>
            <a:off x="4665150" y="5835438"/>
            <a:ext cx="1973748" cy="307777"/>
          </a:xfrm>
          <a:prstGeom prst="rect">
            <a:avLst/>
          </a:prstGeom>
          <a:noFill/>
        </p:spPr>
        <p:txBody>
          <a:bodyPr wrap="square" rtlCol="0">
            <a:spAutoFit/>
          </a:bodyPr>
          <a:lstStyle/>
          <a:p>
            <a:r>
              <a:rPr lang="en-US" sz="1400" b="1" i="1" dirty="0"/>
              <a:t>figure8</a:t>
            </a:r>
            <a:r>
              <a:rPr lang="en-US" sz="1400" i="1" dirty="0"/>
              <a:t>: Analyzing data</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455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Procedure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FA796664-97E2-9655-15D7-930EA8D1F2C0}"/>
              </a:ext>
            </a:extLst>
          </p:cNvPr>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 Data Visualization</a:t>
            </a:r>
          </a:p>
          <a:p>
            <a:pPr lvl="1"/>
            <a:r>
              <a:rPr lang="en-US" dirty="0">
                <a:latin typeface="Times New Roman" panose="02020603050405020304" pitchFamily="18" charset="0"/>
                <a:cs typeface="Times New Roman" panose="02020603050405020304" pitchFamily="18" charset="0"/>
              </a:rPr>
              <a:t>As I've already indicated in the previous presentations, this is a crucial phase in the implementation of a model.</a:t>
            </a:r>
          </a:p>
          <a:p>
            <a:pPr lvl="1"/>
            <a:r>
              <a:rPr lang="en-US" dirty="0">
                <a:latin typeface="Times New Roman" panose="02020603050405020304" pitchFamily="18" charset="0"/>
                <a:cs typeface="Times New Roman" panose="02020603050405020304" pitchFamily="18" charset="0"/>
              </a:rPr>
              <a:t>We first draw a graph between the goal variable, is canceled, and categorial variables like customer type and deposit type.</a:t>
            </a:r>
          </a:p>
          <a:p>
            <a:pPr lvl="1"/>
            <a:r>
              <a:rPr lang="en-US" dirty="0">
                <a:latin typeface="Times New Roman" panose="02020603050405020304" pitchFamily="18" charset="0"/>
                <a:cs typeface="Times New Roman" panose="02020603050405020304" pitchFamily="18" charset="0"/>
              </a:rPr>
              <a:t>In order to identify the variables that are most closely associated to one another, we then generate a heatmap graph for the correlation matrix of the provided dataset. To accomplish this, we use the </a:t>
            </a:r>
            <a:r>
              <a:rPr lang="en-US" dirty="0" err="1">
                <a:latin typeface="Times New Roman" panose="02020603050405020304" pitchFamily="18" charset="0"/>
                <a:cs typeface="Times New Roman" panose="02020603050405020304" pitchFamily="18" charset="0"/>
              </a:rPr>
              <a:t>sns.heatmap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data.corr</a:t>
            </a:r>
            <a:r>
              <a:rPr lang="en-US" dirty="0">
                <a:latin typeface="Times New Roman" panose="02020603050405020304" pitchFamily="18" charset="0"/>
                <a:cs typeface="Times New Roman" panose="02020603050405020304" pitchFamily="18" charset="0"/>
              </a:rPr>
              <a:t>()) command.</a:t>
            </a:r>
          </a:p>
          <a:p>
            <a:pPr lvl="1"/>
            <a:r>
              <a:rPr lang="en-US" dirty="0">
                <a:latin typeface="Times New Roman" panose="02020603050405020304" pitchFamily="18" charset="0"/>
                <a:cs typeface="Times New Roman" panose="02020603050405020304" pitchFamily="18" charset="0"/>
              </a:rPr>
              <a:t>To uncover relationships between all of the numerical variables in the dataset, we finally create a pair plot</a:t>
            </a:r>
            <a:r>
              <a:rPr lang="en-IN"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In order to thoroughly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the data, several </a:t>
            </a:r>
            <a:r>
              <a:rPr lang="en-US" dirty="0" err="1">
                <a:latin typeface="Times New Roman" panose="02020603050405020304" pitchFamily="18" charset="0"/>
                <a:cs typeface="Times New Roman" panose="02020603050405020304" pitchFamily="18" charset="0"/>
              </a:rPr>
              <a:t>visualisation</a:t>
            </a:r>
            <a:r>
              <a:rPr lang="en-US" dirty="0">
                <a:latin typeface="Times New Roman" panose="02020603050405020304" pitchFamily="18" charset="0"/>
                <a:cs typeface="Times New Roman" panose="02020603050405020304" pitchFamily="18" charset="0"/>
              </a:rPr>
              <a:t> procedures are conducted before the implementation itself.</a:t>
            </a:r>
            <a:endParaRPr lang="en-IN"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12</a:t>
            </a:fld>
            <a:endParaRPr lang="en-IN"/>
          </a:p>
        </p:txBody>
      </p:sp>
    </p:spTree>
    <p:extLst>
      <p:ext uri="{BB962C8B-B14F-4D97-AF65-F5344CB8AC3E}">
        <p14:creationId xmlns:p14="http://schemas.microsoft.com/office/powerpoint/2010/main" val="798648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Procedure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FA796664-97E2-9655-15D7-930EA8D1F2C0}"/>
              </a:ext>
            </a:extLst>
          </p:cNvPr>
          <p:cNvSpPr>
            <a:spLocks noGrp="1"/>
          </p:cNvSpPr>
          <p:nvPr>
            <p:ph idx="1"/>
          </p:nvPr>
        </p:nvSpPr>
        <p:spPr/>
        <p:txBody>
          <a:bodyPr/>
          <a:lstStyle/>
          <a:p>
            <a:pPr marL="0" indent="0" algn="just">
              <a:buNone/>
            </a:pPr>
            <a:r>
              <a:rPr lang="en-US" b="1" dirty="0">
                <a:latin typeface="Times New Roman" panose="02020603050405020304" pitchFamily="18" charset="0"/>
                <a:cs typeface="Times New Roman" panose="02020603050405020304" pitchFamily="18" charset="0"/>
              </a:rPr>
              <a:t>Data Pre-processing</a:t>
            </a:r>
          </a:p>
          <a:p>
            <a:pPr lvl="1" algn="just"/>
            <a:r>
              <a:rPr lang="en-US" dirty="0">
                <a:latin typeface="Times New Roman" panose="02020603050405020304" pitchFamily="18" charset="0"/>
                <a:cs typeface="Times New Roman" panose="02020603050405020304" pitchFamily="18" charset="0"/>
              </a:rPr>
              <a:t>We must now clean the data before we can proceed to create a model. The treatment of missing data, duplicate data, noise, and outliers is a part of the data cleaning process.</a:t>
            </a:r>
          </a:p>
          <a:p>
            <a:pPr lvl="1" algn="just"/>
            <a:r>
              <a:rPr lang="en-US" dirty="0">
                <a:latin typeface="Times New Roman" panose="02020603050405020304" pitchFamily="18" charset="0"/>
                <a:cs typeface="Times New Roman" panose="02020603050405020304" pitchFamily="18" charset="0"/>
              </a:rPr>
              <a:t>We will locate the missing values in the provided dataset using a heatmap and the </a:t>
            </a:r>
            <a:r>
              <a:rPr lang="en-US" dirty="0" err="1">
                <a:latin typeface="Times New Roman" panose="02020603050405020304" pitchFamily="18" charset="0"/>
                <a:cs typeface="Times New Roman" panose="02020603050405020304" pitchFamily="18" charset="0"/>
              </a:rPr>
              <a:t>data.isnull</a:t>
            </a:r>
            <a:r>
              <a:rPr lang="en-US" dirty="0">
                <a:latin typeface="Times New Roman" panose="02020603050405020304" pitchFamily="18" charset="0"/>
                <a:cs typeface="Times New Roman" panose="02020603050405020304" pitchFamily="18" charset="0"/>
              </a:rPr>
              <a:t>().sum() method. Then, for numerical data, we will use the median to fill in the missing values, and for categorical data, we will use the mode. We employ the </a:t>
            </a:r>
            <a:r>
              <a:rPr lang="en-US" dirty="0" err="1">
                <a:latin typeface="Times New Roman" panose="02020603050405020304" pitchFamily="18" charset="0"/>
                <a:cs typeface="Times New Roman" panose="02020603050405020304" pitchFamily="18" charset="0"/>
              </a:rPr>
              <a:t>fillna</a:t>
            </a:r>
            <a:r>
              <a:rPr lang="en-US" dirty="0">
                <a:latin typeface="Times New Roman" panose="02020603050405020304" pitchFamily="18" charset="0"/>
                <a:cs typeface="Times New Roman" panose="02020603050405020304" pitchFamily="18" charset="0"/>
              </a:rPr>
              <a:t>() or replace() commands for it. Then, if necessary, we move on to eliminating duplicates and outliers.</a:t>
            </a:r>
          </a:p>
          <a:p>
            <a:pPr lvl="1" algn="just"/>
            <a:r>
              <a:rPr lang="en-US" dirty="0">
                <a:latin typeface="Times New Roman" panose="02020603050405020304" pitchFamily="18" charset="0"/>
                <a:cs typeface="Times New Roman" panose="02020603050405020304" pitchFamily="18" charset="0"/>
              </a:rPr>
              <a:t>After the cleaning procedure is finished, we use a heatmap to check if any missing values exist in the dataset.</a:t>
            </a:r>
          </a:p>
          <a:p>
            <a:pPr lvl="1" algn="just"/>
            <a:endParaRPr lang="en-US" dirty="0">
              <a:latin typeface="Times New Roman" panose="02020603050405020304" pitchFamily="18" charset="0"/>
              <a:cs typeface="Times New Roman" panose="02020603050405020304" pitchFamily="18" charset="0"/>
            </a:endParaRPr>
          </a:p>
          <a:p>
            <a:pPr lvl="1" algn="just"/>
            <a:endParaRPr lang="en-IN" b="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13</a:t>
            </a:fld>
            <a:endParaRPr lang="en-IN"/>
          </a:p>
        </p:txBody>
      </p:sp>
    </p:spTree>
    <p:extLst>
      <p:ext uri="{BB962C8B-B14F-4D97-AF65-F5344CB8AC3E}">
        <p14:creationId xmlns:p14="http://schemas.microsoft.com/office/powerpoint/2010/main" val="1536046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Procedure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FA796664-97E2-9655-15D7-930EA8D1F2C0}"/>
              </a:ext>
            </a:extLst>
          </p:cNvPr>
          <p:cNvSpPr>
            <a:spLocks noGrp="1"/>
          </p:cNvSpPr>
          <p:nvPr>
            <p:ph idx="1"/>
          </p:nvPr>
        </p:nvSpPr>
        <p:spPr/>
        <p:txBody>
          <a:bodyPr/>
          <a:lstStyle/>
          <a:p>
            <a:pPr lvl="1" algn="just"/>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lvl="1" algn="just"/>
            <a:endParaRPr lang="en-IN"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14</a:t>
            </a:fld>
            <a:endParaRPr lang="en-IN"/>
          </a:p>
        </p:txBody>
      </p:sp>
      <p:pic>
        <p:nvPicPr>
          <p:cNvPr id="8" name="Picture 7">
            <a:extLst>
              <a:ext uri="{FF2B5EF4-FFF2-40B4-BE49-F238E27FC236}">
                <a16:creationId xmlns:a16="http://schemas.microsoft.com/office/drawing/2014/main" id="{4339B65D-9E6C-5C3C-8556-76646069C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634" y="1717258"/>
            <a:ext cx="9510291" cy="4530726"/>
          </a:xfrm>
          <a:prstGeom prst="rect">
            <a:avLst/>
          </a:prstGeom>
        </p:spPr>
      </p:pic>
      <p:sp>
        <p:nvSpPr>
          <p:cNvPr id="9" name="TextBox 8">
            <a:extLst>
              <a:ext uri="{FF2B5EF4-FFF2-40B4-BE49-F238E27FC236}">
                <a16:creationId xmlns:a16="http://schemas.microsoft.com/office/drawing/2014/main" id="{1EEA54EB-C3E8-BF67-C446-F1A39156A12B}"/>
              </a:ext>
            </a:extLst>
          </p:cNvPr>
          <p:cNvSpPr txBox="1"/>
          <p:nvPr/>
        </p:nvSpPr>
        <p:spPr>
          <a:xfrm>
            <a:off x="4767309" y="6344503"/>
            <a:ext cx="2457515" cy="307777"/>
          </a:xfrm>
          <a:prstGeom prst="rect">
            <a:avLst/>
          </a:prstGeom>
          <a:noFill/>
        </p:spPr>
        <p:txBody>
          <a:bodyPr wrap="square" rtlCol="0">
            <a:spAutoFit/>
          </a:bodyPr>
          <a:lstStyle/>
          <a:p>
            <a:r>
              <a:rPr lang="en-US" sz="1400" b="1" i="1" dirty="0"/>
              <a:t>figure9</a:t>
            </a:r>
            <a:r>
              <a:rPr lang="en-US" sz="1400" i="1" dirty="0"/>
              <a:t>: Data Pre-processing</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4360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Procedure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FA796664-97E2-9655-15D7-930EA8D1F2C0}"/>
              </a:ext>
            </a:extLst>
          </p:cNvPr>
          <p:cNvSpPr>
            <a:spLocks noGrp="1"/>
          </p:cNvSpPr>
          <p:nvPr>
            <p:ph idx="1"/>
          </p:nvPr>
        </p:nvSpPr>
        <p:spPr/>
        <p:txBody>
          <a:bodyPr/>
          <a:lstStyle/>
          <a:p>
            <a:pPr marL="0" indent="0" algn="just">
              <a:buNone/>
            </a:pPr>
            <a:r>
              <a:rPr lang="en-US" b="1" dirty="0">
                <a:latin typeface="Times New Roman" panose="02020603050405020304" pitchFamily="18" charset="0"/>
                <a:cs typeface="Times New Roman" panose="02020603050405020304" pitchFamily="18" charset="0"/>
              </a:rPr>
              <a:t>Encoding Categorial Data</a:t>
            </a:r>
          </a:p>
          <a:p>
            <a:pPr marL="0" indent="0" algn="just">
              <a:buNone/>
            </a:pPr>
            <a:endParaRPr lang="en-US" b="1"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Following data pre-processing, the next step is to use the </a:t>
            </a:r>
            <a:r>
              <a:rPr lang="en-US" dirty="0" err="1">
                <a:latin typeface="Times New Roman" panose="02020603050405020304" pitchFamily="18" charset="0"/>
                <a:cs typeface="Times New Roman" panose="02020603050405020304" pitchFamily="18" charset="0"/>
              </a:rPr>
              <a:t>fit.transform</a:t>
            </a:r>
            <a:r>
              <a:rPr lang="en-US" dirty="0">
                <a:latin typeface="Times New Roman" panose="02020603050405020304" pitchFamily="18" charset="0"/>
                <a:cs typeface="Times New Roman" panose="02020603050405020304" pitchFamily="18" charset="0"/>
              </a:rPr>
              <a:t>() command to construct dummies for categorial data.</a:t>
            </a:r>
          </a:p>
          <a:p>
            <a:pPr lvl="1" algn="just"/>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This step incorporates categorial data into the model to improve performance.</a:t>
            </a:r>
          </a:p>
          <a:p>
            <a:pPr lvl="1" algn="just"/>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For the same purpose, we can also use the </a:t>
            </a:r>
            <a:r>
              <a:rPr lang="en-US" dirty="0" err="1">
                <a:latin typeface="Times New Roman" panose="02020603050405020304" pitchFamily="18" charset="0"/>
                <a:cs typeface="Times New Roman" panose="02020603050405020304" pitchFamily="18" charset="0"/>
              </a:rPr>
              <a:t>pd.get</a:t>
            </a:r>
            <a:r>
              <a:rPr lang="en-US" dirty="0">
                <a:latin typeface="Times New Roman" panose="02020603050405020304" pitchFamily="18" charset="0"/>
                <a:cs typeface="Times New Roman" panose="02020603050405020304" pitchFamily="18" charset="0"/>
              </a:rPr>
              <a:t> dummies() command.</a:t>
            </a:r>
          </a:p>
          <a:p>
            <a:pPr lvl="1" algn="just"/>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lvl="1" algn="just"/>
            <a:endParaRPr lang="en-IN" b="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15</a:t>
            </a:fld>
            <a:endParaRPr lang="en-IN"/>
          </a:p>
        </p:txBody>
      </p:sp>
    </p:spTree>
    <p:extLst>
      <p:ext uri="{BB962C8B-B14F-4D97-AF65-F5344CB8AC3E}">
        <p14:creationId xmlns:p14="http://schemas.microsoft.com/office/powerpoint/2010/main" val="3263783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Procedure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FA796664-97E2-9655-15D7-930EA8D1F2C0}"/>
              </a:ext>
            </a:extLst>
          </p:cNvPr>
          <p:cNvSpPr>
            <a:spLocks noGrp="1"/>
          </p:cNvSpPr>
          <p:nvPr>
            <p:ph idx="1"/>
          </p:nvPr>
        </p:nvSpPr>
        <p:spPr>
          <a:xfrm>
            <a:off x="838200" y="1825625"/>
            <a:ext cx="10515600" cy="2040522"/>
          </a:xfrm>
        </p:spPr>
        <p:txBody>
          <a:bodyPr/>
          <a:lstStyle/>
          <a:p>
            <a:pPr marL="0" indent="0" algn="just">
              <a:buNone/>
            </a:pPr>
            <a:r>
              <a:rPr lang="en-US" b="1" dirty="0">
                <a:latin typeface="Times New Roman" panose="02020603050405020304" pitchFamily="18" charset="0"/>
                <a:cs typeface="Times New Roman" panose="02020603050405020304" pitchFamily="18" charset="0"/>
              </a:rPr>
              <a:t> Splitting Data into Input X Variable and Target y variables</a:t>
            </a:r>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The data must now be divided in accordance with the problem statement. Is canceled should be divided into a target variable and a dependent y variable for this problem statement, and other independent variables should be divided into an input x variable.</a:t>
            </a:r>
            <a:r>
              <a:rPr lang="en-IN" dirty="0">
                <a:latin typeface="Times New Roman" panose="02020603050405020304" pitchFamily="18" charset="0"/>
                <a:cs typeface="Times New Roman" panose="02020603050405020304" pitchFamily="18" charset="0"/>
              </a:rPr>
              <a:t>.</a:t>
            </a:r>
          </a:p>
          <a:p>
            <a:pPr marL="457200" lvl="1" indent="0" algn="just">
              <a:buNone/>
            </a:pPr>
            <a:endParaRPr lang="en-IN"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16</a:t>
            </a:fld>
            <a:endParaRPr lang="en-IN"/>
          </a:p>
        </p:txBody>
      </p:sp>
      <p:sp>
        <p:nvSpPr>
          <p:cNvPr id="3" name="Content Placeholder 4">
            <a:extLst>
              <a:ext uri="{FF2B5EF4-FFF2-40B4-BE49-F238E27FC236}">
                <a16:creationId xmlns:a16="http://schemas.microsoft.com/office/drawing/2014/main" id="{3B23E0DA-D989-5A1C-F2F4-AEBE32885F01}"/>
              </a:ext>
            </a:extLst>
          </p:cNvPr>
          <p:cNvSpPr txBox="1">
            <a:spLocks/>
          </p:cNvSpPr>
          <p:nvPr/>
        </p:nvSpPr>
        <p:spPr>
          <a:xfrm>
            <a:off x="838200" y="4005178"/>
            <a:ext cx="10515600" cy="20405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latin typeface="Times New Roman" panose="02020603050405020304" pitchFamily="18" charset="0"/>
                <a:cs typeface="Times New Roman" panose="02020603050405020304" pitchFamily="18" charset="0"/>
              </a:rPr>
              <a:t> Implementing Model</a:t>
            </a: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After all the other steps are finished, we must build the classifier models and select the one that best fits the data by </a:t>
            </a:r>
            <a:r>
              <a:rPr lang="en-US" dirty="0" err="1">
                <a:latin typeface="Times New Roman" panose="02020603050405020304" pitchFamily="18" charset="0"/>
                <a:cs typeface="Times New Roman" panose="02020603050405020304" pitchFamily="18" charset="0"/>
              </a:rPr>
              <a:t>utilising</a:t>
            </a:r>
            <a:r>
              <a:rPr lang="en-US" dirty="0">
                <a:latin typeface="Times New Roman" panose="02020603050405020304" pitchFamily="18" charset="0"/>
                <a:cs typeface="Times New Roman" panose="02020603050405020304" pitchFamily="18" charset="0"/>
              </a:rPr>
              <a:t> the score and accuracy parameter.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099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Procedure</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951502E3-E8F7-69B0-DE1B-E2EFA636AB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1460" y="1896646"/>
            <a:ext cx="9229636" cy="3456589"/>
          </a:xfrm>
        </p:spPr>
      </p:pic>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17</a:t>
            </a:fld>
            <a:endParaRPr lang="en-IN"/>
          </a:p>
        </p:txBody>
      </p:sp>
      <p:sp>
        <p:nvSpPr>
          <p:cNvPr id="10" name="TextBox 9">
            <a:extLst>
              <a:ext uri="{FF2B5EF4-FFF2-40B4-BE49-F238E27FC236}">
                <a16:creationId xmlns:a16="http://schemas.microsoft.com/office/drawing/2014/main" id="{73D7C951-E780-3D90-63CC-86E8D4AC08C0}"/>
              </a:ext>
            </a:extLst>
          </p:cNvPr>
          <p:cNvSpPr txBox="1"/>
          <p:nvPr/>
        </p:nvSpPr>
        <p:spPr>
          <a:xfrm>
            <a:off x="4474346" y="5800787"/>
            <a:ext cx="3123341" cy="307777"/>
          </a:xfrm>
          <a:prstGeom prst="rect">
            <a:avLst/>
          </a:prstGeom>
          <a:noFill/>
        </p:spPr>
        <p:txBody>
          <a:bodyPr wrap="square" rtlCol="0">
            <a:spAutoFit/>
          </a:bodyPr>
          <a:lstStyle/>
          <a:p>
            <a:r>
              <a:rPr lang="en-US" sz="1400" b="1" i="1" dirty="0"/>
              <a:t>figure11</a:t>
            </a:r>
            <a:r>
              <a:rPr lang="en-US" sz="1400" i="1" dirty="0"/>
              <a:t>: Splitting and Creating model</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0684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Choosing Best fit Model</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2FEDBC86-D6D4-A11E-D7EA-2451D98A3FF4}"/>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There are several binary classifier models we can use for this problem such as </a:t>
            </a:r>
          </a:p>
          <a:p>
            <a:pPr lvl="1"/>
            <a:r>
              <a:rPr lang="en-US" dirty="0">
                <a:latin typeface="Times New Roman" panose="02020603050405020304" pitchFamily="18" charset="0"/>
                <a:cs typeface="Times New Roman" panose="02020603050405020304" pitchFamily="18" charset="0"/>
              </a:rPr>
              <a:t>Logistic Regression model</a:t>
            </a:r>
          </a:p>
          <a:p>
            <a:pPr lvl="1"/>
            <a:r>
              <a:rPr lang="en-US" dirty="0">
                <a:latin typeface="Times New Roman" panose="02020603050405020304" pitchFamily="18" charset="0"/>
                <a:cs typeface="Times New Roman" panose="02020603050405020304" pitchFamily="18" charset="0"/>
              </a:rPr>
              <a:t>KNN Model</a:t>
            </a:r>
          </a:p>
          <a:p>
            <a:pPr lvl="1"/>
            <a:r>
              <a:rPr lang="en-US" dirty="0">
                <a:latin typeface="Times New Roman" panose="02020603050405020304" pitchFamily="18" charset="0"/>
                <a:cs typeface="Times New Roman" panose="02020603050405020304" pitchFamily="18" charset="0"/>
              </a:rPr>
              <a:t>Decision Tree</a:t>
            </a:r>
          </a:p>
          <a:p>
            <a:pPr lvl="1"/>
            <a:r>
              <a:rPr lang="en-US" dirty="0">
                <a:latin typeface="Times New Roman" panose="02020603050405020304" pitchFamily="18" charset="0"/>
                <a:cs typeface="Times New Roman" panose="02020603050405020304" pitchFamily="18" charset="0"/>
              </a:rPr>
              <a:t>Bagging Classifier</a:t>
            </a:r>
          </a:p>
          <a:p>
            <a:pPr lvl="1"/>
            <a:r>
              <a:rPr lang="en-US" dirty="0" err="1">
                <a:latin typeface="Times New Roman" panose="02020603050405020304" pitchFamily="18" charset="0"/>
                <a:cs typeface="Times New Roman" panose="02020603050405020304" pitchFamily="18" charset="0"/>
              </a:rPr>
              <a:t>Adaboost</a:t>
            </a:r>
            <a:r>
              <a:rPr lang="en-US" dirty="0">
                <a:latin typeface="Times New Roman" panose="02020603050405020304" pitchFamily="18" charset="0"/>
                <a:cs typeface="Times New Roman" panose="02020603050405020304" pitchFamily="18" charset="0"/>
              </a:rPr>
              <a:t> Classifier</a:t>
            </a:r>
          </a:p>
          <a:p>
            <a:pPr lvl="1"/>
            <a:r>
              <a:rPr lang="en-US" dirty="0">
                <a:latin typeface="Times New Roman" panose="02020603050405020304" pitchFamily="18" charset="0"/>
                <a:cs typeface="Times New Roman" panose="02020603050405020304" pitchFamily="18" charset="0"/>
              </a:rPr>
              <a:t>Gradient Boosting Classifier</a:t>
            </a:r>
          </a:p>
          <a:p>
            <a:pPr lvl="1"/>
            <a:r>
              <a:rPr lang="en-US" dirty="0">
                <a:latin typeface="Times New Roman" panose="02020603050405020304" pitchFamily="18" charset="0"/>
                <a:cs typeface="Times New Roman" panose="02020603050405020304" pitchFamily="18" charset="0"/>
              </a:rPr>
              <a:t>Random Forest Classifier</a:t>
            </a:r>
          </a:p>
          <a:p>
            <a:pPr lvl="1"/>
            <a:r>
              <a:rPr lang="en-US" dirty="0">
                <a:latin typeface="Times New Roman" panose="02020603050405020304" pitchFamily="18" charset="0"/>
                <a:cs typeface="Times New Roman" panose="02020603050405020304" pitchFamily="18" charset="0"/>
              </a:rPr>
              <a:t>Gaussian Naïve Bayes Model</a:t>
            </a:r>
          </a:p>
          <a:p>
            <a:pPr marL="128016" lvl="1" indent="0">
              <a:buNone/>
            </a:pPr>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18</a:t>
            </a:fld>
            <a:endParaRPr lang="en-IN"/>
          </a:p>
        </p:txBody>
      </p:sp>
    </p:spTree>
    <p:extLst>
      <p:ext uri="{BB962C8B-B14F-4D97-AF65-F5344CB8AC3E}">
        <p14:creationId xmlns:p14="http://schemas.microsoft.com/office/powerpoint/2010/main" val="3300596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Choosing Best fit Model</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2FEDBC86-D6D4-A11E-D7EA-2451D98A3FF4}"/>
              </a:ext>
            </a:extLst>
          </p:cNvPr>
          <p:cNvSpPr>
            <a:spLocks noGrp="1"/>
          </p:cNvSpPr>
          <p:nvPr>
            <p:ph idx="1"/>
          </p:nvPr>
        </p:nvSpPr>
        <p:spPr/>
        <p:txBody>
          <a:bodyPr>
            <a:normAutofit/>
          </a:bodyPr>
          <a:lstStyle/>
          <a:p>
            <a:pPr lvl="1"/>
            <a:r>
              <a:rPr lang="en-US" b="1" dirty="0">
                <a:latin typeface="Times New Roman" panose="02020603050405020304" pitchFamily="18" charset="0"/>
                <a:cs typeface="Times New Roman" panose="02020603050405020304" pitchFamily="18" charset="0"/>
              </a:rPr>
              <a:t>Logistic Regression</a:t>
            </a:r>
            <a:r>
              <a:rPr lang="en-US" dirty="0">
                <a:latin typeface="Times New Roman" panose="02020603050405020304" pitchFamily="18" charset="0"/>
                <a:cs typeface="Times New Roman" panose="02020603050405020304" pitchFamily="18" charset="0"/>
              </a:rPr>
              <a:t> We obtain a score of 0.9899967692915176 for the Logistic Regression model for the train set and 0.9891392355585337 for the test dataset. Despite the fact that it performs well, we should evaluate alternative models as well because it is a more effective model.</a:t>
            </a:r>
          </a:p>
          <a:p>
            <a:pPr lvl="1"/>
            <a:r>
              <a:rPr lang="en-US" b="1" dirty="0">
                <a:latin typeface="Times New Roman" panose="02020603050405020304" pitchFamily="18" charset="0"/>
                <a:cs typeface="Times New Roman" panose="02020603050405020304" pitchFamily="18" charset="0"/>
              </a:rPr>
              <a:t>KNN model</a:t>
            </a:r>
            <a:r>
              <a:rPr lang="en-US" dirty="0">
                <a:latin typeface="Times New Roman" panose="02020603050405020304" pitchFamily="18" charset="0"/>
                <a:cs typeface="Times New Roman" panose="02020603050405020304" pitchFamily="18" charset="0"/>
              </a:rPr>
              <a:t> The accuracy for the KNN model is 0.8806153502526733; this is lower than the accuracy for the Logistic Regression Model.</a:t>
            </a:r>
          </a:p>
          <a:p>
            <a:pPr lvl="1"/>
            <a:r>
              <a:rPr lang="en-US" b="1" dirty="0">
                <a:latin typeface="Times New Roman" panose="02020603050405020304" pitchFamily="18" charset="0"/>
                <a:cs typeface="Times New Roman" panose="02020603050405020304" pitchFamily="18" charset="0"/>
              </a:rPr>
              <a:t>Random Forest Classifier </a:t>
            </a:r>
            <a:r>
              <a:rPr lang="en-US" dirty="0">
                <a:latin typeface="Times New Roman" panose="02020603050405020304" pitchFamily="18" charset="0"/>
                <a:cs typeface="Times New Roman" panose="02020603050405020304" pitchFamily="18" charset="0"/>
              </a:rPr>
              <a:t>The Random Forest Classifier outperforms the KNN model and the Logistic Regression Model with a score of 0.9970125917860234.</a:t>
            </a:r>
            <a:endParaRPr lang="en-US" b="1"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Gaussian Naïve Bayes </a:t>
            </a:r>
            <a:r>
              <a:rPr lang="en-US" dirty="0">
                <a:latin typeface="Times New Roman" panose="02020603050405020304" pitchFamily="18" charset="0"/>
                <a:cs typeface="Times New Roman" panose="02020603050405020304" pitchFamily="18" charset="0"/>
              </a:rPr>
              <a:t>The score for the Gaussian Naive Bayes model is 0.9932155121869504, which is higher in comparison to all other classifiers.</a:t>
            </a:r>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19</a:t>
            </a:fld>
            <a:endParaRPr lang="en-IN"/>
          </a:p>
        </p:txBody>
      </p:sp>
    </p:spTree>
    <p:extLst>
      <p:ext uri="{BB962C8B-B14F-4D97-AF65-F5344CB8AC3E}">
        <p14:creationId xmlns:p14="http://schemas.microsoft.com/office/powerpoint/2010/main" val="2942332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Problem statement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6E11E3-C9C6-748D-682D-F72EA31DC931}"/>
              </a:ext>
            </a:extLst>
          </p:cNvPr>
          <p:cNvSpPr>
            <a:spLocks noGrp="1"/>
          </p:cNvSpPr>
          <p:nvPr>
            <p:ph idx="1"/>
          </p:nvPr>
        </p:nvSpPr>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Cancelation status prediction for hotel bookings :  </a:t>
            </a: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We should be able to determine whether a resident will cancel the reservation using the provided information on hotel bookings for a certain hotel. We can anticipate the cancellation status by implementing a binary classifier containing information on the lead time, agent, customer type, etc.</a:t>
            </a: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Type:  </a:t>
            </a:r>
            <a:r>
              <a:rPr lang="en-US" sz="2400" dirty="0">
                <a:latin typeface="Times New Roman" panose="02020603050405020304" pitchFamily="18" charset="0"/>
                <a:cs typeface="Times New Roman" panose="02020603050405020304" pitchFamily="18" charset="0"/>
              </a:rPr>
              <a:t>Binary Classification type</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IN" sz="2400" b="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2</a:t>
            </a:fld>
            <a:endParaRPr lang="en-IN"/>
          </a:p>
        </p:txBody>
      </p:sp>
    </p:spTree>
    <p:extLst>
      <p:ext uri="{BB962C8B-B14F-4D97-AF65-F5344CB8AC3E}">
        <p14:creationId xmlns:p14="http://schemas.microsoft.com/office/powerpoint/2010/main" val="3607210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Choosing Best fit Model</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2FEDBC86-D6D4-A11E-D7EA-2451D98A3FF4}"/>
              </a:ext>
            </a:extLst>
          </p:cNvPr>
          <p:cNvSpPr>
            <a:spLocks noGrp="1"/>
          </p:cNvSpPr>
          <p:nvPr>
            <p:ph idx="1"/>
          </p:nvPr>
        </p:nvSpPr>
        <p:spPr/>
        <p:txBody>
          <a:bodyPr>
            <a:normAutofit/>
          </a:bodyPr>
          <a:lstStyle/>
          <a:p>
            <a:pPr lvl="1"/>
            <a:r>
              <a:rPr lang="en-US" dirty="0">
                <a:latin typeface="Times New Roman" panose="02020603050405020304" pitchFamily="18" charset="0"/>
                <a:cs typeface="Times New Roman" panose="02020603050405020304" pitchFamily="18" charset="0"/>
              </a:rPr>
              <a:t>The best model out of all the others, Gradient Boosting Classifier, Bagging Classifier, </a:t>
            </a:r>
            <a:r>
              <a:rPr lang="en-US" dirty="0" err="1">
                <a:latin typeface="Times New Roman" panose="02020603050405020304" pitchFamily="18" charset="0"/>
                <a:cs typeface="Times New Roman" panose="02020603050405020304" pitchFamily="18" charset="0"/>
              </a:rPr>
              <a:t>Adaboost</a:t>
            </a:r>
            <a:r>
              <a:rPr lang="en-US" dirty="0">
                <a:latin typeface="Times New Roman" panose="02020603050405020304" pitchFamily="18" charset="0"/>
                <a:cs typeface="Times New Roman" panose="02020603050405020304" pitchFamily="18" charset="0"/>
              </a:rPr>
              <a:t> Classifier, and Decision Tree, gives a score of 1.0.</a:t>
            </a:r>
          </a:p>
          <a:p>
            <a:pPr lvl="1"/>
            <a:endParaRPr lang="en-US" dirty="0">
              <a:latin typeface="Times New Roman" panose="02020603050405020304" pitchFamily="18" charset="0"/>
              <a:cs typeface="Times New Roman" panose="02020603050405020304" pitchFamily="18" charset="0"/>
            </a:endParaRPr>
          </a:p>
          <a:p>
            <a:pPr marL="457200" lvl="1" indent="0">
              <a:buNone/>
            </a:pPr>
            <a:r>
              <a:rPr lang="en-US" b="1" dirty="0">
                <a:latin typeface="Times New Roman" panose="02020603050405020304" pitchFamily="18" charset="0"/>
                <a:cs typeface="Times New Roman" panose="02020603050405020304" pitchFamily="18" charset="0"/>
              </a:rPr>
              <a:t>Best Fit Model</a:t>
            </a:r>
            <a:r>
              <a:rPr lang="en-US" dirty="0">
                <a:latin typeface="Times New Roman" panose="02020603050405020304" pitchFamily="18" charset="0"/>
                <a:cs typeface="Times New Roman" panose="02020603050405020304" pitchFamily="18" charset="0"/>
              </a:rPr>
              <a:t>: Decision Tree is my pick for the best fit model because it delivers a score of 1.0 and runs the </a:t>
            </a:r>
            <a:r>
              <a:rPr lang="en-US" dirty="0" err="1">
                <a:latin typeface="Times New Roman" panose="02020603050405020304" pitchFamily="18" charset="0"/>
                <a:cs typeface="Times New Roman" panose="02020603050405020304" pitchFamily="18" charset="0"/>
              </a:rPr>
              <a:t>programme</a:t>
            </a:r>
            <a:r>
              <a:rPr lang="en-US" dirty="0">
                <a:latin typeface="Times New Roman" panose="02020603050405020304" pitchFamily="18" charset="0"/>
                <a:cs typeface="Times New Roman" panose="02020603050405020304" pitchFamily="18" charset="0"/>
              </a:rPr>
              <a:t> faster than other models. This model has the fastest processing speed for very large datasets.</a:t>
            </a:r>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20</a:t>
            </a:fld>
            <a:endParaRPr lang="en-IN" dirty="0"/>
          </a:p>
        </p:txBody>
      </p:sp>
    </p:spTree>
    <p:extLst>
      <p:ext uri="{BB962C8B-B14F-4D97-AF65-F5344CB8AC3E}">
        <p14:creationId xmlns:p14="http://schemas.microsoft.com/office/powerpoint/2010/main" val="45546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Conclusion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2FEDBC86-D6D4-A11E-D7EA-2451D98A3FF4}"/>
              </a:ext>
            </a:extLst>
          </p:cNvPr>
          <p:cNvSpPr>
            <a:spLocks noGrp="1"/>
          </p:cNvSpPr>
          <p:nvPr>
            <p:ph idx="1"/>
          </p:nvPr>
        </p:nvSpPr>
        <p:spPr/>
        <p:txBody>
          <a:bodyPr>
            <a:normAutofit/>
          </a:bodyPr>
          <a:lstStyle/>
          <a:p>
            <a:pPr marL="457200" lvl="1" indent="0">
              <a:buNone/>
            </a:pPr>
            <a:r>
              <a:rPr lang="en-US" dirty="0">
                <a:latin typeface="Times New Roman" panose="02020603050405020304" pitchFamily="18" charset="0"/>
                <a:cs typeface="Times New Roman" panose="02020603050405020304" pitchFamily="18" charset="0"/>
              </a:rPr>
              <a:t>By evaluating each model against the provided problem statement. In my opinion, decision trees, bagging classifiers, </a:t>
            </a:r>
            <a:r>
              <a:rPr lang="en-US" dirty="0" err="1">
                <a:latin typeface="Times New Roman" panose="02020603050405020304" pitchFamily="18" charset="0"/>
                <a:cs typeface="Times New Roman" panose="02020603050405020304" pitchFamily="18" charset="0"/>
              </a:rPr>
              <a:t>adaboost</a:t>
            </a:r>
            <a:r>
              <a:rPr lang="en-US" dirty="0">
                <a:latin typeface="Times New Roman" panose="02020603050405020304" pitchFamily="18" charset="0"/>
                <a:cs typeface="Times New Roman" panose="02020603050405020304" pitchFamily="18" charset="0"/>
              </a:rPr>
              <a:t> classifiers, gradient boost classifiers, and classifiers are all 100% accurate.</a:t>
            </a:r>
          </a:p>
          <a:p>
            <a:pPr marL="457200" lvl="1" indent="0">
              <a:buNone/>
            </a:pPr>
            <a:r>
              <a:rPr lang="en-US" dirty="0">
                <a:latin typeface="Times New Roman" panose="02020603050405020304" pitchFamily="18" charset="0"/>
                <a:cs typeface="Times New Roman" panose="02020603050405020304" pitchFamily="18" charset="0"/>
              </a:rPr>
              <a:t> The Random Forest Classifier then performs the classification task at its best. The Naive Bayes model then operates correctly.</a:t>
            </a:r>
          </a:p>
          <a:p>
            <a:pPr marL="457200" lvl="1" indent="0">
              <a:buNone/>
            </a:pPr>
            <a:r>
              <a:rPr lang="en-US" dirty="0">
                <a:latin typeface="Times New Roman" panose="02020603050405020304" pitchFamily="18" charset="0"/>
                <a:cs typeface="Times New Roman" panose="02020603050405020304" pitchFamily="18" charset="0"/>
              </a:rPr>
              <a:t> </a:t>
            </a:r>
          </a:p>
          <a:p>
            <a:pPr marL="457200" lvl="1" indent="0">
              <a:buNone/>
            </a:pPr>
            <a:r>
              <a:rPr lang="en-US" dirty="0">
                <a:latin typeface="Times New Roman" panose="02020603050405020304" pitchFamily="18" charset="0"/>
                <a:cs typeface="Times New Roman" panose="02020603050405020304" pitchFamily="18" charset="0"/>
              </a:rPr>
              <a:t>SVM and Random Forest Classifier follow with the best performance. Last but not least, KNN performs the least among them. SVM takes longer than other </a:t>
            </a:r>
            <a:r>
              <a:rPr lang="en-US" dirty="0" err="1">
                <a:latin typeface="Times New Roman" panose="02020603050405020304" pitchFamily="18" charset="0"/>
                <a:cs typeface="Times New Roman" panose="02020603050405020304" pitchFamily="18" charset="0"/>
              </a:rPr>
              <a:t>programmes</a:t>
            </a:r>
            <a:r>
              <a:rPr lang="en-US" dirty="0">
                <a:latin typeface="Times New Roman" panose="02020603050405020304" pitchFamily="18" charset="0"/>
                <a:cs typeface="Times New Roman" panose="02020603050405020304" pitchFamily="18" charset="0"/>
              </a:rPr>
              <a:t> to compile than others. </a:t>
            </a: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Decision Tree, on the other hand, requires the least amount of time, which makes it the best model for this issue.</a:t>
            </a:r>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21</a:t>
            </a:fld>
            <a:endParaRPr lang="en-IN"/>
          </a:p>
        </p:txBody>
      </p:sp>
    </p:spTree>
    <p:extLst>
      <p:ext uri="{BB962C8B-B14F-4D97-AF65-F5344CB8AC3E}">
        <p14:creationId xmlns:p14="http://schemas.microsoft.com/office/powerpoint/2010/main" val="4272150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Dataset Details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6E11E3-C9C6-748D-682D-F72EA31DC931}"/>
              </a:ext>
            </a:extLst>
          </p:cNvPr>
          <p:cNvSpPr>
            <a:spLocks noGrp="1"/>
          </p:cNvSpPr>
          <p:nvPr>
            <p:ph idx="1"/>
          </p:nvPr>
        </p:nvSpPr>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dataset we </a:t>
            </a:r>
            <a:r>
              <a:rPr lang="en-US" sz="2400" dirty="0" err="1">
                <a:latin typeface="Times New Roman" panose="02020603050405020304" pitchFamily="18" charset="0"/>
                <a:cs typeface="Times New Roman" panose="02020603050405020304" pitchFamily="18" charset="0"/>
              </a:rPr>
              <a:t>utilise</a:t>
            </a:r>
            <a:r>
              <a:rPr lang="en-US" sz="2400" dirty="0">
                <a:latin typeface="Times New Roman" panose="02020603050405020304" pitchFamily="18" charset="0"/>
                <a:cs typeface="Times New Roman" panose="02020603050405020304" pitchFamily="18" charset="0"/>
              </a:rPr>
              <a:t> for this issue is called "hotel bookings". There are a huge number of observations, characteristics, and variables in this dataset. The dataset is 1,19,390*32 bytes in size. These have several datatypes. These are the different types of variables.</a:t>
            </a:r>
          </a:p>
          <a:p>
            <a:pPr marL="0" indent="0">
              <a:buNone/>
            </a:pPr>
            <a:endParaRPr lang="en-US" sz="2400"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object</a:t>
            </a:r>
            <a:r>
              <a:rPr lang="en-US" dirty="0">
                <a:latin typeface="Times New Roman" panose="02020603050405020304" pitchFamily="18" charset="0"/>
                <a:cs typeface="Times New Roman" panose="02020603050405020304" pitchFamily="18" charset="0"/>
              </a:rPr>
              <a:t> – hotel, </a:t>
            </a:r>
            <a:r>
              <a:rPr lang="en-US" dirty="0" err="1">
                <a:latin typeface="Times New Roman" panose="02020603050405020304" pitchFamily="18" charset="0"/>
                <a:cs typeface="Times New Roman" panose="02020603050405020304" pitchFamily="18" charset="0"/>
              </a:rPr>
              <a:t>arrival_date_month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meal,country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market_segment,distribution_channel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reserved_room_type,assigned_room_type</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deposit_type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customer_type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reservation_status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reservation_status_date</a:t>
            </a:r>
            <a:r>
              <a:rPr lang="en-US" dirty="0">
                <a:latin typeface="Times New Roman" panose="02020603050405020304" pitchFamily="18" charset="0"/>
                <a:cs typeface="Times New Roman" panose="02020603050405020304" pitchFamily="18" charset="0"/>
              </a:rPr>
              <a:t> .</a:t>
            </a:r>
          </a:p>
          <a:p>
            <a:pPr lvl="1"/>
            <a:r>
              <a:rPr lang="en-US" b="1" dirty="0">
                <a:latin typeface="Times New Roman" panose="02020603050405020304" pitchFamily="18" charset="0"/>
                <a:cs typeface="Times New Roman" panose="02020603050405020304" pitchFamily="18" charset="0"/>
              </a:rPr>
              <a:t>float – </a:t>
            </a:r>
            <a:r>
              <a:rPr lang="en-US" dirty="0" err="1">
                <a:latin typeface="Times New Roman" panose="02020603050405020304" pitchFamily="18" charset="0"/>
                <a:cs typeface="Times New Roman" panose="02020603050405020304" pitchFamily="18" charset="0"/>
              </a:rPr>
              <a:t>adr</a:t>
            </a:r>
            <a:r>
              <a:rPr lang="en-US" dirty="0">
                <a:latin typeface="Times New Roman" panose="02020603050405020304" pitchFamily="18" charset="0"/>
                <a:cs typeface="Times New Roman" panose="02020603050405020304" pitchFamily="18" charset="0"/>
              </a:rPr>
              <a:t>, agent, company, </a:t>
            </a:r>
            <a:r>
              <a:rPr lang="en-US" dirty="0" err="1">
                <a:latin typeface="Times New Roman" panose="02020603050405020304" pitchFamily="18" charset="0"/>
                <a:cs typeface="Times New Roman" panose="02020603050405020304" pitchFamily="18" charset="0"/>
              </a:rPr>
              <a:t>chidren</a:t>
            </a:r>
            <a:endParaRPr lang="en-US" b="1"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is_canceled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lead_time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arrival_date_year</a:t>
            </a:r>
            <a:r>
              <a:rPr lang="en-US" dirty="0">
                <a:latin typeface="Times New Roman" panose="02020603050405020304" pitchFamily="18" charset="0"/>
                <a:cs typeface="Times New Roman" panose="02020603050405020304" pitchFamily="18" charset="0"/>
              </a:rPr>
              <a:t>, babies, </a:t>
            </a:r>
            <a:r>
              <a:rPr lang="en-US" dirty="0" err="1">
                <a:latin typeface="Times New Roman" panose="02020603050405020304" pitchFamily="18" charset="0"/>
                <a:cs typeface="Times New Roman" panose="02020603050405020304" pitchFamily="18" charset="0"/>
              </a:rPr>
              <a:t>is_repeated_guest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previous_cancellations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previous_bookings_not_canceled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booking_changes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days_in_waiting_list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required_car_parking_spaces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total_of_special_requests</a:t>
            </a:r>
            <a:r>
              <a:rPr lang="en-US"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dirty="0"/>
              <a:t>Samsung Innovation Campus</a:t>
            </a: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3</a:t>
            </a:fld>
            <a:endParaRPr lang="en-IN"/>
          </a:p>
        </p:txBody>
      </p:sp>
    </p:spTree>
    <p:extLst>
      <p:ext uri="{BB962C8B-B14F-4D97-AF65-F5344CB8AC3E}">
        <p14:creationId xmlns:p14="http://schemas.microsoft.com/office/powerpoint/2010/main" val="1277885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Data Visualization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6E11E3-C9C6-748D-682D-F72EA31DC931}"/>
              </a:ext>
            </a:extLst>
          </p:cNvPr>
          <p:cNvSpPr>
            <a:spLocks noGrp="1"/>
          </p:cNvSpPr>
          <p:nvPr>
            <p:ph idx="1"/>
          </p:nvPr>
        </p:nvSpPr>
        <p:spPr/>
        <p:txBody>
          <a:bodyPr>
            <a:normAutofit fontScale="92500" lnSpcReduction="10000"/>
          </a:bodyPr>
          <a:lstStyle/>
          <a:p>
            <a:pPr marL="0" indent="0" algn="just">
              <a:buNone/>
            </a:pPr>
            <a:r>
              <a:rPr lang="en-US" sz="2400" dirty="0">
                <a:latin typeface="Times New Roman" panose="02020603050405020304" pitchFamily="18" charset="0"/>
                <a:cs typeface="Times New Roman" panose="02020603050405020304" pitchFamily="18" charset="0"/>
              </a:rPr>
              <a:t>We can explore data in greater detail by </a:t>
            </a:r>
            <a:r>
              <a:rPr lang="en-US" sz="2400" dirty="0" err="1">
                <a:latin typeface="Times New Roman" panose="02020603050405020304" pitchFamily="18" charset="0"/>
                <a:cs typeface="Times New Roman" panose="02020603050405020304" pitchFamily="18" charset="0"/>
              </a:rPr>
              <a:t>visualising</a:t>
            </a:r>
            <a:r>
              <a:rPr lang="en-US" sz="2400" dirty="0">
                <a:latin typeface="Times New Roman" panose="02020603050405020304" pitchFamily="18" charset="0"/>
                <a:cs typeface="Times New Roman" panose="02020603050405020304" pitchFamily="18" charset="0"/>
              </a:rPr>
              <a:t> it. Different formats, including bar graphs, scatterplots, charting, pie charts, histograms, boxplots, and heatmaps, can be used to depict data.</a:t>
            </a:r>
          </a:p>
          <a:p>
            <a:pPr marL="0" indent="0" algn="just">
              <a:buNone/>
            </a:pPr>
            <a:r>
              <a:rPr lang="en-US" sz="2400" dirty="0">
                <a:latin typeface="Times New Roman" panose="02020603050405020304" pitchFamily="18" charset="0"/>
                <a:cs typeface="Times New Roman" panose="02020603050405020304" pitchFamily="18" charset="0"/>
              </a:rPr>
              <a:t>  In order to learn more about various factors, we used heatmaps, bar charts, and scatterplots to </a:t>
            </a:r>
            <a:r>
              <a:rPr lang="en-US" sz="2400" dirty="0" err="1">
                <a:latin typeface="Times New Roman" panose="02020603050405020304" pitchFamily="18" charset="0"/>
                <a:cs typeface="Times New Roman" panose="02020603050405020304" pitchFamily="18" charset="0"/>
              </a:rPr>
              <a:t>visualise</a:t>
            </a:r>
            <a:r>
              <a:rPr lang="en-US" sz="2400" dirty="0">
                <a:latin typeface="Times New Roman" panose="02020603050405020304" pitchFamily="18" charset="0"/>
                <a:cs typeface="Times New Roman" panose="02020603050405020304" pitchFamily="18" charset="0"/>
              </a:rPr>
              <a:t> data.</a:t>
            </a:r>
          </a:p>
          <a:p>
            <a:pPr algn="just"/>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Heatmaps </a:t>
            </a:r>
            <a:r>
              <a:rPr lang="en-US" sz="2400" dirty="0">
                <a:latin typeface="Times New Roman" panose="02020603050405020304" pitchFamily="18" charset="0"/>
                <a:cs typeface="Times New Roman" panose="02020603050405020304" pitchFamily="18" charset="0"/>
              </a:rPr>
              <a:t>The null values in the data set are located using heatmaps. To locate columns that contain null values, in other words. From this graph, it was simple to eliminate the columns with the greatest number of null values. Additionally, confusion matrices and correlation matrices are displayed using heatmaps.</a:t>
            </a:r>
          </a:p>
          <a:p>
            <a:pPr algn="just"/>
            <a:r>
              <a:rPr lang="en-US" sz="2400" b="1" dirty="0">
                <a:latin typeface="Times New Roman" panose="02020603050405020304" pitchFamily="18" charset="0"/>
                <a:cs typeface="Times New Roman" panose="02020603050405020304" pitchFamily="18" charset="0"/>
              </a:rPr>
              <a:t>Scatter plot </a:t>
            </a:r>
            <a:r>
              <a:rPr lang="en-US" sz="2400" dirty="0">
                <a:latin typeface="Times New Roman" panose="02020603050405020304" pitchFamily="18" charset="0"/>
                <a:cs typeface="Times New Roman" panose="02020603050405020304" pitchFamily="18" charset="0"/>
              </a:rPr>
              <a:t>helps to show the relation between two variable. </a:t>
            </a:r>
          </a:p>
          <a:p>
            <a:pPr algn="just"/>
            <a:r>
              <a:rPr lang="en-IN" sz="2400" b="1" dirty="0">
                <a:latin typeface="Times New Roman" panose="02020603050405020304" pitchFamily="18" charset="0"/>
                <a:cs typeface="Times New Roman" panose="02020603050405020304" pitchFamily="18" charset="0"/>
              </a:rPr>
              <a:t>Bar charts</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relation to the categorical data in the data frame, bar charts are used to represent the dependent variable.</a:t>
            </a:r>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4</a:t>
            </a:fld>
            <a:endParaRPr lang="en-IN"/>
          </a:p>
        </p:txBody>
      </p:sp>
    </p:spTree>
    <p:extLst>
      <p:ext uri="{BB962C8B-B14F-4D97-AF65-F5344CB8AC3E}">
        <p14:creationId xmlns:p14="http://schemas.microsoft.com/office/powerpoint/2010/main" val="487872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Data Visualization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5</a:t>
            </a:fld>
            <a:endParaRPr lang="en-IN"/>
          </a:p>
        </p:txBody>
      </p:sp>
      <p:pic>
        <p:nvPicPr>
          <p:cNvPr id="14" name="Picture 13">
            <a:extLst>
              <a:ext uri="{FF2B5EF4-FFF2-40B4-BE49-F238E27FC236}">
                <a16:creationId xmlns:a16="http://schemas.microsoft.com/office/drawing/2014/main" id="{C9DD0AF3-995F-5021-8CC6-3A889FBBE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961481"/>
            <a:ext cx="5799994" cy="3803986"/>
          </a:xfrm>
          <a:prstGeom prst="rect">
            <a:avLst/>
          </a:prstGeom>
        </p:spPr>
      </p:pic>
      <p:pic>
        <p:nvPicPr>
          <p:cNvPr id="16" name="Picture 15">
            <a:extLst>
              <a:ext uri="{FF2B5EF4-FFF2-40B4-BE49-F238E27FC236}">
                <a16:creationId xmlns:a16="http://schemas.microsoft.com/office/drawing/2014/main" id="{7ADFDE92-AD01-C520-1D1A-F83FC5ED17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340" y="1961481"/>
            <a:ext cx="5799994" cy="3803986"/>
          </a:xfrm>
          <a:prstGeom prst="rect">
            <a:avLst/>
          </a:prstGeom>
        </p:spPr>
      </p:pic>
      <p:sp>
        <p:nvSpPr>
          <p:cNvPr id="17" name="TextBox 16">
            <a:extLst>
              <a:ext uri="{FF2B5EF4-FFF2-40B4-BE49-F238E27FC236}">
                <a16:creationId xmlns:a16="http://schemas.microsoft.com/office/drawing/2014/main" id="{C1AB0CCE-080F-2CF0-D6F1-4885343AB082}"/>
              </a:ext>
            </a:extLst>
          </p:cNvPr>
          <p:cNvSpPr txBox="1"/>
          <p:nvPr/>
        </p:nvSpPr>
        <p:spPr>
          <a:xfrm>
            <a:off x="1038687" y="5890766"/>
            <a:ext cx="4358936" cy="523220"/>
          </a:xfrm>
          <a:prstGeom prst="rect">
            <a:avLst/>
          </a:prstGeom>
          <a:noFill/>
        </p:spPr>
        <p:txBody>
          <a:bodyPr wrap="square" rtlCol="0">
            <a:spAutoFit/>
          </a:bodyPr>
          <a:lstStyle/>
          <a:p>
            <a:r>
              <a:rPr lang="en-US" sz="1400" b="1" i="1" dirty="0"/>
              <a:t>figure1</a:t>
            </a:r>
            <a:r>
              <a:rPr lang="en-US" sz="1400" i="1" dirty="0"/>
              <a:t>: </a:t>
            </a:r>
            <a:r>
              <a:rPr lang="en-US" sz="1400" i="1" dirty="0">
                <a:latin typeface="Times New Roman" panose="02020603050405020304" pitchFamily="18" charset="0"/>
                <a:cs typeface="Times New Roman" panose="02020603050405020304" pitchFamily="18" charset="0"/>
              </a:rPr>
              <a:t>Bar chart with </a:t>
            </a:r>
            <a:r>
              <a:rPr lang="en-US" sz="1400" i="1" dirty="0" err="1">
                <a:latin typeface="Times New Roman" panose="02020603050405020304" pitchFamily="18" charset="0"/>
                <a:cs typeface="Times New Roman" panose="02020603050405020304" pitchFamily="18" charset="0"/>
              </a:rPr>
              <a:t>customer_type</a:t>
            </a:r>
            <a:r>
              <a:rPr lang="en-US" sz="1400" i="1" dirty="0">
                <a:latin typeface="Times New Roman" panose="02020603050405020304" pitchFamily="18" charset="0"/>
                <a:cs typeface="Times New Roman" panose="02020603050405020304" pitchFamily="18" charset="0"/>
              </a:rPr>
              <a:t> on x-axis and </a:t>
            </a:r>
          </a:p>
          <a:p>
            <a:r>
              <a:rPr lang="en-US" sz="1400" i="1" dirty="0">
                <a:latin typeface="Times New Roman" panose="02020603050405020304" pitchFamily="18" charset="0"/>
                <a:cs typeface="Times New Roman" panose="02020603050405020304" pitchFamily="18" charset="0"/>
              </a:rPr>
              <a:t>             count of </a:t>
            </a:r>
            <a:r>
              <a:rPr lang="en-US" sz="1400" i="1" dirty="0" err="1">
                <a:latin typeface="Times New Roman" panose="02020603050405020304" pitchFamily="18" charset="0"/>
                <a:cs typeface="Times New Roman" panose="02020603050405020304" pitchFamily="18" charset="0"/>
              </a:rPr>
              <a:t>is_canceled</a:t>
            </a:r>
            <a:r>
              <a:rPr lang="en-US" sz="1400" i="1" dirty="0">
                <a:latin typeface="Times New Roman" panose="02020603050405020304" pitchFamily="18" charset="0"/>
                <a:cs typeface="Times New Roman" panose="02020603050405020304" pitchFamily="18" charset="0"/>
              </a:rPr>
              <a:t> on y-axis</a:t>
            </a:r>
            <a:endParaRPr lang="en-IN" i="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E3390001-BBF9-B2B6-EC52-CA9BA911F378}"/>
              </a:ext>
            </a:extLst>
          </p:cNvPr>
          <p:cNvSpPr txBox="1"/>
          <p:nvPr/>
        </p:nvSpPr>
        <p:spPr>
          <a:xfrm>
            <a:off x="7664263" y="5817554"/>
            <a:ext cx="4358936" cy="523220"/>
          </a:xfrm>
          <a:prstGeom prst="rect">
            <a:avLst/>
          </a:prstGeom>
          <a:noFill/>
        </p:spPr>
        <p:txBody>
          <a:bodyPr wrap="square" rtlCol="0">
            <a:spAutoFit/>
          </a:bodyPr>
          <a:lstStyle/>
          <a:p>
            <a:r>
              <a:rPr lang="en-US" sz="1400" b="1" i="1" dirty="0"/>
              <a:t>figure2</a:t>
            </a:r>
            <a:r>
              <a:rPr lang="en-US" sz="1400" i="1" dirty="0"/>
              <a:t>: </a:t>
            </a:r>
            <a:r>
              <a:rPr lang="en-US" sz="1400" i="1" dirty="0">
                <a:latin typeface="Times New Roman" panose="02020603050405020304" pitchFamily="18" charset="0"/>
                <a:cs typeface="Times New Roman" panose="02020603050405020304" pitchFamily="18" charset="0"/>
              </a:rPr>
              <a:t>Bar chart with </a:t>
            </a:r>
            <a:r>
              <a:rPr lang="en-US" sz="1400" i="1" dirty="0" err="1">
                <a:latin typeface="Times New Roman" panose="02020603050405020304" pitchFamily="18" charset="0"/>
                <a:cs typeface="Times New Roman" panose="02020603050405020304" pitchFamily="18" charset="0"/>
              </a:rPr>
              <a:t>deposit_type</a:t>
            </a:r>
            <a:r>
              <a:rPr lang="en-US" sz="1400" i="1" dirty="0">
                <a:latin typeface="Times New Roman" panose="02020603050405020304" pitchFamily="18" charset="0"/>
                <a:cs typeface="Times New Roman" panose="02020603050405020304" pitchFamily="18" charset="0"/>
              </a:rPr>
              <a:t> on x-axis and </a:t>
            </a:r>
          </a:p>
          <a:p>
            <a:r>
              <a:rPr lang="en-US" sz="1400" i="1" dirty="0">
                <a:latin typeface="Times New Roman" panose="02020603050405020304" pitchFamily="18" charset="0"/>
                <a:cs typeface="Times New Roman" panose="02020603050405020304" pitchFamily="18" charset="0"/>
              </a:rPr>
              <a:t>             count of </a:t>
            </a:r>
            <a:r>
              <a:rPr lang="en-US" sz="1400" i="1" dirty="0" err="1">
                <a:latin typeface="Times New Roman" panose="02020603050405020304" pitchFamily="18" charset="0"/>
                <a:cs typeface="Times New Roman" panose="02020603050405020304" pitchFamily="18" charset="0"/>
              </a:rPr>
              <a:t>is_canceled</a:t>
            </a:r>
            <a:r>
              <a:rPr lang="en-US" sz="1400" i="1" dirty="0">
                <a:latin typeface="Times New Roman" panose="02020603050405020304" pitchFamily="18" charset="0"/>
                <a:cs typeface="Times New Roman" panose="02020603050405020304" pitchFamily="18" charset="0"/>
              </a:rPr>
              <a:t> on y-axis</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4024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Data Visualization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6AC23AB8-3AB5-A9A7-331F-2EF3EDE65CB8}"/>
              </a:ext>
            </a:extLst>
          </p:cNvPr>
          <p:cNvSpPr>
            <a:spLocks noGrp="1"/>
          </p:cNvSpPr>
          <p:nvPr>
            <p:ph idx="1"/>
          </p:nvPr>
        </p:nvSpPr>
        <p:spPr>
          <a:xfrm>
            <a:off x="7026442" y="1825625"/>
            <a:ext cx="4327358" cy="4351338"/>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Correlation Matrix:</a:t>
            </a:r>
          </a:p>
          <a:p>
            <a:pPr marL="0" indent="0" algn="just">
              <a:buNone/>
            </a:pPr>
            <a:r>
              <a:rPr lang="en-US" sz="2400" b="1" dirty="0">
                <a:latin typeface="Times New Roman" panose="02020603050405020304" pitchFamily="18" charset="0"/>
                <a:cs typeface="Times New Roman" panose="02020603050405020304" pitchFamily="18" charset="0"/>
              </a:rPr>
              <a:t>It shows the relationship between each and every other </a:t>
            </a:r>
            <a:r>
              <a:rPr lang="en-US" sz="2400" b="1" dirty="0" err="1">
                <a:latin typeface="Times New Roman" panose="02020603050405020304" pitchFamily="18" charset="0"/>
                <a:cs typeface="Times New Roman" panose="02020603050405020304" pitchFamily="18" charset="0"/>
              </a:rPr>
              <a:t>variable.It</a:t>
            </a:r>
            <a:r>
              <a:rPr lang="en-US" sz="2400" b="1" dirty="0">
                <a:latin typeface="Times New Roman" panose="02020603050405020304" pitchFamily="18" charset="0"/>
                <a:cs typeface="Times New Roman" panose="02020603050405020304" pitchFamily="18" charset="0"/>
              </a:rPr>
              <a:t> varies from -1 to +1 as shown in the figure</a:t>
            </a:r>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6</a:t>
            </a:fld>
            <a:endParaRPr lang="en-IN"/>
          </a:p>
        </p:txBody>
      </p:sp>
      <p:pic>
        <p:nvPicPr>
          <p:cNvPr id="8" name="Picture 7">
            <a:extLst>
              <a:ext uri="{FF2B5EF4-FFF2-40B4-BE49-F238E27FC236}">
                <a16:creationId xmlns:a16="http://schemas.microsoft.com/office/drawing/2014/main" id="{4EFEFD2F-9996-5CF8-5C57-3540DAAA2E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 y="1626608"/>
            <a:ext cx="6182728" cy="4912304"/>
          </a:xfrm>
          <a:prstGeom prst="rect">
            <a:avLst/>
          </a:prstGeom>
        </p:spPr>
      </p:pic>
      <p:sp>
        <p:nvSpPr>
          <p:cNvPr id="10" name="TextBox 9">
            <a:extLst>
              <a:ext uri="{FF2B5EF4-FFF2-40B4-BE49-F238E27FC236}">
                <a16:creationId xmlns:a16="http://schemas.microsoft.com/office/drawing/2014/main" id="{A4DCEC8A-7603-1EC5-66F0-9CF0D5FD079A}"/>
              </a:ext>
            </a:extLst>
          </p:cNvPr>
          <p:cNvSpPr txBox="1"/>
          <p:nvPr/>
        </p:nvSpPr>
        <p:spPr>
          <a:xfrm>
            <a:off x="1802985" y="6356350"/>
            <a:ext cx="2235615" cy="307777"/>
          </a:xfrm>
          <a:prstGeom prst="rect">
            <a:avLst/>
          </a:prstGeom>
          <a:noFill/>
        </p:spPr>
        <p:txBody>
          <a:bodyPr wrap="square" rtlCol="0">
            <a:spAutoFit/>
          </a:bodyPr>
          <a:lstStyle/>
          <a:p>
            <a:r>
              <a:rPr lang="en-US" sz="1400" b="1" i="1" dirty="0" err="1"/>
              <a:t>f</a:t>
            </a:r>
            <a:r>
              <a:rPr lang="en-US" sz="1400" i="1" dirty="0" err="1">
                <a:latin typeface="Times New Roman" panose="02020603050405020304" pitchFamily="18" charset="0"/>
                <a:cs typeface="Times New Roman" panose="02020603050405020304" pitchFamily="18" charset="0"/>
              </a:rPr>
              <a:t>correlation</a:t>
            </a:r>
            <a:r>
              <a:rPr lang="en-US" sz="1400" i="1" dirty="0">
                <a:latin typeface="Times New Roman" panose="02020603050405020304" pitchFamily="18" charset="0"/>
                <a:cs typeface="Times New Roman" panose="02020603050405020304" pitchFamily="18" charset="0"/>
              </a:rPr>
              <a:t> matrix</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5065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Data Visualization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7</a:t>
            </a:fld>
            <a:endParaRPr lang="en-IN"/>
          </a:p>
        </p:txBody>
      </p:sp>
      <p:pic>
        <p:nvPicPr>
          <p:cNvPr id="12" name="Picture 11">
            <a:extLst>
              <a:ext uri="{FF2B5EF4-FFF2-40B4-BE49-F238E27FC236}">
                <a16:creationId xmlns:a16="http://schemas.microsoft.com/office/drawing/2014/main" id="{75CEB0D8-399F-8C85-83AC-5A5DA2361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8592" y="1570155"/>
            <a:ext cx="5252531" cy="4936229"/>
          </a:xfrm>
          <a:prstGeom prst="rect">
            <a:avLst/>
          </a:prstGeom>
        </p:spPr>
      </p:pic>
      <p:pic>
        <p:nvPicPr>
          <p:cNvPr id="14" name="Picture 13">
            <a:extLst>
              <a:ext uri="{FF2B5EF4-FFF2-40B4-BE49-F238E27FC236}">
                <a16:creationId xmlns:a16="http://schemas.microsoft.com/office/drawing/2014/main" id="{D6E6ABC7-66B0-5879-220B-B5A549FF1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77" y="1577319"/>
            <a:ext cx="5051248" cy="4936229"/>
          </a:xfrm>
          <a:prstGeom prst="rect">
            <a:avLst/>
          </a:prstGeom>
        </p:spPr>
      </p:pic>
      <p:sp>
        <p:nvSpPr>
          <p:cNvPr id="15" name="TextBox 14">
            <a:extLst>
              <a:ext uri="{FF2B5EF4-FFF2-40B4-BE49-F238E27FC236}">
                <a16:creationId xmlns:a16="http://schemas.microsoft.com/office/drawing/2014/main" id="{EA2FC0DE-F921-9115-78A2-1304CB822B2B}"/>
              </a:ext>
            </a:extLst>
          </p:cNvPr>
          <p:cNvSpPr txBox="1"/>
          <p:nvPr/>
        </p:nvSpPr>
        <p:spPr>
          <a:xfrm>
            <a:off x="520877" y="6414641"/>
            <a:ext cx="4307797" cy="307777"/>
          </a:xfrm>
          <a:prstGeom prst="rect">
            <a:avLst/>
          </a:prstGeom>
          <a:noFill/>
        </p:spPr>
        <p:txBody>
          <a:bodyPr wrap="square" rtlCol="0">
            <a:spAutoFit/>
          </a:bodyPr>
          <a:lstStyle/>
          <a:p>
            <a:r>
              <a:rPr lang="en-US" sz="1400" b="1" i="1" dirty="0"/>
              <a:t>figure5</a:t>
            </a:r>
            <a:r>
              <a:rPr lang="en-US" sz="1400" i="1" dirty="0"/>
              <a:t>:heatmap showing white lines for  null values.</a:t>
            </a:r>
            <a:endParaRPr lang="en-IN" i="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7C5D4C59-E977-141D-66AE-2726F6A5FB29}"/>
              </a:ext>
            </a:extLst>
          </p:cNvPr>
          <p:cNvSpPr txBox="1"/>
          <p:nvPr/>
        </p:nvSpPr>
        <p:spPr>
          <a:xfrm>
            <a:off x="7363328" y="6426204"/>
            <a:ext cx="3466597" cy="307777"/>
          </a:xfrm>
          <a:prstGeom prst="rect">
            <a:avLst/>
          </a:prstGeom>
          <a:noFill/>
        </p:spPr>
        <p:txBody>
          <a:bodyPr wrap="square" rtlCol="0">
            <a:spAutoFit/>
          </a:bodyPr>
          <a:lstStyle/>
          <a:p>
            <a:r>
              <a:rPr lang="en-US" sz="1400" b="1" i="1" dirty="0"/>
              <a:t>figure6</a:t>
            </a:r>
            <a:r>
              <a:rPr lang="en-US" sz="1400" i="1" dirty="0"/>
              <a:t>:heatmap after filling missing values</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9782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Procedure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FA796664-97E2-9655-15D7-930EA8D1F2C0}"/>
              </a:ext>
            </a:extLst>
          </p:cNvPr>
          <p:cNvSpPr>
            <a:spLocks noGrp="1"/>
          </p:cNvSpPr>
          <p:nvPr>
            <p:ph idx="1"/>
          </p:nvPr>
        </p:nvSpPr>
        <p:spPr/>
        <p:txBody>
          <a:bodyPr/>
          <a:lstStyle/>
          <a:p>
            <a:pPr marL="0" indent="0" algn="just">
              <a:buNone/>
            </a:pPr>
            <a:r>
              <a:rPr lang="en-US" b="1" dirty="0">
                <a:latin typeface="Times New Roman" panose="02020603050405020304" pitchFamily="18" charset="0"/>
                <a:cs typeface="Times New Roman" panose="02020603050405020304" pitchFamily="18" charset="0"/>
              </a:rPr>
              <a:t>Importing Libraries</a:t>
            </a:r>
          </a:p>
          <a:p>
            <a:pPr marL="0" indent="0" algn="just">
              <a:buNone/>
            </a:pPr>
            <a:endParaRPr lang="en-US" b="1" dirty="0">
              <a:latin typeface="Times New Roman" panose="02020603050405020304" pitchFamily="18" charset="0"/>
              <a:cs typeface="Times New Roman" panose="02020603050405020304" pitchFamily="18" charset="0"/>
            </a:endParaRPr>
          </a:p>
          <a:p>
            <a:pPr lvl="1" algn="just"/>
            <a:r>
              <a:rPr lang="en-IN" dirty="0">
                <a:latin typeface="Times New Roman" panose="02020603050405020304" pitchFamily="18" charset="0"/>
                <a:cs typeface="Times New Roman" panose="02020603050405020304" pitchFamily="18" charset="0"/>
              </a:rPr>
              <a:t>The first step is to import all necessary libraries and models, including </a:t>
            </a:r>
            <a:r>
              <a:rPr lang="en-IN" dirty="0" err="1">
                <a:latin typeface="Times New Roman" panose="02020603050405020304" pitchFamily="18" charset="0"/>
                <a:cs typeface="Times New Roman" panose="02020603050405020304" pitchFamily="18" charset="0"/>
              </a:rPr>
              <a:t>GaussianNB</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DecisionTreeClassifier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RandomForestClassifier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GradientBoostingClassifier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KNN,AdaBoostClassifier</a:t>
            </a:r>
            <a:r>
              <a:rPr lang="en-IN" dirty="0">
                <a:latin typeface="Times New Roman" panose="02020603050405020304" pitchFamily="18" charset="0"/>
                <a:cs typeface="Times New Roman" panose="02020603050405020304" pitchFamily="18" charset="0"/>
              </a:rPr>
              <a:t>, Matplotlib, Seaborn, </a:t>
            </a:r>
            <a:r>
              <a:rPr lang="en-IN" dirty="0" err="1">
                <a:latin typeface="Times New Roman" panose="02020603050405020304" pitchFamily="18" charset="0"/>
                <a:cs typeface="Times New Roman" panose="02020603050405020304" pitchFamily="18" charset="0"/>
              </a:rPr>
              <a:t>Sklearn</a:t>
            </a:r>
            <a:r>
              <a:rPr lang="en-IN" dirty="0">
                <a:latin typeface="Times New Roman" panose="02020603050405020304" pitchFamily="18" charset="0"/>
                <a:cs typeface="Times New Roman" panose="02020603050405020304" pitchFamily="18" charset="0"/>
              </a:rPr>
              <a:t>, train test split, </a:t>
            </a:r>
            <a:r>
              <a:rPr lang="en-IN" dirty="0" err="1">
                <a:latin typeface="Times New Roman" panose="02020603050405020304" pitchFamily="18" charset="0"/>
                <a:cs typeface="Times New Roman" panose="02020603050405020304" pitchFamily="18" charset="0"/>
              </a:rPr>
              <a:t>LogesticRegression</a:t>
            </a:r>
            <a:r>
              <a:rPr lang="en-IN" dirty="0">
                <a:latin typeface="Times New Roman" panose="02020603050405020304" pitchFamily="18" charset="0"/>
                <a:cs typeface="Times New Roman" panose="02020603050405020304" pitchFamily="18" charset="0"/>
              </a:rPr>
              <a:t>, SVC, confusion matrix, accuracy score, and </a:t>
            </a:r>
            <a:r>
              <a:rPr lang="en-IN" dirty="0" err="1">
                <a:latin typeface="Times New Roman" panose="02020603050405020304" pitchFamily="18" charset="0"/>
                <a:cs typeface="Times New Roman" panose="02020603050405020304" pitchFamily="18" charset="0"/>
              </a:rPr>
              <a:t>LabelEncoder</a:t>
            </a:r>
            <a:r>
              <a:rPr lang="en-IN" dirty="0">
                <a:latin typeface="Times New Roman" panose="02020603050405020304" pitchFamily="18" charset="0"/>
                <a:cs typeface="Times New Roman" panose="02020603050405020304" pitchFamily="18" charset="0"/>
              </a:rPr>
              <a:t>.</a:t>
            </a:r>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8</a:t>
            </a:fld>
            <a:endParaRPr lang="en-IN"/>
          </a:p>
        </p:txBody>
      </p:sp>
    </p:spTree>
    <p:extLst>
      <p:ext uri="{BB962C8B-B14F-4D97-AF65-F5344CB8AC3E}">
        <p14:creationId xmlns:p14="http://schemas.microsoft.com/office/powerpoint/2010/main" val="1845911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Procedure</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F6415797-BF6D-B04D-6960-84F1BAE3AC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581" y="1729371"/>
            <a:ext cx="9290838" cy="4435851"/>
          </a:xfrm>
        </p:spPr>
      </p:pic>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9</a:t>
            </a:fld>
            <a:endParaRPr lang="en-IN"/>
          </a:p>
        </p:txBody>
      </p:sp>
      <p:sp>
        <p:nvSpPr>
          <p:cNvPr id="9" name="TextBox 8">
            <a:extLst>
              <a:ext uri="{FF2B5EF4-FFF2-40B4-BE49-F238E27FC236}">
                <a16:creationId xmlns:a16="http://schemas.microsoft.com/office/drawing/2014/main" id="{20260C14-434E-574E-A16F-8434EFB379B6}"/>
              </a:ext>
            </a:extLst>
          </p:cNvPr>
          <p:cNvSpPr txBox="1"/>
          <p:nvPr/>
        </p:nvSpPr>
        <p:spPr>
          <a:xfrm>
            <a:off x="4844302" y="6356350"/>
            <a:ext cx="4307797" cy="307777"/>
          </a:xfrm>
          <a:prstGeom prst="rect">
            <a:avLst/>
          </a:prstGeom>
          <a:noFill/>
        </p:spPr>
        <p:txBody>
          <a:bodyPr wrap="square" rtlCol="0">
            <a:spAutoFit/>
          </a:bodyPr>
          <a:lstStyle/>
          <a:p>
            <a:r>
              <a:rPr lang="en-US" sz="1400" b="1" i="1" dirty="0"/>
              <a:t>figure7</a:t>
            </a:r>
            <a:r>
              <a:rPr lang="en-US" sz="1400" i="1" dirty="0"/>
              <a:t>:importing libraries.</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24006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443</TotalTime>
  <Words>1490</Words>
  <Application>Microsoft Office PowerPoint</Application>
  <PresentationFormat>Widescreen</PresentationFormat>
  <Paragraphs>145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Times New Roman</vt:lpstr>
      <vt:lpstr>Tw Cen MT</vt:lpstr>
      <vt:lpstr>Tw Cen MT Condensed</vt:lpstr>
      <vt:lpstr>Wingdings 3</vt:lpstr>
      <vt:lpstr>Integral</vt:lpstr>
      <vt:lpstr>Prediction of cancellation status of hotel bookings</vt:lpstr>
      <vt:lpstr>Problem statement</vt:lpstr>
      <vt:lpstr>Dataset Details</vt:lpstr>
      <vt:lpstr>Data Visualization</vt:lpstr>
      <vt:lpstr>Data Visualization</vt:lpstr>
      <vt:lpstr>Data Visualization</vt:lpstr>
      <vt:lpstr>Data Visualization</vt:lpstr>
      <vt:lpstr>Procedure</vt:lpstr>
      <vt:lpstr>Procedure</vt:lpstr>
      <vt:lpstr>Procedure</vt:lpstr>
      <vt:lpstr>Procedure</vt:lpstr>
      <vt:lpstr>Procedure</vt:lpstr>
      <vt:lpstr>Procedure</vt:lpstr>
      <vt:lpstr>Procedure</vt:lpstr>
      <vt:lpstr>Procedure</vt:lpstr>
      <vt:lpstr>Procedure</vt:lpstr>
      <vt:lpstr>Procedure</vt:lpstr>
      <vt:lpstr>Choosing Best fit Model</vt:lpstr>
      <vt:lpstr>Choosing Best fit Model</vt:lpstr>
      <vt:lpstr>Choosing Best fit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INDIVIDUAL PROJECT</dc:title>
  <dc:creator>poojith sri sai</dc:creator>
  <cp:lastModifiedBy>venkata subbaiah</cp:lastModifiedBy>
  <cp:revision>4</cp:revision>
  <dcterms:created xsi:type="dcterms:W3CDTF">2022-10-02T13:40:20Z</dcterms:created>
  <dcterms:modified xsi:type="dcterms:W3CDTF">2022-10-10T06:36:14Z</dcterms:modified>
</cp:coreProperties>
</file>