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1.xml" ContentType="application/vnd.ms-office.chartex+xml"/>
  <Override PartName="/ppt/charts/style7.xml" ContentType="application/vnd.ms-office.chartstyle+xml"/>
  <Override PartName="/ppt/charts/colors7.xml" ContentType="application/vnd.ms-office.chartcolorstyle+xml"/>
  <Override PartName="/ppt/charts/chartEx2.xml" ContentType="application/vnd.ms-office.chartex+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jr1aN6Y3McQVE/sJI0svgm0pLy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100" d="100"/>
          <a:sy n="100" d="100"/>
        </p:scale>
        <p:origin x="516" y="-72"/>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20430%20G3\Downloads\Home%20Loan%20Data%20for%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20430%20G3\Downloads\Home%20Loan%20Data%20for%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20430%20G3\Downloads\Home%20Loan%20Data%20for%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20430%20G3\Downloads\Home%20Loan%20Data%20for%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20430%20G3\Downloads\Home%20Loan%20Data%20for%20Analysis.xlsx"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HP%20430%20G3\Downloads\Home%20Loan%20Data%20for%20Analysi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HP%20430%20G3\Downloads\Home%20Loan%20Data%20for%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Analysis.xlsx]Age and interest Rate!PivotTable21</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of Mortgage Interest Rate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'Age and interest Rate'!$B$3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'Age and interest Rate'!$A$4:$A$10</c:f>
              <c:strCache>
                <c:ptCount val="7"/>
                <c:pt idx="0">
                  <c:v>&lt; 25</c:v>
                </c:pt>
                <c:pt idx="1">
                  <c:v>&gt; 74</c:v>
                </c:pt>
                <c:pt idx="2">
                  <c:v>25 to 34</c:v>
                </c:pt>
                <c:pt idx="3">
                  <c:v>35 to 44</c:v>
                </c:pt>
                <c:pt idx="4">
                  <c:v>45 to 54</c:v>
                </c:pt>
                <c:pt idx="5">
                  <c:v>55 to 64</c:v>
                </c:pt>
                <c:pt idx="6">
                  <c:v>65 to 74</c:v>
                </c:pt>
              </c:strCache>
            </c:strRef>
          </c:cat>
          <c:val>
            <c:numRef>
              <c:f>'Age and interest Rate'!$B$4:$B$10</c:f>
              <c:numCache>
                <c:formatCode>0.00</c:formatCode>
                <c:ptCount val="7"/>
                <c:pt idx="0">
                  <c:v>3.2327659574468095</c:v>
                </c:pt>
                <c:pt idx="1">
                  <c:v>3.0473684210526311</c:v>
                </c:pt>
                <c:pt idx="2">
                  <c:v>3.196200000000001</c:v>
                </c:pt>
                <c:pt idx="3">
                  <c:v>3.1705755395683481</c:v>
                </c:pt>
                <c:pt idx="4">
                  <c:v>3.2597938144329919</c:v>
                </c:pt>
                <c:pt idx="5">
                  <c:v>3.2938636363636378</c:v>
                </c:pt>
                <c:pt idx="6">
                  <c:v>3.3525000000000009</c:v>
                </c:pt>
              </c:numCache>
            </c:numRef>
          </c:val>
          <c:extLst>
            <c:ext xmlns:c16="http://schemas.microsoft.com/office/drawing/2014/chart" uri="{C3380CC4-5D6E-409C-BE32-E72D297353CC}">
              <c16:uniqueId val="{00000000-68DC-4FAC-9040-9DD6287DB5CA}"/>
            </c:ext>
          </c:extLst>
        </c:ser>
        <c:dLbls>
          <c:dLblPos val="outEnd"/>
          <c:showLegendKey val="0"/>
          <c:showVal val="1"/>
          <c:showCatName val="0"/>
          <c:showSerName val="0"/>
          <c:showPercent val="0"/>
          <c:showBubbleSize val="0"/>
        </c:dLbls>
        <c:gapWidth val="100"/>
        <c:overlap val="-24"/>
        <c:axId val="330856760"/>
        <c:axId val="330857480"/>
      </c:barChart>
      <c:catAx>
        <c:axId val="33085676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Age Group</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30857480"/>
        <c:crosses val="autoZero"/>
        <c:auto val="1"/>
        <c:lblAlgn val="ctr"/>
        <c:lblOffset val="100"/>
        <c:noMultiLvlLbl val="0"/>
      </c:catAx>
      <c:valAx>
        <c:axId val="33085748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Mortgage Interest Rate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3085676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Analysis.xlsx]Sheet5 (7)!PivotTable26</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of LTV ratio</a:t>
            </a:r>
          </a:p>
        </c:rich>
      </c:tx>
      <c:layout>
        <c:manualLayout>
          <c:xMode val="edge"/>
          <c:yMode val="edge"/>
          <c:x val="0.13124571088395065"/>
          <c:y val="3.12151616499442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 (7)'!$B$3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 (7)'!$A$4:$A$11</c:f>
              <c:strCache>
                <c:ptCount val="7"/>
                <c:pt idx="0">
                  <c:v>&lt; 25</c:v>
                </c:pt>
                <c:pt idx="1">
                  <c:v>&gt; 74</c:v>
                </c:pt>
                <c:pt idx="2">
                  <c:v>25 to 34</c:v>
                </c:pt>
                <c:pt idx="3">
                  <c:v>35 to 44</c:v>
                </c:pt>
                <c:pt idx="4">
                  <c:v>45 to 54</c:v>
                </c:pt>
                <c:pt idx="5">
                  <c:v>55 to 64</c:v>
                </c:pt>
                <c:pt idx="6">
                  <c:v>65 to 74</c:v>
                </c:pt>
              </c:strCache>
            </c:strRef>
          </c:cat>
          <c:val>
            <c:numRef>
              <c:f>'Sheet5 (7)'!$B$4:$B$11</c:f>
              <c:numCache>
                <c:formatCode>0</c:formatCode>
                <c:ptCount val="7"/>
                <c:pt idx="0">
                  <c:v>70.997234042553174</c:v>
                </c:pt>
                <c:pt idx="1">
                  <c:v>66.778421052631586</c:v>
                </c:pt>
                <c:pt idx="2">
                  <c:v>70.797399999999982</c:v>
                </c:pt>
                <c:pt idx="3">
                  <c:v>67.725827338129449</c:v>
                </c:pt>
                <c:pt idx="4">
                  <c:v>72.22185567010311</c:v>
                </c:pt>
                <c:pt idx="5">
                  <c:v>71.837954545454522</c:v>
                </c:pt>
                <c:pt idx="6">
                  <c:v>74.346333333333348</c:v>
                </c:pt>
              </c:numCache>
            </c:numRef>
          </c:val>
          <c:extLst>
            <c:ext xmlns:c16="http://schemas.microsoft.com/office/drawing/2014/chart" uri="{C3380CC4-5D6E-409C-BE32-E72D297353CC}">
              <c16:uniqueId val="{00000000-4BF3-4F25-BC30-8DAA34755237}"/>
            </c:ext>
          </c:extLst>
        </c:ser>
        <c:dLbls>
          <c:dLblPos val="outEnd"/>
          <c:showLegendKey val="0"/>
          <c:showVal val="1"/>
          <c:showCatName val="0"/>
          <c:showSerName val="0"/>
          <c:showPercent val="0"/>
          <c:showBubbleSize val="0"/>
        </c:dLbls>
        <c:gapWidth val="100"/>
        <c:overlap val="-24"/>
        <c:axId val="927779304"/>
        <c:axId val="927773544"/>
      </c:barChart>
      <c:catAx>
        <c:axId val="92777930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Age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27773544"/>
        <c:crosses val="autoZero"/>
        <c:auto val="1"/>
        <c:lblAlgn val="ctr"/>
        <c:lblOffset val="100"/>
        <c:noMultiLvlLbl val="0"/>
      </c:catAx>
      <c:valAx>
        <c:axId val="92777354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LTV Ratio</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27779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Analysis.xlsx]Age and Debt to Income Ratio!PivotTable21</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of Borrower Debt to Income Ratio by Age of Borrower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'Age and Debt to Income Ratio'!$B$3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'Age and Debt to Income Ratio'!$A$4:$A$10</c:f>
              <c:strCache>
                <c:ptCount val="7"/>
                <c:pt idx="0">
                  <c:v>&lt; 25</c:v>
                </c:pt>
                <c:pt idx="1">
                  <c:v>&gt; 74</c:v>
                </c:pt>
                <c:pt idx="2">
                  <c:v>25 to 34</c:v>
                </c:pt>
                <c:pt idx="3">
                  <c:v>35 to 44</c:v>
                </c:pt>
                <c:pt idx="4">
                  <c:v>45 to 54</c:v>
                </c:pt>
                <c:pt idx="5">
                  <c:v>55 to 64</c:v>
                </c:pt>
                <c:pt idx="6">
                  <c:v>65 to 74</c:v>
                </c:pt>
              </c:strCache>
            </c:strRef>
          </c:cat>
          <c:val>
            <c:numRef>
              <c:f>'Age and Debt to Income Ratio'!$B$4:$B$10</c:f>
              <c:numCache>
                <c:formatCode>0</c:formatCode>
                <c:ptCount val="7"/>
                <c:pt idx="0">
                  <c:v>29.127659574468087</c:v>
                </c:pt>
                <c:pt idx="1">
                  <c:v>30.105263157894736</c:v>
                </c:pt>
                <c:pt idx="2">
                  <c:v>28.02</c:v>
                </c:pt>
                <c:pt idx="3">
                  <c:v>30.14388489208633</c:v>
                </c:pt>
                <c:pt idx="4">
                  <c:v>31.103092783505154</c:v>
                </c:pt>
                <c:pt idx="5">
                  <c:v>29.75</c:v>
                </c:pt>
                <c:pt idx="6">
                  <c:v>33.016666666666666</c:v>
                </c:pt>
              </c:numCache>
            </c:numRef>
          </c:val>
          <c:extLst>
            <c:ext xmlns:c16="http://schemas.microsoft.com/office/drawing/2014/chart" uri="{C3380CC4-5D6E-409C-BE32-E72D297353CC}">
              <c16:uniqueId val="{00000000-1F3D-492A-809C-DA9EC5B2F887}"/>
            </c:ext>
          </c:extLst>
        </c:ser>
        <c:dLbls>
          <c:dLblPos val="outEnd"/>
          <c:showLegendKey val="0"/>
          <c:showVal val="1"/>
          <c:showCatName val="0"/>
          <c:showSerName val="0"/>
          <c:showPercent val="0"/>
          <c:showBubbleSize val="0"/>
        </c:dLbls>
        <c:gapWidth val="100"/>
        <c:overlap val="-24"/>
        <c:axId val="330856760"/>
        <c:axId val="330857480"/>
      </c:barChart>
      <c:catAx>
        <c:axId val="330856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30857480"/>
        <c:crosses val="autoZero"/>
        <c:auto val="1"/>
        <c:lblAlgn val="ctr"/>
        <c:lblOffset val="100"/>
        <c:noMultiLvlLbl val="0"/>
      </c:catAx>
      <c:valAx>
        <c:axId val="330857480"/>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3085676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Analysis.xlsx]Sheet5!PivotTable26</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Debt to Income Ratio vs Buyer Status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Sheet5!$A$4:$A$6</c:f>
              <c:strCache>
                <c:ptCount val="2"/>
                <c:pt idx="0">
                  <c:v>1</c:v>
                </c:pt>
                <c:pt idx="1">
                  <c:v>2</c:v>
                </c:pt>
              </c:strCache>
            </c:strRef>
          </c:cat>
          <c:val>
            <c:numRef>
              <c:f>Sheet5!$B$4:$B$6</c:f>
              <c:numCache>
                <c:formatCode>0.00</c:formatCode>
                <c:ptCount val="2"/>
                <c:pt idx="0">
                  <c:v>29.821428571428573</c:v>
                </c:pt>
                <c:pt idx="1">
                  <c:v>30.355855855855857</c:v>
                </c:pt>
              </c:numCache>
            </c:numRef>
          </c:val>
          <c:extLst>
            <c:ext xmlns:c16="http://schemas.microsoft.com/office/drawing/2014/chart" uri="{C3380CC4-5D6E-409C-BE32-E72D297353CC}">
              <c16:uniqueId val="{00000000-6DE9-44CF-90B9-063D9D0AD30D}"/>
            </c:ext>
          </c:extLst>
        </c:ser>
        <c:dLbls>
          <c:dLblPos val="outEnd"/>
          <c:showLegendKey val="0"/>
          <c:showVal val="1"/>
          <c:showCatName val="0"/>
          <c:showSerName val="0"/>
          <c:showPercent val="0"/>
          <c:showBubbleSize val="0"/>
        </c:dLbls>
        <c:gapWidth val="100"/>
        <c:overlap val="-24"/>
        <c:axId val="927779304"/>
        <c:axId val="927773544"/>
      </c:barChart>
      <c:catAx>
        <c:axId val="92777930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First Time Buyer(1=Yes, 2=no)</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27773544"/>
        <c:crosses val="autoZero"/>
        <c:auto val="1"/>
        <c:lblAlgn val="ctr"/>
        <c:lblOffset val="100"/>
        <c:noMultiLvlLbl val="0"/>
      </c:catAx>
      <c:valAx>
        <c:axId val="92777354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 Debt to Income Ratio</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27779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Loan Data for Analysis.xlsx]Sheet5 (4)!PivotTable26</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LTV Ratio vs Buyer Status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 (4)'!$B$3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 (4)'!$A$4:$A$6</c:f>
              <c:strCache>
                <c:ptCount val="2"/>
                <c:pt idx="0">
                  <c:v>1</c:v>
                </c:pt>
                <c:pt idx="1">
                  <c:v>2</c:v>
                </c:pt>
              </c:strCache>
            </c:strRef>
          </c:cat>
          <c:val>
            <c:numRef>
              <c:f>'Sheet5 (4)'!$B$4:$B$6</c:f>
              <c:numCache>
                <c:formatCode>0.00</c:formatCode>
                <c:ptCount val="2"/>
                <c:pt idx="0">
                  <c:v>86.313392857142844</c:v>
                </c:pt>
                <c:pt idx="1">
                  <c:v>68.725022522522565</c:v>
                </c:pt>
              </c:numCache>
            </c:numRef>
          </c:val>
          <c:extLst>
            <c:ext xmlns:c16="http://schemas.microsoft.com/office/drawing/2014/chart" uri="{C3380CC4-5D6E-409C-BE32-E72D297353CC}">
              <c16:uniqueId val="{00000000-3D2E-46B7-A94D-37F7DBC4044A}"/>
            </c:ext>
          </c:extLst>
        </c:ser>
        <c:dLbls>
          <c:dLblPos val="outEnd"/>
          <c:showLegendKey val="0"/>
          <c:showVal val="1"/>
          <c:showCatName val="0"/>
          <c:showSerName val="0"/>
          <c:showPercent val="0"/>
          <c:showBubbleSize val="0"/>
        </c:dLbls>
        <c:gapWidth val="100"/>
        <c:overlap val="-24"/>
        <c:axId val="927779304"/>
        <c:axId val="927773544"/>
      </c:barChart>
      <c:catAx>
        <c:axId val="92777930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First Time Buyer(1=Yes, 2=no)</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27773544"/>
        <c:crosses val="autoZero"/>
        <c:auto val="1"/>
        <c:lblAlgn val="ctr"/>
        <c:lblOffset val="100"/>
        <c:noMultiLvlLbl val="0"/>
      </c:catAx>
      <c:valAx>
        <c:axId val="92777354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Average of LTV ratio</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27779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Home Value and Loan</a:t>
            </a:r>
            <a:r>
              <a:rPr lang="en-US" baseline="0"/>
              <a:t> Amount</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Sheet1!$L$7</c:f>
              <c:strCache>
                <c:ptCount val="1"/>
                <c:pt idx="0">
                  <c:v>Amount Borrowed</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0"/>
            <c:dispEq val="0"/>
          </c:trendline>
          <c:trendline>
            <c:spPr>
              <a:ln w="25400" cap="rnd">
                <a:solidFill>
                  <a:schemeClr val="accent1">
                    <a:alpha val="50000"/>
                  </a:schemeClr>
                </a:solidFill>
              </a:ln>
              <a:effectLst/>
            </c:spPr>
            <c:trendlineType val="linear"/>
            <c:dispRSqr val="0"/>
            <c:dispEq val="0"/>
          </c:trendline>
          <c:trendline>
            <c:spPr>
              <a:ln w="25400" cap="rnd">
                <a:solidFill>
                  <a:schemeClr val="accent1">
                    <a:alpha val="50000"/>
                  </a:schemeClr>
                </a:solidFill>
              </a:ln>
              <a:effectLst/>
            </c:spPr>
            <c:trendlineType val="linear"/>
            <c:dispRSqr val="1"/>
            <c:dispEq val="1"/>
            <c:trendlineLbl>
              <c:layout>
                <c:manualLayout>
                  <c:x val="0.19117183551196018"/>
                  <c:y val="-7.7119671304411011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numRef>
              <c:f>Sheet1!$K$8:$K$507</c:f>
              <c:numCache>
                <c:formatCode>_("$"* #,##0.00_);_("$"* \(#,##0.00\);_("$"* "-"??_);_(@_)</c:formatCode>
                <c:ptCount val="500"/>
                <c:pt idx="0">
                  <c:v>1045000</c:v>
                </c:pt>
                <c:pt idx="1">
                  <c:v>955000</c:v>
                </c:pt>
                <c:pt idx="2">
                  <c:v>1445000</c:v>
                </c:pt>
                <c:pt idx="3">
                  <c:v>1915000</c:v>
                </c:pt>
                <c:pt idx="4">
                  <c:v>1105000</c:v>
                </c:pt>
                <c:pt idx="5">
                  <c:v>1265000</c:v>
                </c:pt>
                <c:pt idx="6">
                  <c:v>1265000</c:v>
                </c:pt>
                <c:pt idx="7">
                  <c:v>905000</c:v>
                </c:pt>
                <c:pt idx="8">
                  <c:v>985000</c:v>
                </c:pt>
                <c:pt idx="9">
                  <c:v>885000</c:v>
                </c:pt>
                <c:pt idx="10">
                  <c:v>765000</c:v>
                </c:pt>
                <c:pt idx="11">
                  <c:v>755000</c:v>
                </c:pt>
                <c:pt idx="12">
                  <c:v>725000</c:v>
                </c:pt>
                <c:pt idx="13">
                  <c:v>655000</c:v>
                </c:pt>
                <c:pt idx="14">
                  <c:v>965000</c:v>
                </c:pt>
                <c:pt idx="15">
                  <c:v>1005000</c:v>
                </c:pt>
                <c:pt idx="16">
                  <c:v>745000</c:v>
                </c:pt>
                <c:pt idx="17">
                  <c:v>715000</c:v>
                </c:pt>
                <c:pt idx="18">
                  <c:v>785000</c:v>
                </c:pt>
                <c:pt idx="19">
                  <c:v>805000</c:v>
                </c:pt>
                <c:pt idx="20">
                  <c:v>755000</c:v>
                </c:pt>
                <c:pt idx="21">
                  <c:v>705000</c:v>
                </c:pt>
                <c:pt idx="22">
                  <c:v>835000</c:v>
                </c:pt>
                <c:pt idx="23">
                  <c:v>835000</c:v>
                </c:pt>
                <c:pt idx="24">
                  <c:v>675000</c:v>
                </c:pt>
                <c:pt idx="25">
                  <c:v>625000</c:v>
                </c:pt>
                <c:pt idx="26">
                  <c:v>1605000</c:v>
                </c:pt>
                <c:pt idx="27">
                  <c:v>1505000</c:v>
                </c:pt>
                <c:pt idx="28">
                  <c:v>1155000</c:v>
                </c:pt>
                <c:pt idx="29">
                  <c:v>1005000</c:v>
                </c:pt>
                <c:pt idx="30">
                  <c:v>925000</c:v>
                </c:pt>
                <c:pt idx="31">
                  <c:v>805000</c:v>
                </c:pt>
                <c:pt idx="32">
                  <c:v>775000</c:v>
                </c:pt>
                <c:pt idx="33">
                  <c:v>715000</c:v>
                </c:pt>
                <c:pt idx="34">
                  <c:v>645000</c:v>
                </c:pt>
                <c:pt idx="35">
                  <c:v>1465000</c:v>
                </c:pt>
                <c:pt idx="36">
                  <c:v>995000</c:v>
                </c:pt>
                <c:pt idx="37">
                  <c:v>895000</c:v>
                </c:pt>
                <c:pt idx="38">
                  <c:v>855000</c:v>
                </c:pt>
                <c:pt idx="39">
                  <c:v>755000</c:v>
                </c:pt>
                <c:pt idx="40">
                  <c:v>755000</c:v>
                </c:pt>
                <c:pt idx="41">
                  <c:v>725000</c:v>
                </c:pt>
                <c:pt idx="42">
                  <c:v>645000</c:v>
                </c:pt>
                <c:pt idx="43">
                  <c:v>535000</c:v>
                </c:pt>
                <c:pt idx="44">
                  <c:v>865000</c:v>
                </c:pt>
                <c:pt idx="45">
                  <c:v>705000</c:v>
                </c:pt>
                <c:pt idx="46">
                  <c:v>665000</c:v>
                </c:pt>
                <c:pt idx="47">
                  <c:v>665000</c:v>
                </c:pt>
                <c:pt idx="48">
                  <c:v>665000</c:v>
                </c:pt>
                <c:pt idx="49">
                  <c:v>635000</c:v>
                </c:pt>
                <c:pt idx="50">
                  <c:v>625000</c:v>
                </c:pt>
                <c:pt idx="51">
                  <c:v>585000</c:v>
                </c:pt>
                <c:pt idx="52">
                  <c:v>555000</c:v>
                </c:pt>
                <c:pt idx="53">
                  <c:v>955000</c:v>
                </c:pt>
                <c:pt idx="54">
                  <c:v>805000</c:v>
                </c:pt>
                <c:pt idx="55">
                  <c:v>715000</c:v>
                </c:pt>
                <c:pt idx="56">
                  <c:v>675000</c:v>
                </c:pt>
                <c:pt idx="57">
                  <c:v>675000</c:v>
                </c:pt>
                <c:pt idx="58">
                  <c:v>645000</c:v>
                </c:pt>
                <c:pt idx="59">
                  <c:v>635000</c:v>
                </c:pt>
                <c:pt idx="60">
                  <c:v>635000</c:v>
                </c:pt>
                <c:pt idx="61">
                  <c:v>635000</c:v>
                </c:pt>
                <c:pt idx="62">
                  <c:v>595000</c:v>
                </c:pt>
                <c:pt idx="63">
                  <c:v>595000</c:v>
                </c:pt>
                <c:pt idx="64">
                  <c:v>595000</c:v>
                </c:pt>
                <c:pt idx="65">
                  <c:v>575000</c:v>
                </c:pt>
                <c:pt idx="66">
                  <c:v>505000</c:v>
                </c:pt>
                <c:pt idx="67">
                  <c:v>655000</c:v>
                </c:pt>
                <c:pt idx="68">
                  <c:v>545000</c:v>
                </c:pt>
                <c:pt idx="69">
                  <c:v>495000</c:v>
                </c:pt>
                <c:pt idx="70">
                  <c:v>625000</c:v>
                </c:pt>
                <c:pt idx="71">
                  <c:v>575000</c:v>
                </c:pt>
                <c:pt idx="72">
                  <c:v>995000</c:v>
                </c:pt>
                <c:pt idx="73">
                  <c:v>685000</c:v>
                </c:pt>
                <c:pt idx="74">
                  <c:v>665000</c:v>
                </c:pt>
                <c:pt idx="75">
                  <c:v>635000</c:v>
                </c:pt>
                <c:pt idx="76">
                  <c:v>575000</c:v>
                </c:pt>
                <c:pt idx="77">
                  <c:v>565000</c:v>
                </c:pt>
                <c:pt idx="78">
                  <c:v>565000</c:v>
                </c:pt>
                <c:pt idx="79">
                  <c:v>685000</c:v>
                </c:pt>
                <c:pt idx="80">
                  <c:v>615000</c:v>
                </c:pt>
                <c:pt idx="81">
                  <c:v>585000</c:v>
                </c:pt>
                <c:pt idx="82">
                  <c:v>555000</c:v>
                </c:pt>
                <c:pt idx="83">
                  <c:v>555000</c:v>
                </c:pt>
                <c:pt idx="84">
                  <c:v>555000</c:v>
                </c:pt>
                <c:pt idx="85">
                  <c:v>625000</c:v>
                </c:pt>
                <c:pt idx="86">
                  <c:v>605000</c:v>
                </c:pt>
                <c:pt idx="87">
                  <c:v>535000</c:v>
                </c:pt>
                <c:pt idx="88">
                  <c:v>525000</c:v>
                </c:pt>
                <c:pt idx="89">
                  <c:v>505000</c:v>
                </c:pt>
                <c:pt idx="90">
                  <c:v>705000</c:v>
                </c:pt>
                <c:pt idx="91">
                  <c:v>705000</c:v>
                </c:pt>
                <c:pt idx="92">
                  <c:v>625000</c:v>
                </c:pt>
                <c:pt idx="93">
                  <c:v>555000</c:v>
                </c:pt>
                <c:pt idx="94">
                  <c:v>545000</c:v>
                </c:pt>
                <c:pt idx="95">
                  <c:v>1425000</c:v>
                </c:pt>
                <c:pt idx="96">
                  <c:v>945000</c:v>
                </c:pt>
                <c:pt idx="97">
                  <c:v>755000</c:v>
                </c:pt>
                <c:pt idx="98">
                  <c:v>545000</c:v>
                </c:pt>
                <c:pt idx="99">
                  <c:v>505000</c:v>
                </c:pt>
                <c:pt idx="100">
                  <c:v>1215000</c:v>
                </c:pt>
                <c:pt idx="101">
                  <c:v>755000</c:v>
                </c:pt>
                <c:pt idx="102">
                  <c:v>605000</c:v>
                </c:pt>
                <c:pt idx="103">
                  <c:v>495000</c:v>
                </c:pt>
                <c:pt idx="104">
                  <c:v>495000</c:v>
                </c:pt>
                <c:pt idx="105">
                  <c:v>475000</c:v>
                </c:pt>
                <c:pt idx="106">
                  <c:v>455000</c:v>
                </c:pt>
                <c:pt idx="107">
                  <c:v>445000</c:v>
                </c:pt>
                <c:pt idx="108">
                  <c:v>445000</c:v>
                </c:pt>
                <c:pt idx="109">
                  <c:v>445000</c:v>
                </c:pt>
                <c:pt idx="110">
                  <c:v>435000</c:v>
                </c:pt>
                <c:pt idx="111">
                  <c:v>415000</c:v>
                </c:pt>
                <c:pt idx="112">
                  <c:v>805000</c:v>
                </c:pt>
                <c:pt idx="113">
                  <c:v>775000</c:v>
                </c:pt>
                <c:pt idx="114">
                  <c:v>755000</c:v>
                </c:pt>
                <c:pt idx="115">
                  <c:v>635000</c:v>
                </c:pt>
                <c:pt idx="116">
                  <c:v>595000</c:v>
                </c:pt>
                <c:pt idx="117">
                  <c:v>545000</c:v>
                </c:pt>
                <c:pt idx="118">
                  <c:v>525000</c:v>
                </c:pt>
                <c:pt idx="119">
                  <c:v>445000</c:v>
                </c:pt>
                <c:pt idx="120">
                  <c:v>905000</c:v>
                </c:pt>
                <c:pt idx="121">
                  <c:v>775000</c:v>
                </c:pt>
                <c:pt idx="122">
                  <c:v>555000</c:v>
                </c:pt>
                <c:pt idx="123">
                  <c:v>535000</c:v>
                </c:pt>
                <c:pt idx="124">
                  <c:v>515000</c:v>
                </c:pt>
                <c:pt idx="125">
                  <c:v>505000</c:v>
                </c:pt>
                <c:pt idx="126">
                  <c:v>505000</c:v>
                </c:pt>
                <c:pt idx="127">
                  <c:v>475000</c:v>
                </c:pt>
                <c:pt idx="128">
                  <c:v>405000</c:v>
                </c:pt>
                <c:pt idx="129">
                  <c:v>855000</c:v>
                </c:pt>
                <c:pt idx="130">
                  <c:v>845000</c:v>
                </c:pt>
                <c:pt idx="131">
                  <c:v>655000</c:v>
                </c:pt>
                <c:pt idx="132">
                  <c:v>605000</c:v>
                </c:pt>
                <c:pt idx="133">
                  <c:v>505000</c:v>
                </c:pt>
                <c:pt idx="134">
                  <c:v>505000</c:v>
                </c:pt>
                <c:pt idx="135">
                  <c:v>465000</c:v>
                </c:pt>
                <c:pt idx="136">
                  <c:v>455000</c:v>
                </c:pt>
                <c:pt idx="137">
                  <c:v>635000</c:v>
                </c:pt>
                <c:pt idx="138">
                  <c:v>625000</c:v>
                </c:pt>
                <c:pt idx="139">
                  <c:v>535000</c:v>
                </c:pt>
                <c:pt idx="140">
                  <c:v>405000</c:v>
                </c:pt>
                <c:pt idx="141">
                  <c:v>395000</c:v>
                </c:pt>
                <c:pt idx="142">
                  <c:v>375000</c:v>
                </c:pt>
                <c:pt idx="143">
                  <c:v>705000</c:v>
                </c:pt>
                <c:pt idx="144">
                  <c:v>665000</c:v>
                </c:pt>
                <c:pt idx="145">
                  <c:v>615000</c:v>
                </c:pt>
                <c:pt idx="146">
                  <c:v>445000</c:v>
                </c:pt>
                <c:pt idx="147">
                  <c:v>445000</c:v>
                </c:pt>
                <c:pt idx="148">
                  <c:v>435000</c:v>
                </c:pt>
                <c:pt idx="149">
                  <c:v>405000</c:v>
                </c:pt>
                <c:pt idx="150">
                  <c:v>375000</c:v>
                </c:pt>
                <c:pt idx="151">
                  <c:v>725000</c:v>
                </c:pt>
                <c:pt idx="152">
                  <c:v>605000</c:v>
                </c:pt>
                <c:pt idx="153">
                  <c:v>485000</c:v>
                </c:pt>
                <c:pt idx="154">
                  <c:v>445000</c:v>
                </c:pt>
                <c:pt idx="155">
                  <c:v>445000</c:v>
                </c:pt>
                <c:pt idx="156">
                  <c:v>435000</c:v>
                </c:pt>
                <c:pt idx="157">
                  <c:v>425000</c:v>
                </c:pt>
                <c:pt idx="158">
                  <c:v>365000</c:v>
                </c:pt>
                <c:pt idx="159">
                  <c:v>355000</c:v>
                </c:pt>
                <c:pt idx="160">
                  <c:v>475000</c:v>
                </c:pt>
                <c:pt idx="161">
                  <c:v>475000</c:v>
                </c:pt>
                <c:pt idx="162">
                  <c:v>465000</c:v>
                </c:pt>
                <c:pt idx="163">
                  <c:v>445000</c:v>
                </c:pt>
                <c:pt idx="164">
                  <c:v>445000</c:v>
                </c:pt>
                <c:pt idx="165">
                  <c:v>415000</c:v>
                </c:pt>
                <c:pt idx="166">
                  <c:v>405000</c:v>
                </c:pt>
                <c:pt idx="167">
                  <c:v>405000</c:v>
                </c:pt>
                <c:pt idx="168">
                  <c:v>405000</c:v>
                </c:pt>
                <c:pt idx="169">
                  <c:v>345000</c:v>
                </c:pt>
                <c:pt idx="170">
                  <c:v>805000</c:v>
                </c:pt>
                <c:pt idx="171">
                  <c:v>745000</c:v>
                </c:pt>
                <c:pt idx="172">
                  <c:v>545000</c:v>
                </c:pt>
                <c:pt idx="173">
                  <c:v>475000</c:v>
                </c:pt>
                <c:pt idx="174">
                  <c:v>475000</c:v>
                </c:pt>
                <c:pt idx="175">
                  <c:v>455000</c:v>
                </c:pt>
                <c:pt idx="176">
                  <c:v>425000</c:v>
                </c:pt>
                <c:pt idx="177">
                  <c:v>395000</c:v>
                </c:pt>
                <c:pt idx="178">
                  <c:v>385000</c:v>
                </c:pt>
                <c:pt idx="179">
                  <c:v>335000</c:v>
                </c:pt>
                <c:pt idx="180">
                  <c:v>335000</c:v>
                </c:pt>
                <c:pt idx="181">
                  <c:v>335000</c:v>
                </c:pt>
                <c:pt idx="182">
                  <c:v>325000</c:v>
                </c:pt>
                <c:pt idx="183">
                  <c:v>965000</c:v>
                </c:pt>
                <c:pt idx="184">
                  <c:v>655000</c:v>
                </c:pt>
                <c:pt idx="185">
                  <c:v>635000</c:v>
                </c:pt>
                <c:pt idx="186">
                  <c:v>445000</c:v>
                </c:pt>
                <c:pt idx="187">
                  <c:v>435000</c:v>
                </c:pt>
                <c:pt idx="188">
                  <c:v>425000</c:v>
                </c:pt>
                <c:pt idx="189">
                  <c:v>395000</c:v>
                </c:pt>
                <c:pt idx="190">
                  <c:v>395000</c:v>
                </c:pt>
                <c:pt idx="191">
                  <c:v>385000</c:v>
                </c:pt>
                <c:pt idx="192">
                  <c:v>375000</c:v>
                </c:pt>
                <c:pt idx="193">
                  <c:v>375000</c:v>
                </c:pt>
                <c:pt idx="194">
                  <c:v>355000</c:v>
                </c:pt>
                <c:pt idx="195">
                  <c:v>345000</c:v>
                </c:pt>
                <c:pt idx="196">
                  <c:v>555000</c:v>
                </c:pt>
                <c:pt idx="197">
                  <c:v>415000</c:v>
                </c:pt>
                <c:pt idx="198">
                  <c:v>415000</c:v>
                </c:pt>
                <c:pt idx="199">
                  <c:v>395000</c:v>
                </c:pt>
                <c:pt idx="200">
                  <c:v>355000</c:v>
                </c:pt>
                <c:pt idx="201">
                  <c:v>345000</c:v>
                </c:pt>
                <c:pt idx="202">
                  <c:v>345000</c:v>
                </c:pt>
                <c:pt idx="203">
                  <c:v>605000</c:v>
                </c:pt>
                <c:pt idx="204">
                  <c:v>535000</c:v>
                </c:pt>
                <c:pt idx="205">
                  <c:v>515000</c:v>
                </c:pt>
                <c:pt idx="206">
                  <c:v>485000</c:v>
                </c:pt>
                <c:pt idx="207">
                  <c:v>465000</c:v>
                </c:pt>
                <c:pt idx="208">
                  <c:v>435000</c:v>
                </c:pt>
                <c:pt idx="209">
                  <c:v>435000</c:v>
                </c:pt>
                <c:pt idx="210">
                  <c:v>425000</c:v>
                </c:pt>
                <c:pt idx="211">
                  <c:v>415000</c:v>
                </c:pt>
                <c:pt idx="212">
                  <c:v>395000</c:v>
                </c:pt>
                <c:pt idx="213">
                  <c:v>365000</c:v>
                </c:pt>
                <c:pt idx="214">
                  <c:v>365000</c:v>
                </c:pt>
                <c:pt idx="215">
                  <c:v>355000</c:v>
                </c:pt>
                <c:pt idx="216">
                  <c:v>345000</c:v>
                </c:pt>
                <c:pt idx="217">
                  <c:v>315000</c:v>
                </c:pt>
                <c:pt idx="218">
                  <c:v>305000</c:v>
                </c:pt>
                <c:pt idx="219">
                  <c:v>565000</c:v>
                </c:pt>
                <c:pt idx="220">
                  <c:v>535000</c:v>
                </c:pt>
                <c:pt idx="221">
                  <c:v>505000</c:v>
                </c:pt>
                <c:pt idx="222">
                  <c:v>505000</c:v>
                </c:pt>
                <c:pt idx="223">
                  <c:v>475000</c:v>
                </c:pt>
                <c:pt idx="224">
                  <c:v>455000</c:v>
                </c:pt>
                <c:pt idx="225">
                  <c:v>385000</c:v>
                </c:pt>
                <c:pt idx="226">
                  <c:v>365000</c:v>
                </c:pt>
                <c:pt idx="227">
                  <c:v>365000</c:v>
                </c:pt>
                <c:pt idx="228">
                  <c:v>355000</c:v>
                </c:pt>
                <c:pt idx="229">
                  <c:v>345000</c:v>
                </c:pt>
                <c:pt idx="230">
                  <c:v>345000</c:v>
                </c:pt>
                <c:pt idx="231">
                  <c:v>335000</c:v>
                </c:pt>
                <c:pt idx="232">
                  <c:v>335000</c:v>
                </c:pt>
                <c:pt idx="233">
                  <c:v>325000</c:v>
                </c:pt>
                <c:pt idx="234">
                  <c:v>315000</c:v>
                </c:pt>
                <c:pt idx="235">
                  <c:v>305000</c:v>
                </c:pt>
                <c:pt idx="236">
                  <c:v>305000</c:v>
                </c:pt>
                <c:pt idx="237">
                  <c:v>765000</c:v>
                </c:pt>
                <c:pt idx="238">
                  <c:v>715000</c:v>
                </c:pt>
                <c:pt idx="239">
                  <c:v>425000</c:v>
                </c:pt>
                <c:pt idx="240">
                  <c:v>395000</c:v>
                </c:pt>
                <c:pt idx="241">
                  <c:v>385000</c:v>
                </c:pt>
                <c:pt idx="242">
                  <c:v>365000</c:v>
                </c:pt>
                <c:pt idx="243">
                  <c:v>345000</c:v>
                </c:pt>
                <c:pt idx="244">
                  <c:v>335000</c:v>
                </c:pt>
                <c:pt idx="245">
                  <c:v>335000</c:v>
                </c:pt>
                <c:pt idx="246">
                  <c:v>335000</c:v>
                </c:pt>
                <c:pt idx="247">
                  <c:v>335000</c:v>
                </c:pt>
                <c:pt idx="248">
                  <c:v>335000</c:v>
                </c:pt>
                <c:pt idx="249">
                  <c:v>335000</c:v>
                </c:pt>
                <c:pt idx="250">
                  <c:v>305000</c:v>
                </c:pt>
                <c:pt idx="251">
                  <c:v>295000</c:v>
                </c:pt>
                <c:pt idx="252">
                  <c:v>575000</c:v>
                </c:pt>
                <c:pt idx="253">
                  <c:v>515000</c:v>
                </c:pt>
                <c:pt idx="254">
                  <c:v>425000</c:v>
                </c:pt>
                <c:pt idx="255">
                  <c:v>375000</c:v>
                </c:pt>
                <c:pt idx="256">
                  <c:v>365000</c:v>
                </c:pt>
                <c:pt idx="257">
                  <c:v>365000</c:v>
                </c:pt>
                <c:pt idx="258">
                  <c:v>335000</c:v>
                </c:pt>
                <c:pt idx="259">
                  <c:v>325000</c:v>
                </c:pt>
                <c:pt idx="260">
                  <c:v>325000</c:v>
                </c:pt>
                <c:pt idx="261">
                  <c:v>285000</c:v>
                </c:pt>
                <c:pt idx="262">
                  <c:v>285000</c:v>
                </c:pt>
                <c:pt idx="263">
                  <c:v>285000</c:v>
                </c:pt>
                <c:pt idx="264">
                  <c:v>655000</c:v>
                </c:pt>
                <c:pt idx="265">
                  <c:v>405000</c:v>
                </c:pt>
                <c:pt idx="266">
                  <c:v>405000</c:v>
                </c:pt>
                <c:pt idx="267">
                  <c:v>385000</c:v>
                </c:pt>
                <c:pt idx="268">
                  <c:v>355000</c:v>
                </c:pt>
                <c:pt idx="269">
                  <c:v>345000</c:v>
                </c:pt>
                <c:pt idx="270">
                  <c:v>345000</c:v>
                </c:pt>
                <c:pt idx="271">
                  <c:v>335000</c:v>
                </c:pt>
                <c:pt idx="272">
                  <c:v>335000</c:v>
                </c:pt>
                <c:pt idx="273">
                  <c:v>335000</c:v>
                </c:pt>
                <c:pt idx="274">
                  <c:v>325000</c:v>
                </c:pt>
                <c:pt idx="275">
                  <c:v>325000</c:v>
                </c:pt>
                <c:pt idx="276">
                  <c:v>325000</c:v>
                </c:pt>
                <c:pt idx="277">
                  <c:v>315000</c:v>
                </c:pt>
                <c:pt idx="278">
                  <c:v>315000</c:v>
                </c:pt>
                <c:pt idx="279">
                  <c:v>315000</c:v>
                </c:pt>
                <c:pt idx="280">
                  <c:v>315000</c:v>
                </c:pt>
                <c:pt idx="281">
                  <c:v>305000</c:v>
                </c:pt>
                <c:pt idx="282">
                  <c:v>305000</c:v>
                </c:pt>
                <c:pt idx="283">
                  <c:v>295000</c:v>
                </c:pt>
                <c:pt idx="284">
                  <c:v>265000</c:v>
                </c:pt>
                <c:pt idx="285">
                  <c:v>265000</c:v>
                </c:pt>
                <c:pt idx="286">
                  <c:v>265000</c:v>
                </c:pt>
                <c:pt idx="287">
                  <c:v>255000</c:v>
                </c:pt>
                <c:pt idx="288">
                  <c:v>255000</c:v>
                </c:pt>
                <c:pt idx="289">
                  <c:v>455000</c:v>
                </c:pt>
                <c:pt idx="290">
                  <c:v>325000</c:v>
                </c:pt>
                <c:pt idx="291">
                  <c:v>315000</c:v>
                </c:pt>
                <c:pt idx="292">
                  <c:v>315000</c:v>
                </c:pt>
                <c:pt idx="293">
                  <c:v>305000</c:v>
                </c:pt>
                <c:pt idx="294">
                  <c:v>305000</c:v>
                </c:pt>
                <c:pt idx="295">
                  <c:v>295000</c:v>
                </c:pt>
                <c:pt idx="296">
                  <c:v>295000</c:v>
                </c:pt>
                <c:pt idx="297">
                  <c:v>295000</c:v>
                </c:pt>
                <c:pt idx="298">
                  <c:v>285000</c:v>
                </c:pt>
                <c:pt idx="299">
                  <c:v>285000</c:v>
                </c:pt>
                <c:pt idx="300">
                  <c:v>285000</c:v>
                </c:pt>
                <c:pt idx="301">
                  <c:v>275000</c:v>
                </c:pt>
                <c:pt idx="302">
                  <c:v>255000</c:v>
                </c:pt>
                <c:pt idx="303">
                  <c:v>255000</c:v>
                </c:pt>
                <c:pt idx="304">
                  <c:v>715000</c:v>
                </c:pt>
                <c:pt idx="305">
                  <c:v>465000</c:v>
                </c:pt>
                <c:pt idx="306">
                  <c:v>385000</c:v>
                </c:pt>
                <c:pt idx="307">
                  <c:v>365000</c:v>
                </c:pt>
                <c:pt idx="308">
                  <c:v>355000</c:v>
                </c:pt>
                <c:pt idx="309">
                  <c:v>305000</c:v>
                </c:pt>
                <c:pt idx="310">
                  <c:v>295000</c:v>
                </c:pt>
                <c:pt idx="311">
                  <c:v>285000</c:v>
                </c:pt>
                <c:pt idx="312">
                  <c:v>285000</c:v>
                </c:pt>
                <c:pt idx="313">
                  <c:v>265000</c:v>
                </c:pt>
                <c:pt idx="314">
                  <c:v>265000</c:v>
                </c:pt>
                <c:pt idx="315">
                  <c:v>265000</c:v>
                </c:pt>
                <c:pt idx="316">
                  <c:v>255000</c:v>
                </c:pt>
                <c:pt idx="317">
                  <c:v>255000</c:v>
                </c:pt>
                <c:pt idx="318">
                  <c:v>235000</c:v>
                </c:pt>
                <c:pt idx="319">
                  <c:v>235000</c:v>
                </c:pt>
                <c:pt idx="320">
                  <c:v>465000</c:v>
                </c:pt>
                <c:pt idx="321">
                  <c:v>345000</c:v>
                </c:pt>
                <c:pt idx="322">
                  <c:v>305000</c:v>
                </c:pt>
                <c:pt idx="323">
                  <c:v>305000</c:v>
                </c:pt>
                <c:pt idx="324">
                  <c:v>295000</c:v>
                </c:pt>
                <c:pt idx="325">
                  <c:v>275000</c:v>
                </c:pt>
                <c:pt idx="326">
                  <c:v>275000</c:v>
                </c:pt>
                <c:pt idx="327">
                  <c:v>275000</c:v>
                </c:pt>
                <c:pt idx="328">
                  <c:v>275000</c:v>
                </c:pt>
                <c:pt idx="329">
                  <c:v>265000</c:v>
                </c:pt>
                <c:pt idx="330">
                  <c:v>265000</c:v>
                </c:pt>
                <c:pt idx="331">
                  <c:v>265000</c:v>
                </c:pt>
                <c:pt idx="332">
                  <c:v>235000</c:v>
                </c:pt>
                <c:pt idx="333">
                  <c:v>235000</c:v>
                </c:pt>
                <c:pt idx="334">
                  <c:v>475000</c:v>
                </c:pt>
                <c:pt idx="335">
                  <c:v>315000</c:v>
                </c:pt>
                <c:pt idx="336">
                  <c:v>275000</c:v>
                </c:pt>
                <c:pt idx="337">
                  <c:v>275000</c:v>
                </c:pt>
                <c:pt idx="338">
                  <c:v>275000</c:v>
                </c:pt>
                <c:pt idx="339">
                  <c:v>255000</c:v>
                </c:pt>
                <c:pt idx="340">
                  <c:v>255000</c:v>
                </c:pt>
                <c:pt idx="341">
                  <c:v>255000</c:v>
                </c:pt>
                <c:pt idx="342">
                  <c:v>255000</c:v>
                </c:pt>
                <c:pt idx="343">
                  <c:v>255000</c:v>
                </c:pt>
                <c:pt idx="344">
                  <c:v>255000</c:v>
                </c:pt>
                <c:pt idx="345">
                  <c:v>245000</c:v>
                </c:pt>
                <c:pt idx="346">
                  <c:v>235000</c:v>
                </c:pt>
                <c:pt idx="347">
                  <c:v>785000</c:v>
                </c:pt>
                <c:pt idx="348">
                  <c:v>485000</c:v>
                </c:pt>
                <c:pt idx="349">
                  <c:v>385000</c:v>
                </c:pt>
                <c:pt idx="350">
                  <c:v>375000</c:v>
                </c:pt>
                <c:pt idx="351">
                  <c:v>355000</c:v>
                </c:pt>
                <c:pt idx="352">
                  <c:v>345000</c:v>
                </c:pt>
                <c:pt idx="353">
                  <c:v>335000</c:v>
                </c:pt>
                <c:pt idx="354">
                  <c:v>305000</c:v>
                </c:pt>
                <c:pt idx="355">
                  <c:v>285000</c:v>
                </c:pt>
                <c:pt idx="356">
                  <c:v>275000</c:v>
                </c:pt>
                <c:pt idx="357">
                  <c:v>265000</c:v>
                </c:pt>
                <c:pt idx="358">
                  <c:v>265000</c:v>
                </c:pt>
                <c:pt idx="359">
                  <c:v>245000</c:v>
                </c:pt>
                <c:pt idx="360">
                  <c:v>235000</c:v>
                </c:pt>
                <c:pt idx="361">
                  <c:v>225000</c:v>
                </c:pt>
                <c:pt idx="362">
                  <c:v>215000</c:v>
                </c:pt>
                <c:pt idx="363">
                  <c:v>205000</c:v>
                </c:pt>
                <c:pt idx="364">
                  <c:v>455000</c:v>
                </c:pt>
                <c:pt idx="365">
                  <c:v>455000</c:v>
                </c:pt>
                <c:pt idx="366">
                  <c:v>395000</c:v>
                </c:pt>
                <c:pt idx="367">
                  <c:v>375000</c:v>
                </c:pt>
                <c:pt idx="368">
                  <c:v>355000</c:v>
                </c:pt>
                <c:pt idx="369">
                  <c:v>305000</c:v>
                </c:pt>
                <c:pt idx="370">
                  <c:v>295000</c:v>
                </c:pt>
                <c:pt idx="371">
                  <c:v>295000</c:v>
                </c:pt>
                <c:pt idx="372">
                  <c:v>295000</c:v>
                </c:pt>
                <c:pt idx="373">
                  <c:v>295000</c:v>
                </c:pt>
                <c:pt idx="374">
                  <c:v>265000</c:v>
                </c:pt>
                <c:pt idx="375">
                  <c:v>245000</c:v>
                </c:pt>
                <c:pt idx="376">
                  <c:v>235000</c:v>
                </c:pt>
                <c:pt idx="377">
                  <c:v>195000</c:v>
                </c:pt>
                <c:pt idx="378">
                  <c:v>385000</c:v>
                </c:pt>
                <c:pt idx="379">
                  <c:v>305000</c:v>
                </c:pt>
                <c:pt idx="380">
                  <c:v>265000</c:v>
                </c:pt>
                <c:pt idx="381">
                  <c:v>255000</c:v>
                </c:pt>
                <c:pt idx="382">
                  <c:v>235000</c:v>
                </c:pt>
                <c:pt idx="383">
                  <c:v>235000</c:v>
                </c:pt>
                <c:pt idx="384">
                  <c:v>225000</c:v>
                </c:pt>
                <c:pt idx="385">
                  <c:v>335000</c:v>
                </c:pt>
                <c:pt idx="386">
                  <c:v>325000</c:v>
                </c:pt>
                <c:pt idx="387">
                  <c:v>305000</c:v>
                </c:pt>
                <c:pt idx="388">
                  <c:v>265000</c:v>
                </c:pt>
                <c:pt idx="389">
                  <c:v>265000</c:v>
                </c:pt>
                <c:pt idx="390">
                  <c:v>255000</c:v>
                </c:pt>
                <c:pt idx="391">
                  <c:v>235000</c:v>
                </c:pt>
                <c:pt idx="392">
                  <c:v>235000</c:v>
                </c:pt>
                <c:pt idx="393">
                  <c:v>225000</c:v>
                </c:pt>
                <c:pt idx="394">
                  <c:v>225000</c:v>
                </c:pt>
                <c:pt idx="395">
                  <c:v>225000</c:v>
                </c:pt>
                <c:pt idx="396">
                  <c:v>215000</c:v>
                </c:pt>
                <c:pt idx="397">
                  <c:v>205000</c:v>
                </c:pt>
                <c:pt idx="398">
                  <c:v>205000</c:v>
                </c:pt>
                <c:pt idx="399">
                  <c:v>185000</c:v>
                </c:pt>
                <c:pt idx="400">
                  <c:v>185000</c:v>
                </c:pt>
                <c:pt idx="401">
                  <c:v>175000</c:v>
                </c:pt>
                <c:pt idx="402">
                  <c:v>165000</c:v>
                </c:pt>
                <c:pt idx="403">
                  <c:v>1105000</c:v>
                </c:pt>
                <c:pt idx="404">
                  <c:v>805000</c:v>
                </c:pt>
                <c:pt idx="405">
                  <c:v>325000</c:v>
                </c:pt>
                <c:pt idx="406">
                  <c:v>325000</c:v>
                </c:pt>
                <c:pt idx="407">
                  <c:v>285000</c:v>
                </c:pt>
                <c:pt idx="408">
                  <c:v>265000</c:v>
                </c:pt>
                <c:pt idx="409">
                  <c:v>255000</c:v>
                </c:pt>
                <c:pt idx="410">
                  <c:v>235000</c:v>
                </c:pt>
                <c:pt idx="411">
                  <c:v>215000</c:v>
                </c:pt>
                <c:pt idx="412">
                  <c:v>215000</c:v>
                </c:pt>
                <c:pt idx="413">
                  <c:v>205000</c:v>
                </c:pt>
                <c:pt idx="414">
                  <c:v>205000</c:v>
                </c:pt>
                <c:pt idx="415">
                  <c:v>195000</c:v>
                </c:pt>
                <c:pt idx="416">
                  <c:v>165000</c:v>
                </c:pt>
                <c:pt idx="417">
                  <c:v>655000</c:v>
                </c:pt>
                <c:pt idx="418">
                  <c:v>325000</c:v>
                </c:pt>
                <c:pt idx="419">
                  <c:v>275000</c:v>
                </c:pt>
                <c:pt idx="420">
                  <c:v>275000</c:v>
                </c:pt>
                <c:pt idx="421">
                  <c:v>265000</c:v>
                </c:pt>
                <c:pt idx="422">
                  <c:v>255000</c:v>
                </c:pt>
                <c:pt idx="423">
                  <c:v>255000</c:v>
                </c:pt>
                <c:pt idx="424">
                  <c:v>245000</c:v>
                </c:pt>
                <c:pt idx="425">
                  <c:v>225000</c:v>
                </c:pt>
                <c:pt idx="426">
                  <c:v>195000</c:v>
                </c:pt>
                <c:pt idx="427">
                  <c:v>195000</c:v>
                </c:pt>
                <c:pt idx="428">
                  <c:v>195000</c:v>
                </c:pt>
                <c:pt idx="429">
                  <c:v>185000</c:v>
                </c:pt>
                <c:pt idx="430">
                  <c:v>185000</c:v>
                </c:pt>
                <c:pt idx="431">
                  <c:v>155000</c:v>
                </c:pt>
                <c:pt idx="432">
                  <c:v>155000</c:v>
                </c:pt>
                <c:pt idx="433">
                  <c:v>285000</c:v>
                </c:pt>
                <c:pt idx="434">
                  <c:v>255000</c:v>
                </c:pt>
                <c:pt idx="435">
                  <c:v>235000</c:v>
                </c:pt>
                <c:pt idx="436">
                  <c:v>205000</c:v>
                </c:pt>
                <c:pt idx="437">
                  <c:v>195000</c:v>
                </c:pt>
                <c:pt idx="438">
                  <c:v>175000</c:v>
                </c:pt>
                <c:pt idx="439">
                  <c:v>165000</c:v>
                </c:pt>
                <c:pt idx="440">
                  <c:v>155000</c:v>
                </c:pt>
                <c:pt idx="441">
                  <c:v>155000</c:v>
                </c:pt>
                <c:pt idx="442">
                  <c:v>155000</c:v>
                </c:pt>
                <c:pt idx="443">
                  <c:v>145000</c:v>
                </c:pt>
                <c:pt idx="444">
                  <c:v>145000</c:v>
                </c:pt>
                <c:pt idx="445">
                  <c:v>145000</c:v>
                </c:pt>
                <c:pt idx="446">
                  <c:v>325000</c:v>
                </c:pt>
                <c:pt idx="447">
                  <c:v>275000</c:v>
                </c:pt>
                <c:pt idx="448">
                  <c:v>275000</c:v>
                </c:pt>
                <c:pt idx="449">
                  <c:v>185000</c:v>
                </c:pt>
                <c:pt idx="450">
                  <c:v>185000</c:v>
                </c:pt>
                <c:pt idx="451">
                  <c:v>175000</c:v>
                </c:pt>
                <c:pt idx="452">
                  <c:v>175000</c:v>
                </c:pt>
                <c:pt idx="453">
                  <c:v>175000</c:v>
                </c:pt>
                <c:pt idx="454">
                  <c:v>155000</c:v>
                </c:pt>
                <c:pt idx="455">
                  <c:v>155000</c:v>
                </c:pt>
                <c:pt idx="456">
                  <c:v>135000</c:v>
                </c:pt>
                <c:pt idx="457">
                  <c:v>135000</c:v>
                </c:pt>
                <c:pt idx="458">
                  <c:v>265000</c:v>
                </c:pt>
                <c:pt idx="459">
                  <c:v>245000</c:v>
                </c:pt>
                <c:pt idx="460">
                  <c:v>235000</c:v>
                </c:pt>
                <c:pt idx="461">
                  <c:v>165000</c:v>
                </c:pt>
                <c:pt idx="462">
                  <c:v>155000</c:v>
                </c:pt>
                <c:pt idx="463">
                  <c:v>145000</c:v>
                </c:pt>
                <c:pt idx="464">
                  <c:v>145000</c:v>
                </c:pt>
                <c:pt idx="465">
                  <c:v>145000</c:v>
                </c:pt>
                <c:pt idx="466">
                  <c:v>135000</c:v>
                </c:pt>
                <c:pt idx="467">
                  <c:v>135000</c:v>
                </c:pt>
                <c:pt idx="468">
                  <c:v>375000</c:v>
                </c:pt>
                <c:pt idx="469">
                  <c:v>305000</c:v>
                </c:pt>
                <c:pt idx="470">
                  <c:v>275000</c:v>
                </c:pt>
                <c:pt idx="471">
                  <c:v>245000</c:v>
                </c:pt>
                <c:pt idx="472">
                  <c:v>185000</c:v>
                </c:pt>
                <c:pt idx="473">
                  <c:v>165000</c:v>
                </c:pt>
                <c:pt idx="474">
                  <c:v>145000</c:v>
                </c:pt>
                <c:pt idx="475">
                  <c:v>145000</c:v>
                </c:pt>
                <c:pt idx="476">
                  <c:v>125000</c:v>
                </c:pt>
                <c:pt idx="477">
                  <c:v>355000</c:v>
                </c:pt>
                <c:pt idx="478">
                  <c:v>155000</c:v>
                </c:pt>
                <c:pt idx="479">
                  <c:v>125000</c:v>
                </c:pt>
                <c:pt idx="480">
                  <c:v>125000</c:v>
                </c:pt>
                <c:pt idx="481">
                  <c:v>125000</c:v>
                </c:pt>
                <c:pt idx="482">
                  <c:v>115000</c:v>
                </c:pt>
                <c:pt idx="483">
                  <c:v>115000</c:v>
                </c:pt>
                <c:pt idx="484">
                  <c:v>245000</c:v>
                </c:pt>
                <c:pt idx="485">
                  <c:v>185000</c:v>
                </c:pt>
                <c:pt idx="486">
                  <c:v>125000</c:v>
                </c:pt>
                <c:pt idx="487">
                  <c:v>85000</c:v>
                </c:pt>
                <c:pt idx="488">
                  <c:v>205000</c:v>
                </c:pt>
                <c:pt idx="489">
                  <c:v>175000</c:v>
                </c:pt>
                <c:pt idx="490">
                  <c:v>145000</c:v>
                </c:pt>
                <c:pt idx="491">
                  <c:v>145000</c:v>
                </c:pt>
                <c:pt idx="492">
                  <c:v>95000</c:v>
                </c:pt>
                <c:pt idx="493">
                  <c:v>205000</c:v>
                </c:pt>
                <c:pt idx="494">
                  <c:v>125000</c:v>
                </c:pt>
                <c:pt idx="495">
                  <c:v>95000</c:v>
                </c:pt>
                <c:pt idx="496">
                  <c:v>405000</c:v>
                </c:pt>
                <c:pt idx="497">
                  <c:v>325000</c:v>
                </c:pt>
                <c:pt idx="498">
                  <c:v>165000</c:v>
                </c:pt>
                <c:pt idx="499">
                  <c:v>35000</c:v>
                </c:pt>
              </c:numCache>
            </c:numRef>
          </c:xVal>
          <c:yVal>
            <c:numRef>
              <c:f>Sheet1!$L$8:$L$507</c:f>
              <c:numCache>
                <c:formatCode>_("$"* #,##0.00_);_("$"* \(#,##0.00\);_("$"* "-"??_);_(@_)</c:formatCode>
                <c:ptCount val="500"/>
                <c:pt idx="0">
                  <c:v>765000</c:v>
                </c:pt>
                <c:pt idx="1">
                  <c:v>765000</c:v>
                </c:pt>
                <c:pt idx="2">
                  <c:v>725000</c:v>
                </c:pt>
                <c:pt idx="3">
                  <c:v>715000</c:v>
                </c:pt>
                <c:pt idx="4">
                  <c:v>715000</c:v>
                </c:pt>
                <c:pt idx="5">
                  <c:v>665000</c:v>
                </c:pt>
                <c:pt idx="6">
                  <c:v>655000</c:v>
                </c:pt>
                <c:pt idx="7">
                  <c:v>645000</c:v>
                </c:pt>
                <c:pt idx="8">
                  <c:v>625000</c:v>
                </c:pt>
                <c:pt idx="9">
                  <c:v>605000</c:v>
                </c:pt>
                <c:pt idx="10">
                  <c:v>605000</c:v>
                </c:pt>
                <c:pt idx="11">
                  <c:v>605000</c:v>
                </c:pt>
                <c:pt idx="12">
                  <c:v>595000</c:v>
                </c:pt>
                <c:pt idx="13">
                  <c:v>595000</c:v>
                </c:pt>
                <c:pt idx="14">
                  <c:v>585000</c:v>
                </c:pt>
                <c:pt idx="15">
                  <c:v>575000</c:v>
                </c:pt>
                <c:pt idx="16">
                  <c:v>575000</c:v>
                </c:pt>
                <c:pt idx="17">
                  <c:v>575000</c:v>
                </c:pt>
                <c:pt idx="18">
                  <c:v>565000</c:v>
                </c:pt>
                <c:pt idx="19">
                  <c:v>555000</c:v>
                </c:pt>
                <c:pt idx="20">
                  <c:v>555000</c:v>
                </c:pt>
                <c:pt idx="21">
                  <c:v>555000</c:v>
                </c:pt>
                <c:pt idx="22">
                  <c:v>545000</c:v>
                </c:pt>
                <c:pt idx="23">
                  <c:v>535000</c:v>
                </c:pt>
                <c:pt idx="24">
                  <c:v>525000</c:v>
                </c:pt>
                <c:pt idx="25">
                  <c:v>525000</c:v>
                </c:pt>
                <c:pt idx="26">
                  <c:v>515000</c:v>
                </c:pt>
                <c:pt idx="27">
                  <c:v>515000</c:v>
                </c:pt>
                <c:pt idx="28">
                  <c:v>515000</c:v>
                </c:pt>
                <c:pt idx="29">
                  <c:v>515000</c:v>
                </c:pt>
                <c:pt idx="30">
                  <c:v>515000</c:v>
                </c:pt>
                <c:pt idx="31">
                  <c:v>515000</c:v>
                </c:pt>
                <c:pt idx="32">
                  <c:v>515000</c:v>
                </c:pt>
                <c:pt idx="33">
                  <c:v>515000</c:v>
                </c:pt>
                <c:pt idx="34">
                  <c:v>515000</c:v>
                </c:pt>
                <c:pt idx="35">
                  <c:v>505000</c:v>
                </c:pt>
                <c:pt idx="36">
                  <c:v>505000</c:v>
                </c:pt>
                <c:pt idx="37">
                  <c:v>505000</c:v>
                </c:pt>
                <c:pt idx="38">
                  <c:v>505000</c:v>
                </c:pt>
                <c:pt idx="39">
                  <c:v>505000</c:v>
                </c:pt>
                <c:pt idx="40">
                  <c:v>505000</c:v>
                </c:pt>
                <c:pt idx="41">
                  <c:v>505000</c:v>
                </c:pt>
                <c:pt idx="42">
                  <c:v>505000</c:v>
                </c:pt>
                <c:pt idx="43">
                  <c:v>505000</c:v>
                </c:pt>
                <c:pt idx="44">
                  <c:v>495000</c:v>
                </c:pt>
                <c:pt idx="45">
                  <c:v>495000</c:v>
                </c:pt>
                <c:pt idx="46">
                  <c:v>495000</c:v>
                </c:pt>
                <c:pt idx="47">
                  <c:v>495000</c:v>
                </c:pt>
                <c:pt idx="48">
                  <c:v>495000</c:v>
                </c:pt>
                <c:pt idx="49">
                  <c:v>495000</c:v>
                </c:pt>
                <c:pt idx="50">
                  <c:v>495000</c:v>
                </c:pt>
                <c:pt idx="51">
                  <c:v>495000</c:v>
                </c:pt>
                <c:pt idx="52">
                  <c:v>495000</c:v>
                </c:pt>
                <c:pt idx="53">
                  <c:v>485000</c:v>
                </c:pt>
                <c:pt idx="54">
                  <c:v>485000</c:v>
                </c:pt>
                <c:pt idx="55">
                  <c:v>485000</c:v>
                </c:pt>
                <c:pt idx="56">
                  <c:v>485000</c:v>
                </c:pt>
                <c:pt idx="57">
                  <c:v>475000</c:v>
                </c:pt>
                <c:pt idx="58">
                  <c:v>475000</c:v>
                </c:pt>
                <c:pt idx="59">
                  <c:v>475000</c:v>
                </c:pt>
                <c:pt idx="60">
                  <c:v>475000</c:v>
                </c:pt>
                <c:pt idx="61">
                  <c:v>475000</c:v>
                </c:pt>
                <c:pt idx="62">
                  <c:v>475000</c:v>
                </c:pt>
                <c:pt idx="63">
                  <c:v>475000</c:v>
                </c:pt>
                <c:pt idx="64">
                  <c:v>475000</c:v>
                </c:pt>
                <c:pt idx="65">
                  <c:v>475000</c:v>
                </c:pt>
                <c:pt idx="66">
                  <c:v>475000</c:v>
                </c:pt>
                <c:pt idx="67">
                  <c:v>465000</c:v>
                </c:pt>
                <c:pt idx="68">
                  <c:v>465000</c:v>
                </c:pt>
                <c:pt idx="69">
                  <c:v>465000</c:v>
                </c:pt>
                <c:pt idx="70">
                  <c:v>455000</c:v>
                </c:pt>
                <c:pt idx="71">
                  <c:v>455000</c:v>
                </c:pt>
                <c:pt idx="72">
                  <c:v>445000</c:v>
                </c:pt>
                <c:pt idx="73">
                  <c:v>445000</c:v>
                </c:pt>
                <c:pt idx="74">
                  <c:v>445000</c:v>
                </c:pt>
                <c:pt idx="75">
                  <c:v>445000</c:v>
                </c:pt>
                <c:pt idx="76">
                  <c:v>445000</c:v>
                </c:pt>
                <c:pt idx="77">
                  <c:v>445000</c:v>
                </c:pt>
                <c:pt idx="78">
                  <c:v>445000</c:v>
                </c:pt>
                <c:pt idx="79">
                  <c:v>435000</c:v>
                </c:pt>
                <c:pt idx="80">
                  <c:v>435000</c:v>
                </c:pt>
                <c:pt idx="81">
                  <c:v>435000</c:v>
                </c:pt>
                <c:pt idx="82">
                  <c:v>435000</c:v>
                </c:pt>
                <c:pt idx="83">
                  <c:v>435000</c:v>
                </c:pt>
                <c:pt idx="84">
                  <c:v>435000</c:v>
                </c:pt>
                <c:pt idx="85">
                  <c:v>425000</c:v>
                </c:pt>
                <c:pt idx="86">
                  <c:v>425000</c:v>
                </c:pt>
                <c:pt idx="87">
                  <c:v>425000</c:v>
                </c:pt>
                <c:pt idx="88">
                  <c:v>425000</c:v>
                </c:pt>
                <c:pt idx="89">
                  <c:v>425000</c:v>
                </c:pt>
                <c:pt idx="90">
                  <c:v>415000</c:v>
                </c:pt>
                <c:pt idx="91">
                  <c:v>415000</c:v>
                </c:pt>
                <c:pt idx="92">
                  <c:v>415000</c:v>
                </c:pt>
                <c:pt idx="93">
                  <c:v>415000</c:v>
                </c:pt>
                <c:pt idx="94">
                  <c:v>415000</c:v>
                </c:pt>
                <c:pt idx="95">
                  <c:v>405000</c:v>
                </c:pt>
                <c:pt idx="96">
                  <c:v>405000</c:v>
                </c:pt>
                <c:pt idx="97">
                  <c:v>405000</c:v>
                </c:pt>
                <c:pt idx="98">
                  <c:v>405000</c:v>
                </c:pt>
                <c:pt idx="99">
                  <c:v>405000</c:v>
                </c:pt>
                <c:pt idx="100">
                  <c:v>395000</c:v>
                </c:pt>
                <c:pt idx="101">
                  <c:v>395000</c:v>
                </c:pt>
                <c:pt idx="102">
                  <c:v>395000</c:v>
                </c:pt>
                <c:pt idx="103">
                  <c:v>395000</c:v>
                </c:pt>
                <c:pt idx="104">
                  <c:v>395000</c:v>
                </c:pt>
                <c:pt idx="105">
                  <c:v>395000</c:v>
                </c:pt>
                <c:pt idx="106">
                  <c:v>395000</c:v>
                </c:pt>
                <c:pt idx="107">
                  <c:v>395000</c:v>
                </c:pt>
                <c:pt idx="108">
                  <c:v>395000</c:v>
                </c:pt>
                <c:pt idx="109">
                  <c:v>395000</c:v>
                </c:pt>
                <c:pt idx="110">
                  <c:v>395000</c:v>
                </c:pt>
                <c:pt idx="111">
                  <c:v>395000</c:v>
                </c:pt>
                <c:pt idx="112">
                  <c:v>385000</c:v>
                </c:pt>
                <c:pt idx="113">
                  <c:v>385000</c:v>
                </c:pt>
                <c:pt idx="114">
                  <c:v>385000</c:v>
                </c:pt>
                <c:pt idx="115">
                  <c:v>385000</c:v>
                </c:pt>
                <c:pt idx="116">
                  <c:v>385000</c:v>
                </c:pt>
                <c:pt idx="117">
                  <c:v>385000</c:v>
                </c:pt>
                <c:pt idx="118">
                  <c:v>385000</c:v>
                </c:pt>
                <c:pt idx="119">
                  <c:v>385000</c:v>
                </c:pt>
                <c:pt idx="120">
                  <c:v>375000</c:v>
                </c:pt>
                <c:pt idx="121">
                  <c:v>375000</c:v>
                </c:pt>
                <c:pt idx="122">
                  <c:v>375000</c:v>
                </c:pt>
                <c:pt idx="123">
                  <c:v>375000</c:v>
                </c:pt>
                <c:pt idx="124">
                  <c:v>375000</c:v>
                </c:pt>
                <c:pt idx="125">
                  <c:v>375000</c:v>
                </c:pt>
                <c:pt idx="126">
                  <c:v>375000</c:v>
                </c:pt>
                <c:pt idx="127">
                  <c:v>375000</c:v>
                </c:pt>
                <c:pt idx="128">
                  <c:v>375000</c:v>
                </c:pt>
                <c:pt idx="129">
                  <c:v>365000</c:v>
                </c:pt>
                <c:pt idx="130">
                  <c:v>365000</c:v>
                </c:pt>
                <c:pt idx="131">
                  <c:v>365000</c:v>
                </c:pt>
                <c:pt idx="132">
                  <c:v>365000</c:v>
                </c:pt>
                <c:pt idx="133">
                  <c:v>365000</c:v>
                </c:pt>
                <c:pt idx="134">
                  <c:v>365000</c:v>
                </c:pt>
                <c:pt idx="135">
                  <c:v>365000</c:v>
                </c:pt>
                <c:pt idx="136">
                  <c:v>365000</c:v>
                </c:pt>
                <c:pt idx="137">
                  <c:v>355000</c:v>
                </c:pt>
                <c:pt idx="138">
                  <c:v>355000</c:v>
                </c:pt>
                <c:pt idx="139">
                  <c:v>355000</c:v>
                </c:pt>
                <c:pt idx="140">
                  <c:v>355000</c:v>
                </c:pt>
                <c:pt idx="141">
                  <c:v>355000</c:v>
                </c:pt>
                <c:pt idx="142">
                  <c:v>355000</c:v>
                </c:pt>
                <c:pt idx="143">
                  <c:v>345000</c:v>
                </c:pt>
                <c:pt idx="144">
                  <c:v>345000</c:v>
                </c:pt>
                <c:pt idx="145">
                  <c:v>345000</c:v>
                </c:pt>
                <c:pt idx="146">
                  <c:v>345000</c:v>
                </c:pt>
                <c:pt idx="147">
                  <c:v>345000</c:v>
                </c:pt>
                <c:pt idx="148">
                  <c:v>345000</c:v>
                </c:pt>
                <c:pt idx="149">
                  <c:v>345000</c:v>
                </c:pt>
                <c:pt idx="150">
                  <c:v>345000</c:v>
                </c:pt>
                <c:pt idx="151">
                  <c:v>335000</c:v>
                </c:pt>
                <c:pt idx="152">
                  <c:v>335000</c:v>
                </c:pt>
                <c:pt idx="153">
                  <c:v>335000</c:v>
                </c:pt>
                <c:pt idx="154">
                  <c:v>335000</c:v>
                </c:pt>
                <c:pt idx="155">
                  <c:v>335000</c:v>
                </c:pt>
                <c:pt idx="156">
                  <c:v>335000</c:v>
                </c:pt>
                <c:pt idx="157">
                  <c:v>335000</c:v>
                </c:pt>
                <c:pt idx="158">
                  <c:v>335000</c:v>
                </c:pt>
                <c:pt idx="159">
                  <c:v>335000</c:v>
                </c:pt>
                <c:pt idx="160">
                  <c:v>325000</c:v>
                </c:pt>
                <c:pt idx="161">
                  <c:v>325000</c:v>
                </c:pt>
                <c:pt idx="162">
                  <c:v>325000</c:v>
                </c:pt>
                <c:pt idx="163">
                  <c:v>325000</c:v>
                </c:pt>
                <c:pt idx="164">
                  <c:v>325000</c:v>
                </c:pt>
                <c:pt idx="165">
                  <c:v>325000</c:v>
                </c:pt>
                <c:pt idx="166">
                  <c:v>325000</c:v>
                </c:pt>
                <c:pt idx="167">
                  <c:v>325000</c:v>
                </c:pt>
                <c:pt idx="168">
                  <c:v>325000</c:v>
                </c:pt>
                <c:pt idx="169">
                  <c:v>325000</c:v>
                </c:pt>
                <c:pt idx="170">
                  <c:v>315000</c:v>
                </c:pt>
                <c:pt idx="171">
                  <c:v>315000</c:v>
                </c:pt>
                <c:pt idx="172">
                  <c:v>315000</c:v>
                </c:pt>
                <c:pt idx="173">
                  <c:v>315000</c:v>
                </c:pt>
                <c:pt idx="174">
                  <c:v>315000</c:v>
                </c:pt>
                <c:pt idx="175">
                  <c:v>315000</c:v>
                </c:pt>
                <c:pt idx="176">
                  <c:v>315000</c:v>
                </c:pt>
                <c:pt idx="177">
                  <c:v>315000</c:v>
                </c:pt>
                <c:pt idx="178">
                  <c:v>315000</c:v>
                </c:pt>
                <c:pt idx="179">
                  <c:v>315000</c:v>
                </c:pt>
                <c:pt idx="180">
                  <c:v>315000</c:v>
                </c:pt>
                <c:pt idx="181">
                  <c:v>315000</c:v>
                </c:pt>
                <c:pt idx="182">
                  <c:v>315000</c:v>
                </c:pt>
                <c:pt idx="183">
                  <c:v>305000</c:v>
                </c:pt>
                <c:pt idx="184">
                  <c:v>305000</c:v>
                </c:pt>
                <c:pt idx="185">
                  <c:v>305000</c:v>
                </c:pt>
                <c:pt idx="186">
                  <c:v>305000</c:v>
                </c:pt>
                <c:pt idx="187">
                  <c:v>305000</c:v>
                </c:pt>
                <c:pt idx="188">
                  <c:v>305000</c:v>
                </c:pt>
                <c:pt idx="189">
                  <c:v>305000</c:v>
                </c:pt>
                <c:pt idx="190">
                  <c:v>305000</c:v>
                </c:pt>
                <c:pt idx="191">
                  <c:v>305000</c:v>
                </c:pt>
                <c:pt idx="192">
                  <c:v>305000</c:v>
                </c:pt>
                <c:pt idx="193">
                  <c:v>305000</c:v>
                </c:pt>
                <c:pt idx="194">
                  <c:v>305000</c:v>
                </c:pt>
                <c:pt idx="195">
                  <c:v>305000</c:v>
                </c:pt>
                <c:pt idx="196">
                  <c:v>295000</c:v>
                </c:pt>
                <c:pt idx="197">
                  <c:v>295000</c:v>
                </c:pt>
                <c:pt idx="198">
                  <c:v>295000</c:v>
                </c:pt>
                <c:pt idx="199">
                  <c:v>295000</c:v>
                </c:pt>
                <c:pt idx="200">
                  <c:v>295000</c:v>
                </c:pt>
                <c:pt idx="201">
                  <c:v>295000</c:v>
                </c:pt>
                <c:pt idx="202">
                  <c:v>295000</c:v>
                </c:pt>
                <c:pt idx="203">
                  <c:v>285000</c:v>
                </c:pt>
                <c:pt idx="204">
                  <c:v>285000</c:v>
                </c:pt>
                <c:pt idx="205">
                  <c:v>285000</c:v>
                </c:pt>
                <c:pt idx="206">
                  <c:v>285000</c:v>
                </c:pt>
                <c:pt idx="207">
                  <c:v>285000</c:v>
                </c:pt>
                <c:pt idx="208">
                  <c:v>285000</c:v>
                </c:pt>
                <c:pt idx="209">
                  <c:v>285000</c:v>
                </c:pt>
                <c:pt idx="210">
                  <c:v>285000</c:v>
                </c:pt>
                <c:pt idx="211">
                  <c:v>285000</c:v>
                </c:pt>
                <c:pt idx="212">
                  <c:v>285000</c:v>
                </c:pt>
                <c:pt idx="213">
                  <c:v>285000</c:v>
                </c:pt>
                <c:pt idx="214">
                  <c:v>285000</c:v>
                </c:pt>
                <c:pt idx="215">
                  <c:v>285000</c:v>
                </c:pt>
                <c:pt idx="216">
                  <c:v>285000</c:v>
                </c:pt>
                <c:pt idx="217">
                  <c:v>285000</c:v>
                </c:pt>
                <c:pt idx="218">
                  <c:v>285000</c:v>
                </c:pt>
                <c:pt idx="219">
                  <c:v>275000</c:v>
                </c:pt>
                <c:pt idx="220">
                  <c:v>275000</c:v>
                </c:pt>
                <c:pt idx="221">
                  <c:v>275000</c:v>
                </c:pt>
                <c:pt idx="222">
                  <c:v>275000</c:v>
                </c:pt>
                <c:pt idx="223">
                  <c:v>275000</c:v>
                </c:pt>
                <c:pt idx="224">
                  <c:v>275000</c:v>
                </c:pt>
                <c:pt idx="225">
                  <c:v>275000</c:v>
                </c:pt>
                <c:pt idx="226">
                  <c:v>275000</c:v>
                </c:pt>
                <c:pt idx="227">
                  <c:v>275000</c:v>
                </c:pt>
                <c:pt idx="228">
                  <c:v>275000</c:v>
                </c:pt>
                <c:pt idx="229">
                  <c:v>275000</c:v>
                </c:pt>
                <c:pt idx="230">
                  <c:v>275000</c:v>
                </c:pt>
                <c:pt idx="231">
                  <c:v>275000</c:v>
                </c:pt>
                <c:pt idx="232">
                  <c:v>275000</c:v>
                </c:pt>
                <c:pt idx="233">
                  <c:v>275000</c:v>
                </c:pt>
                <c:pt idx="234">
                  <c:v>275000</c:v>
                </c:pt>
                <c:pt idx="235">
                  <c:v>275000</c:v>
                </c:pt>
                <c:pt idx="236">
                  <c:v>275000</c:v>
                </c:pt>
                <c:pt idx="237">
                  <c:v>265000</c:v>
                </c:pt>
                <c:pt idx="238">
                  <c:v>265000</c:v>
                </c:pt>
                <c:pt idx="239">
                  <c:v>265000</c:v>
                </c:pt>
                <c:pt idx="240">
                  <c:v>265000</c:v>
                </c:pt>
                <c:pt idx="241">
                  <c:v>265000</c:v>
                </c:pt>
                <c:pt idx="242">
                  <c:v>265000</c:v>
                </c:pt>
                <c:pt idx="243">
                  <c:v>265000</c:v>
                </c:pt>
                <c:pt idx="244">
                  <c:v>265000</c:v>
                </c:pt>
                <c:pt idx="245">
                  <c:v>265000</c:v>
                </c:pt>
                <c:pt idx="246">
                  <c:v>265000</c:v>
                </c:pt>
                <c:pt idx="247">
                  <c:v>265000</c:v>
                </c:pt>
                <c:pt idx="248">
                  <c:v>265000</c:v>
                </c:pt>
                <c:pt idx="249">
                  <c:v>265000</c:v>
                </c:pt>
                <c:pt idx="250">
                  <c:v>265000</c:v>
                </c:pt>
                <c:pt idx="251">
                  <c:v>265000</c:v>
                </c:pt>
                <c:pt idx="252">
                  <c:v>255000</c:v>
                </c:pt>
                <c:pt idx="253">
                  <c:v>255000</c:v>
                </c:pt>
                <c:pt idx="254">
                  <c:v>255000</c:v>
                </c:pt>
                <c:pt idx="255">
                  <c:v>255000</c:v>
                </c:pt>
                <c:pt idx="256">
                  <c:v>255000</c:v>
                </c:pt>
                <c:pt idx="257">
                  <c:v>255000</c:v>
                </c:pt>
                <c:pt idx="258">
                  <c:v>255000</c:v>
                </c:pt>
                <c:pt idx="259">
                  <c:v>255000</c:v>
                </c:pt>
                <c:pt idx="260">
                  <c:v>255000</c:v>
                </c:pt>
                <c:pt idx="261">
                  <c:v>255000</c:v>
                </c:pt>
                <c:pt idx="262">
                  <c:v>255000</c:v>
                </c:pt>
                <c:pt idx="263">
                  <c:v>255000</c:v>
                </c:pt>
                <c:pt idx="264">
                  <c:v>245000</c:v>
                </c:pt>
                <c:pt idx="265">
                  <c:v>245000</c:v>
                </c:pt>
                <c:pt idx="266">
                  <c:v>245000</c:v>
                </c:pt>
                <c:pt idx="267">
                  <c:v>245000</c:v>
                </c:pt>
                <c:pt idx="268">
                  <c:v>245000</c:v>
                </c:pt>
                <c:pt idx="269">
                  <c:v>245000</c:v>
                </c:pt>
                <c:pt idx="270">
                  <c:v>245000</c:v>
                </c:pt>
                <c:pt idx="271">
                  <c:v>245000</c:v>
                </c:pt>
                <c:pt idx="272">
                  <c:v>245000</c:v>
                </c:pt>
                <c:pt idx="273">
                  <c:v>245000</c:v>
                </c:pt>
                <c:pt idx="274">
                  <c:v>245000</c:v>
                </c:pt>
                <c:pt idx="275">
                  <c:v>245000</c:v>
                </c:pt>
                <c:pt idx="276">
                  <c:v>245000</c:v>
                </c:pt>
                <c:pt idx="277">
                  <c:v>245000</c:v>
                </c:pt>
                <c:pt idx="278">
                  <c:v>245000</c:v>
                </c:pt>
                <c:pt idx="279">
                  <c:v>245000</c:v>
                </c:pt>
                <c:pt idx="280">
                  <c:v>245000</c:v>
                </c:pt>
                <c:pt idx="281">
                  <c:v>245000</c:v>
                </c:pt>
                <c:pt idx="282">
                  <c:v>245000</c:v>
                </c:pt>
                <c:pt idx="283">
                  <c:v>245000</c:v>
                </c:pt>
                <c:pt idx="284">
                  <c:v>245000</c:v>
                </c:pt>
                <c:pt idx="285">
                  <c:v>245000</c:v>
                </c:pt>
                <c:pt idx="286">
                  <c:v>245000</c:v>
                </c:pt>
                <c:pt idx="287">
                  <c:v>245000</c:v>
                </c:pt>
                <c:pt idx="288">
                  <c:v>245000</c:v>
                </c:pt>
                <c:pt idx="289">
                  <c:v>235000</c:v>
                </c:pt>
                <c:pt idx="290">
                  <c:v>235000</c:v>
                </c:pt>
                <c:pt idx="291">
                  <c:v>235000</c:v>
                </c:pt>
                <c:pt idx="292">
                  <c:v>235000</c:v>
                </c:pt>
                <c:pt idx="293">
                  <c:v>235000</c:v>
                </c:pt>
                <c:pt idx="294">
                  <c:v>235000</c:v>
                </c:pt>
                <c:pt idx="295">
                  <c:v>235000</c:v>
                </c:pt>
                <c:pt idx="296">
                  <c:v>235000</c:v>
                </c:pt>
                <c:pt idx="297">
                  <c:v>235000</c:v>
                </c:pt>
                <c:pt idx="298">
                  <c:v>235000</c:v>
                </c:pt>
                <c:pt idx="299">
                  <c:v>235000</c:v>
                </c:pt>
                <c:pt idx="300">
                  <c:v>235000</c:v>
                </c:pt>
                <c:pt idx="301">
                  <c:v>235000</c:v>
                </c:pt>
                <c:pt idx="302">
                  <c:v>235000</c:v>
                </c:pt>
                <c:pt idx="303">
                  <c:v>235000</c:v>
                </c:pt>
                <c:pt idx="304">
                  <c:v>225000</c:v>
                </c:pt>
                <c:pt idx="305">
                  <c:v>225000</c:v>
                </c:pt>
                <c:pt idx="306">
                  <c:v>225000</c:v>
                </c:pt>
                <c:pt idx="307">
                  <c:v>225000</c:v>
                </c:pt>
                <c:pt idx="308">
                  <c:v>225000</c:v>
                </c:pt>
                <c:pt idx="309">
                  <c:v>225000</c:v>
                </c:pt>
                <c:pt idx="310">
                  <c:v>225000</c:v>
                </c:pt>
                <c:pt idx="311">
                  <c:v>225000</c:v>
                </c:pt>
                <c:pt idx="312">
                  <c:v>225000</c:v>
                </c:pt>
                <c:pt idx="313">
                  <c:v>225000</c:v>
                </c:pt>
                <c:pt idx="314">
                  <c:v>225000</c:v>
                </c:pt>
                <c:pt idx="315">
                  <c:v>225000</c:v>
                </c:pt>
                <c:pt idx="316">
                  <c:v>225000</c:v>
                </c:pt>
                <c:pt idx="317">
                  <c:v>225000</c:v>
                </c:pt>
                <c:pt idx="318">
                  <c:v>225000</c:v>
                </c:pt>
                <c:pt idx="319">
                  <c:v>225000</c:v>
                </c:pt>
                <c:pt idx="320">
                  <c:v>215000</c:v>
                </c:pt>
                <c:pt idx="321">
                  <c:v>215000</c:v>
                </c:pt>
                <c:pt idx="322">
                  <c:v>215000</c:v>
                </c:pt>
                <c:pt idx="323">
                  <c:v>215000</c:v>
                </c:pt>
                <c:pt idx="324">
                  <c:v>215000</c:v>
                </c:pt>
                <c:pt idx="325">
                  <c:v>215000</c:v>
                </c:pt>
                <c:pt idx="326">
                  <c:v>215000</c:v>
                </c:pt>
                <c:pt idx="327">
                  <c:v>215000</c:v>
                </c:pt>
                <c:pt idx="328">
                  <c:v>215000</c:v>
                </c:pt>
                <c:pt idx="329">
                  <c:v>215000</c:v>
                </c:pt>
                <c:pt idx="330">
                  <c:v>215000</c:v>
                </c:pt>
                <c:pt idx="331">
                  <c:v>215000</c:v>
                </c:pt>
                <c:pt idx="332">
                  <c:v>215000</c:v>
                </c:pt>
                <c:pt idx="333">
                  <c:v>215000</c:v>
                </c:pt>
                <c:pt idx="334">
                  <c:v>205000</c:v>
                </c:pt>
                <c:pt idx="335">
                  <c:v>205000</c:v>
                </c:pt>
                <c:pt idx="336">
                  <c:v>205000</c:v>
                </c:pt>
                <c:pt idx="337">
                  <c:v>205000</c:v>
                </c:pt>
                <c:pt idx="338">
                  <c:v>205000</c:v>
                </c:pt>
                <c:pt idx="339">
                  <c:v>205000</c:v>
                </c:pt>
                <c:pt idx="340">
                  <c:v>205000</c:v>
                </c:pt>
                <c:pt idx="341">
                  <c:v>205000</c:v>
                </c:pt>
                <c:pt idx="342">
                  <c:v>205000</c:v>
                </c:pt>
                <c:pt idx="343">
                  <c:v>205000</c:v>
                </c:pt>
                <c:pt idx="344">
                  <c:v>205000</c:v>
                </c:pt>
                <c:pt idx="345">
                  <c:v>205000</c:v>
                </c:pt>
                <c:pt idx="346">
                  <c:v>205000</c:v>
                </c:pt>
                <c:pt idx="347">
                  <c:v>195000</c:v>
                </c:pt>
                <c:pt idx="348">
                  <c:v>195000</c:v>
                </c:pt>
                <c:pt idx="349">
                  <c:v>195000</c:v>
                </c:pt>
                <c:pt idx="350">
                  <c:v>195000</c:v>
                </c:pt>
                <c:pt idx="351">
                  <c:v>195000</c:v>
                </c:pt>
                <c:pt idx="352">
                  <c:v>195000</c:v>
                </c:pt>
                <c:pt idx="353">
                  <c:v>195000</c:v>
                </c:pt>
                <c:pt idx="354">
                  <c:v>195000</c:v>
                </c:pt>
                <c:pt idx="355">
                  <c:v>195000</c:v>
                </c:pt>
                <c:pt idx="356">
                  <c:v>195000</c:v>
                </c:pt>
                <c:pt idx="357">
                  <c:v>195000</c:v>
                </c:pt>
                <c:pt idx="358">
                  <c:v>195000</c:v>
                </c:pt>
                <c:pt idx="359">
                  <c:v>195000</c:v>
                </c:pt>
                <c:pt idx="360">
                  <c:v>195000</c:v>
                </c:pt>
                <c:pt idx="361">
                  <c:v>195000</c:v>
                </c:pt>
                <c:pt idx="362">
                  <c:v>195000</c:v>
                </c:pt>
                <c:pt idx="363">
                  <c:v>195000</c:v>
                </c:pt>
                <c:pt idx="364">
                  <c:v>185000</c:v>
                </c:pt>
                <c:pt idx="365">
                  <c:v>185000</c:v>
                </c:pt>
                <c:pt idx="366">
                  <c:v>185000</c:v>
                </c:pt>
                <c:pt idx="367">
                  <c:v>185000</c:v>
                </c:pt>
                <c:pt idx="368">
                  <c:v>185000</c:v>
                </c:pt>
                <c:pt idx="369">
                  <c:v>185000</c:v>
                </c:pt>
                <c:pt idx="370">
                  <c:v>185000</c:v>
                </c:pt>
                <c:pt idx="371">
                  <c:v>185000</c:v>
                </c:pt>
                <c:pt idx="372">
                  <c:v>185000</c:v>
                </c:pt>
                <c:pt idx="373">
                  <c:v>185000</c:v>
                </c:pt>
                <c:pt idx="374">
                  <c:v>185000</c:v>
                </c:pt>
                <c:pt idx="375">
                  <c:v>185000</c:v>
                </c:pt>
                <c:pt idx="376">
                  <c:v>185000</c:v>
                </c:pt>
                <c:pt idx="377">
                  <c:v>185000</c:v>
                </c:pt>
                <c:pt idx="378">
                  <c:v>175000</c:v>
                </c:pt>
                <c:pt idx="379">
                  <c:v>175000</c:v>
                </c:pt>
                <c:pt idx="380">
                  <c:v>175000</c:v>
                </c:pt>
                <c:pt idx="381">
                  <c:v>175000</c:v>
                </c:pt>
                <c:pt idx="382">
                  <c:v>175000</c:v>
                </c:pt>
                <c:pt idx="383">
                  <c:v>175000</c:v>
                </c:pt>
                <c:pt idx="384">
                  <c:v>175000</c:v>
                </c:pt>
                <c:pt idx="385">
                  <c:v>165000</c:v>
                </c:pt>
                <c:pt idx="386">
                  <c:v>165000</c:v>
                </c:pt>
                <c:pt idx="387">
                  <c:v>165000</c:v>
                </c:pt>
                <c:pt idx="388">
                  <c:v>165000</c:v>
                </c:pt>
                <c:pt idx="389">
                  <c:v>165000</c:v>
                </c:pt>
                <c:pt idx="390">
                  <c:v>165000</c:v>
                </c:pt>
                <c:pt idx="391">
                  <c:v>165000</c:v>
                </c:pt>
                <c:pt idx="392">
                  <c:v>165000</c:v>
                </c:pt>
                <c:pt idx="393">
                  <c:v>165000</c:v>
                </c:pt>
                <c:pt idx="394">
                  <c:v>165000</c:v>
                </c:pt>
                <c:pt idx="395">
                  <c:v>165000</c:v>
                </c:pt>
                <c:pt idx="396">
                  <c:v>165000</c:v>
                </c:pt>
                <c:pt idx="397">
                  <c:v>165000</c:v>
                </c:pt>
                <c:pt idx="398">
                  <c:v>165000</c:v>
                </c:pt>
                <c:pt idx="399">
                  <c:v>165000</c:v>
                </c:pt>
                <c:pt idx="400">
                  <c:v>165000</c:v>
                </c:pt>
                <c:pt idx="401">
                  <c:v>165000</c:v>
                </c:pt>
                <c:pt idx="402">
                  <c:v>165000</c:v>
                </c:pt>
                <c:pt idx="403">
                  <c:v>155000</c:v>
                </c:pt>
                <c:pt idx="404">
                  <c:v>155000</c:v>
                </c:pt>
                <c:pt idx="405">
                  <c:v>155000</c:v>
                </c:pt>
                <c:pt idx="406">
                  <c:v>155000</c:v>
                </c:pt>
                <c:pt idx="407">
                  <c:v>155000</c:v>
                </c:pt>
                <c:pt idx="408">
                  <c:v>155000</c:v>
                </c:pt>
                <c:pt idx="409">
                  <c:v>155000</c:v>
                </c:pt>
                <c:pt idx="410">
                  <c:v>155000</c:v>
                </c:pt>
                <c:pt idx="411">
                  <c:v>155000</c:v>
                </c:pt>
                <c:pt idx="412">
                  <c:v>155000</c:v>
                </c:pt>
                <c:pt idx="413">
                  <c:v>155000</c:v>
                </c:pt>
                <c:pt idx="414">
                  <c:v>155000</c:v>
                </c:pt>
                <c:pt idx="415">
                  <c:v>155000</c:v>
                </c:pt>
                <c:pt idx="416">
                  <c:v>155000</c:v>
                </c:pt>
                <c:pt idx="417">
                  <c:v>145000</c:v>
                </c:pt>
                <c:pt idx="418">
                  <c:v>145000</c:v>
                </c:pt>
                <c:pt idx="419">
                  <c:v>145000</c:v>
                </c:pt>
                <c:pt idx="420">
                  <c:v>145000</c:v>
                </c:pt>
                <c:pt idx="421">
                  <c:v>145000</c:v>
                </c:pt>
                <c:pt idx="422">
                  <c:v>145000</c:v>
                </c:pt>
                <c:pt idx="423">
                  <c:v>145000</c:v>
                </c:pt>
                <c:pt idx="424">
                  <c:v>145000</c:v>
                </c:pt>
                <c:pt idx="425">
                  <c:v>145000</c:v>
                </c:pt>
                <c:pt idx="426">
                  <c:v>145000</c:v>
                </c:pt>
                <c:pt idx="427">
                  <c:v>145000</c:v>
                </c:pt>
                <c:pt idx="428">
                  <c:v>145000</c:v>
                </c:pt>
                <c:pt idx="429">
                  <c:v>145000</c:v>
                </c:pt>
                <c:pt idx="430">
                  <c:v>145000</c:v>
                </c:pt>
                <c:pt idx="431">
                  <c:v>145000</c:v>
                </c:pt>
                <c:pt idx="432">
                  <c:v>145000</c:v>
                </c:pt>
                <c:pt idx="433">
                  <c:v>135000</c:v>
                </c:pt>
                <c:pt idx="434">
                  <c:v>135000</c:v>
                </c:pt>
                <c:pt idx="435">
                  <c:v>135000</c:v>
                </c:pt>
                <c:pt idx="436">
                  <c:v>135000</c:v>
                </c:pt>
                <c:pt idx="437">
                  <c:v>135000</c:v>
                </c:pt>
                <c:pt idx="438">
                  <c:v>135000</c:v>
                </c:pt>
                <c:pt idx="439">
                  <c:v>135000</c:v>
                </c:pt>
                <c:pt idx="440">
                  <c:v>135000</c:v>
                </c:pt>
                <c:pt idx="441">
                  <c:v>135000</c:v>
                </c:pt>
                <c:pt idx="442">
                  <c:v>135000</c:v>
                </c:pt>
                <c:pt idx="443">
                  <c:v>135000</c:v>
                </c:pt>
                <c:pt idx="444">
                  <c:v>135000</c:v>
                </c:pt>
                <c:pt idx="445">
                  <c:v>135000</c:v>
                </c:pt>
                <c:pt idx="446">
                  <c:v>125000</c:v>
                </c:pt>
                <c:pt idx="447">
                  <c:v>125000</c:v>
                </c:pt>
                <c:pt idx="448">
                  <c:v>125000</c:v>
                </c:pt>
                <c:pt idx="449">
                  <c:v>125000</c:v>
                </c:pt>
                <c:pt idx="450">
                  <c:v>125000</c:v>
                </c:pt>
                <c:pt idx="451">
                  <c:v>125000</c:v>
                </c:pt>
                <c:pt idx="452">
                  <c:v>125000</c:v>
                </c:pt>
                <c:pt idx="453">
                  <c:v>125000</c:v>
                </c:pt>
                <c:pt idx="454">
                  <c:v>125000</c:v>
                </c:pt>
                <c:pt idx="455">
                  <c:v>125000</c:v>
                </c:pt>
                <c:pt idx="456">
                  <c:v>125000</c:v>
                </c:pt>
                <c:pt idx="457">
                  <c:v>125000</c:v>
                </c:pt>
                <c:pt idx="458">
                  <c:v>115000</c:v>
                </c:pt>
                <c:pt idx="459">
                  <c:v>115000</c:v>
                </c:pt>
                <c:pt idx="460">
                  <c:v>115000</c:v>
                </c:pt>
                <c:pt idx="461">
                  <c:v>115000</c:v>
                </c:pt>
                <c:pt idx="462">
                  <c:v>115000</c:v>
                </c:pt>
                <c:pt idx="463">
                  <c:v>115000</c:v>
                </c:pt>
                <c:pt idx="464">
                  <c:v>115000</c:v>
                </c:pt>
                <c:pt idx="465">
                  <c:v>115000</c:v>
                </c:pt>
                <c:pt idx="466">
                  <c:v>115000</c:v>
                </c:pt>
                <c:pt idx="467">
                  <c:v>115000</c:v>
                </c:pt>
                <c:pt idx="468">
                  <c:v>105000</c:v>
                </c:pt>
                <c:pt idx="469">
                  <c:v>105000</c:v>
                </c:pt>
                <c:pt idx="470">
                  <c:v>105000</c:v>
                </c:pt>
                <c:pt idx="471">
                  <c:v>105000</c:v>
                </c:pt>
                <c:pt idx="472">
                  <c:v>105000</c:v>
                </c:pt>
                <c:pt idx="473">
                  <c:v>105000</c:v>
                </c:pt>
                <c:pt idx="474">
                  <c:v>105000</c:v>
                </c:pt>
                <c:pt idx="475">
                  <c:v>105000</c:v>
                </c:pt>
                <c:pt idx="476">
                  <c:v>105000</c:v>
                </c:pt>
                <c:pt idx="477">
                  <c:v>95000</c:v>
                </c:pt>
                <c:pt idx="478">
                  <c:v>95000</c:v>
                </c:pt>
                <c:pt idx="479">
                  <c:v>95000</c:v>
                </c:pt>
                <c:pt idx="480">
                  <c:v>95000</c:v>
                </c:pt>
                <c:pt idx="481">
                  <c:v>95000</c:v>
                </c:pt>
                <c:pt idx="482">
                  <c:v>95000</c:v>
                </c:pt>
                <c:pt idx="483">
                  <c:v>95000</c:v>
                </c:pt>
                <c:pt idx="484">
                  <c:v>85000</c:v>
                </c:pt>
                <c:pt idx="485">
                  <c:v>85000</c:v>
                </c:pt>
                <c:pt idx="486">
                  <c:v>85000</c:v>
                </c:pt>
                <c:pt idx="487">
                  <c:v>85000</c:v>
                </c:pt>
                <c:pt idx="488">
                  <c:v>75000</c:v>
                </c:pt>
                <c:pt idx="489">
                  <c:v>75000</c:v>
                </c:pt>
                <c:pt idx="490">
                  <c:v>75000</c:v>
                </c:pt>
                <c:pt idx="491">
                  <c:v>75000</c:v>
                </c:pt>
                <c:pt idx="492">
                  <c:v>75000</c:v>
                </c:pt>
                <c:pt idx="493">
                  <c:v>65000</c:v>
                </c:pt>
                <c:pt idx="494">
                  <c:v>65000</c:v>
                </c:pt>
                <c:pt idx="495">
                  <c:v>55000</c:v>
                </c:pt>
                <c:pt idx="496">
                  <c:v>45000</c:v>
                </c:pt>
                <c:pt idx="497">
                  <c:v>35000</c:v>
                </c:pt>
                <c:pt idx="498">
                  <c:v>35000</c:v>
                </c:pt>
                <c:pt idx="499">
                  <c:v>25000</c:v>
                </c:pt>
              </c:numCache>
            </c:numRef>
          </c:yVal>
          <c:smooth val="0"/>
          <c:extLst>
            <c:ext xmlns:c16="http://schemas.microsoft.com/office/drawing/2014/chart" uri="{C3380CC4-5D6E-409C-BE32-E72D297353CC}">
              <c16:uniqueId val="{00000003-0303-482F-8137-4C76DA7FFC57}"/>
            </c:ext>
          </c:extLst>
        </c:ser>
        <c:dLbls>
          <c:showLegendKey val="0"/>
          <c:showVal val="0"/>
          <c:showCatName val="0"/>
          <c:showSerName val="0"/>
          <c:showPercent val="0"/>
          <c:showBubbleSize val="0"/>
        </c:dLbls>
        <c:axId val="885606160"/>
        <c:axId val="885610120"/>
      </c:scatterChart>
      <c:valAx>
        <c:axId val="885606160"/>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Appraised Value of Home</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85610120"/>
        <c:crosses val="autoZero"/>
        <c:crossBetween val="midCat"/>
      </c:valAx>
      <c:valAx>
        <c:axId val="885610120"/>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Amount Borrowed</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85606160"/>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Sheet1!$M$8:$M$507</cx:f>
        <cx:lvl ptCount="500" formatCode="0">
          <cx:pt idx="0">73.260000000000005</cx:pt>
          <cx:pt idx="1">80</cx:pt>
          <cx:pt idx="2">50.450000000000003</cx:pt>
          <cx:pt idx="3">37.380000000000003</cx:pt>
          <cx:pt idx="4">64.810000000000002</cx:pt>
          <cx:pt idx="5">68.530000000000001</cx:pt>
          <cx:pt idx="6">57.109999999999999</cx:pt>
          <cx:pt idx="7">71.439999999999998</cx:pt>
          <cx:pt idx="8">62.880000000000003</cx:pt>
          <cx:pt idx="9">67.560000000000002</cx:pt>
          <cx:pt idx="10">79</cx:pt>
          <cx:pt idx="11">80</cx:pt>
          <cx:pt idx="12">82.909999999999997</cx:pt>
          <cx:pt idx="13">91.739999999999995</cx:pt>
          <cx:pt idx="14">60.200000000000003</cx:pt>
          <cx:pt idx="15">57.520000000000003</cx:pt>
          <cx:pt idx="16">90</cx:pt>
          <cx:pt idx="17">80.150000000000006</cx:pt>
          <cx:pt idx="18">72.370000000000005</cx:pt>
          <cx:pt idx="19">69.370000000000005</cx:pt>
          <cx:pt idx="20">74.450000000000003</cx:pt>
          <cx:pt idx="21">79.420000000000002</cx:pt>
          <cx:pt idx="22">65.620000000000005</cx:pt>
          <cx:pt idx="23">64.810000000000002</cx:pt>
          <cx:pt idx="24">77.709999999999994</cx:pt>
          <cx:pt idx="25">84.120000000000005</cx:pt>
          <cx:pt idx="26">31.899999999999999</cx:pt>
          <cx:pt idx="27">34.020000000000003</cx:pt>
          <cx:pt idx="28">44.380000000000003</cx:pt>
          <cx:pt idx="29">51</cx:pt>
          <cx:pt idx="30">55.469999999999999</cx:pt>
          <cx:pt idx="31">63.799999999999997</cx:pt>
          <cx:pt idx="32">66.280000000000001</cx:pt>
          <cx:pt idx="33">71.780000000000001</cx:pt>
          <cx:pt idx="34">79.680000000000007</cx:pt>
          <cx:pt idx="35">34.950000000000003</cx:pt>
          <cx:pt idx="36">51.039999999999999</cx:pt>
          <cx:pt idx="37">56.710000000000001</cx:pt>
          <cx:pt idx="38">60</cx:pt>
          <cx:pt idx="39">90</cx:pt>
          <cx:pt idx="40">68</cx:pt>
          <cx:pt idx="41">70.799999999999997</cx:pt>
          <cx:pt idx="42">77.980000000000004</cx:pt>
          <cx:pt idx="43">95</cx:pt>
          <cx:pt idx="44">57.659999999999997</cx:pt>
          <cx:pt idx="45">70</cx:pt>
          <cx:pt idx="46">75</cx:pt>
          <cx:pt idx="47">75</cx:pt>
          <cx:pt idx="48">74.790000000000006</cx:pt>
          <cx:pt idx="49">79.040000000000006</cx:pt>
          <cx:pt idx="50">79.200000000000003</cx:pt>
          <cx:pt idx="51">84.879999999999995</cx:pt>
          <cx:pt idx="52">90</cx:pt>
          <cx:pt idx="53">56.100000000000001</cx:pt>
          <cx:pt idx="54">59.93</cx:pt>
          <cx:pt idx="55">68.870000000000005</cx:pt>
          <cx:pt idx="56">71.189999999999998</cx:pt>
          <cx:pt idx="57">69.700000000000003</cx:pt>
          <cx:pt idx="58">74.209999999999994</cx:pt>
          <cx:pt idx="59">75</cx:pt>
          <cx:pt idx="60">75</cx:pt>
          <cx:pt idx="61">74.920000000000002</cx:pt>
          <cx:pt idx="62">80</cx:pt>
          <cx:pt idx="63">80</cx:pt>
          <cx:pt idx="64">80</cx:pt>
          <cx:pt idx="65">83.329999999999998</cx:pt>
          <cx:pt idx="66">95</cx:pt>
          <cx:pt idx="67">71.900000000000006</cx:pt>
          <cx:pt idx="68">84.980000000000004</cx:pt>
          <cx:pt idx="69">95</cx:pt>
          <cx:pt idx="70">74.120000000000005</cx:pt>
          <cx:pt idx="71">78.780000000000001</cx:pt>
          <cx:pt idx="72">44.719999999999999</cx:pt>
          <cx:pt idx="73">65.439999999999998</cx:pt>
          <cx:pt idx="74">66.359999999999999</cx:pt>
          <cx:pt idx="75">69.439999999999998</cx:pt>
          <cx:pt idx="76">77.640000000000001</cx:pt>
          <cx:pt idx="77">80</cx:pt>
          <cx:pt idx="78">79.370000000000005</cx:pt>
          <cx:pt idx="79">63.640000000000001</cx:pt>
          <cx:pt idx="80">69.989999999999995</cx:pt>
          <cx:pt idx="81">74</cx:pt>
          <cx:pt idx="82">80</cx:pt>
          <cx:pt idx="83">79.959999999999994</cx:pt>
          <cx:pt idx="84">79.890000000000001</cx:pt>
          <cx:pt idx="85">68.980000000000004</cx:pt>
          <cx:pt idx="86">70</cx:pt>
          <cx:pt idx="87">79.700000000000003</cx:pt>
          <cx:pt idx="88">80</cx:pt>
          <cx:pt idx="89">84</cx:pt>
          <cx:pt idx="90">59.710000000000001</cx:pt>
          <cx:pt idx="91">59.57</cx:pt>
          <cx:pt idx="92">66.870000000000005</cx:pt>
          <cx:pt idx="93">74.780000000000001</cx:pt>
          <cx:pt idx="94">75</cx:pt>
          <cx:pt idx="95">28.34</cx:pt>
          <cx:pt idx="96">42.549999999999997</cx:pt>
          <cx:pt idx="97">53.600000000000001</cx:pt>
          <cx:pt idx="98">75</cx:pt>
          <cx:pt idx="99">80</cx:pt>
          <cx:pt idx="100">32.229999999999997</cx:pt>
          <cx:pt idx="101">52.579999999999998</cx:pt>
          <cx:pt idx="102">66.329999999999998</cx:pt>
          <cx:pt idx="103">80</cx:pt>
          <cx:pt idx="104">79.989999999999995</cx:pt>
          <cx:pt idx="105">85</cx:pt>
          <cx:pt idx="106">88.879999999999995</cx:pt>
          <cx:pt idx="107">90</cx:pt>
          <cx:pt idx="108">89.969999999999999</cx:pt>
          <cx:pt idx="109">89.310000000000002</cx:pt>
          <cx:pt idx="110">90</cx:pt>
          <cx:pt idx="111">95</cx:pt>
          <cx:pt idx="112">48.25</cx:pt>
          <cx:pt idx="113">49.409999999999997</cx:pt>
          <cx:pt idx="114">50.329999999999998</cx:pt>
          <cx:pt idx="115">59.840000000000003</cx:pt>
          <cx:pt idx="116">65.329999999999998</cx:pt>
          <cx:pt idx="117">70.450000000000003</cx:pt>
          <cx:pt idx="118">73.459999999999994</cx:pt>
          <cx:pt idx="119">86.359999999999999</cx:pt>
          <cx:pt idx="120">41.549999999999997</cx:pt>
          <cx:pt idx="121">48.759999999999998</cx:pt>
          <cx:pt idx="122">68.629999999999995</cx:pt>
          <cx:pt idx="123">70</cx:pt>
          <cx:pt idx="124">73.780000000000001</cx:pt>
          <cx:pt idx="125">74.950000000000003</cx:pt>
          <cx:pt idx="126">74.319999999999993</cx:pt>
          <cx:pt idx="127">78.939999999999998</cx:pt>
          <cx:pt idx="128">95</cx:pt>
          <cx:pt idx="129">43.409999999999997</cx:pt>
          <cx:pt idx="130">42.850000000000001</cx:pt>
          <cx:pt idx="131">57</cx:pt>
          <cx:pt idx="132">61.159999999999997</cx:pt>
          <cx:pt idx="133">73.599999999999994</cx:pt>
          <cx:pt idx="134">73.400000000000006</cx:pt>
          <cx:pt idx="135">80</cx:pt>
          <cx:pt idx="136">80</cx:pt>
          <cx:pt idx="137">55.789999999999999</cx:pt>
          <cx:pt idx="138">56.399999999999999</cx:pt>
          <cx:pt idx="139">65.599999999999994</cx:pt>
          <cx:pt idx="140">89.379999999999995</cx:pt>
          <cx:pt idx="141">89.989999999999995</cx:pt>
          <cx:pt idx="142">95</cx:pt>
          <cx:pt idx="143">49.710000000000001</cx:pt>
          <cx:pt idx="144">51.509999999999998</cx:pt>
          <cx:pt idx="145">55.600000000000001</cx:pt>
          <cx:pt idx="146">77.629999999999995</cx:pt>
          <cx:pt idx="147">76.510000000000005</cx:pt>
          <cx:pt idx="148">80</cx:pt>
          <cx:pt idx="149">85.909999999999997</cx:pt>
          <cx:pt idx="150">91.400000000000006</cx:pt>
          <cx:pt idx="151">46.200000000000003</cx:pt>
          <cx:pt idx="152">71.269999999999996</cx:pt>
          <cx:pt idx="153">68.829999999999998</cx:pt>
          <cx:pt idx="154">76.739999999999995</cx:pt>
          <cx:pt idx="155">74.599999999999994</cx:pt>
          <cx:pt idx="156">76.810000000000002</cx:pt>
          <cx:pt idx="157">79</cx:pt>
          <cx:pt idx="158">90</cx:pt>
          <cx:pt idx="159">95</cx:pt>
          <cx:pt idx="160">69.459999999999994</cx:pt>
          <cx:pt idx="161">67.569999999999993</cx:pt>
          <cx:pt idx="162">69.560000000000002</cx:pt>
          <cx:pt idx="163">73.530000000000001</cx:pt>
          <cx:pt idx="164">73.480000000000004</cx:pt>
          <cx:pt idx="165">79.269999999999996</cx:pt>
          <cx:pt idx="166">80</cx:pt>
          <cx:pt idx="167">80</cx:pt>
          <cx:pt idx="168">80</cx:pt>
          <cx:pt idx="169">95</cx:pt>
          <cx:pt idx="170">39.75</cx:pt>
          <cx:pt idx="171">42.049999999999997</cx:pt>
          <cx:pt idx="172">56.770000000000003</cx:pt>
          <cx:pt idx="173">67.239999999999995</cx:pt>
          <cx:pt idx="174">66.269999999999996</cx:pt>
          <cx:pt idx="175">68.579999999999998</cx:pt>
          <cx:pt idx="176">73.849999999999994</cx:pt>
          <cx:pt idx="177">80</cx:pt>
          <cx:pt idx="178">85</cx:pt>
          <cx:pt idx="179">95</cx:pt>
          <cx:pt idx="180">95</cx:pt>
          <cx:pt idx="181">93.560000000000002</cx:pt>
          <cx:pt idx="182">95</cx:pt>
          <cx:pt idx="183">31.079999999999998</cx:pt>
          <cx:pt idx="184">46.659999999999997</cx:pt>
          <cx:pt idx="185">47.07</cx:pt>
          <cx:pt idx="186">68.180000000000007</cx:pt>
          <cx:pt idx="187">71.859999999999999</cx:pt>
          <cx:pt idx="188">71.659999999999997</cx:pt>
          <cx:pt idx="189">84.519999999999996</cx:pt>
          <cx:pt idx="190">79.439999999999998</cx:pt>
          <cx:pt idx="191">80</cx:pt>
          <cx:pt idx="192">80</cx:pt>
          <cx:pt idx="193">80</cx:pt>
          <cx:pt idx="194">88.569999999999993</cx:pt>
          <cx:pt idx="195">90</cx:pt>
          <cx:pt idx="196">54.359999999999999</cx:pt>
          <cx:pt idx="197">71.079999999999998</cx:pt>
          <cx:pt idx="198">70.939999999999998</cx:pt>
          <cx:pt idx="199">74.989999999999995</cx:pt>
          <cx:pt idx="200">83.189999999999998</cx:pt>
          <cx:pt idx="201">86.019999999999996</cx:pt>
          <cx:pt idx="202">85</cx:pt>
          <cx:pt idx="203">47.100000000000001</cx:pt>
          <cx:pt idx="204">54.659999999999997</cx:pt>
          <cx:pt idx="205">56.549999999999997</cx:pt>
          <cx:pt idx="206">58.359999999999999</cx:pt>
          <cx:pt idx="207">60.32</cx:pt>
          <cx:pt idx="208">65.290000000000006</cx:pt>
          <cx:pt idx="209">64.670000000000002</cx:pt>
          <cx:pt idx="210">67.379999999999995</cx:pt>
          <cx:pt idx="211">68.530000000000001</cx:pt>
          <cx:pt idx="212">72.299999999999997</cx:pt>
          <cx:pt idx="213">80</cx:pt>
          <cx:pt idx="214">79</cx:pt>
          <cx:pt idx="215">79.629999999999995</cx:pt>
          <cx:pt idx="216">83.519999999999996</cx:pt>
          <cx:pt idx="217">95</cx:pt>
          <cx:pt idx="218">93.769999999999996</cx:pt>
          <cx:pt idx="219">48.210000000000001</cx:pt>
          <cx:pt idx="220">51.689999999999998</cx:pt>
          <cx:pt idx="221">55.100000000000001</cx:pt>
          <cx:pt idx="222">55</cx:pt>
          <cx:pt idx="223">59.460000000000001</cx:pt>
          <cx:pt idx="224">60.659999999999997</cx:pt>
          <cx:pt idx="225">72.209999999999994</cx:pt>
          <cx:pt idx="226">80</cx:pt>
          <cx:pt idx="227">73.969999999999999</cx:pt>
          <cx:pt idx="228">79.879999999999995</cx:pt>
          <cx:pt idx="229">80</cx:pt>
          <cx:pt idx="230">78.549999999999997</cx:pt>
          <cx:pt idx="231">89.959999999999994</cx:pt>
          <cx:pt idx="232">84.599999999999994</cx:pt>
          <cx:pt idx="233">86.939999999999998</cx:pt>
          <cx:pt idx="234">87.290000000000006</cx:pt>
          <cx:pt idx="235">95</cx:pt>
          <cx:pt idx="236">90</cx:pt>
          <cx:pt idx="237">35</cx:pt>
          <cx:pt idx="238">36.850000000000001</cx:pt>
          <cx:pt idx="239">63.289999999999999</cx:pt>
          <cx:pt idx="240">69.129999999999995</cx:pt>
          <cx:pt idx="241">70</cx:pt>
          <cx:pt idx="242">73.939999999999998</cx:pt>
          <cx:pt idx="243">77.219999999999999</cx:pt>
          <cx:pt idx="244">80</cx:pt>
          <cx:pt idx="245">80</cx:pt>
          <cx:pt idx="246">80</cx:pt>
          <cx:pt idx="247">80</cx:pt>
          <cx:pt idx="248">79.989999999999995</cx:pt>
          <cx:pt idx="249">78.040000000000006</cx:pt>
          <cx:pt idx="250">91.310000000000002</cx:pt>
          <cx:pt idx="251">90</cx:pt>
          <cx:pt idx="252">44.030000000000001</cx:pt>
          <cx:pt idx="253">48.539999999999999</cx:pt>
          <cx:pt idx="254">60.630000000000003</cx:pt>
          <cx:pt idx="255">67.769999999999996</cx:pt>
          <cx:pt idx="256">69.980000000000004</cx:pt>
          <cx:pt idx="257">69.579999999999998</cx:pt>
          <cx:pt idx="258">78.180000000000007</cx:pt>
          <cx:pt idx="259">77.540000000000006</cx:pt>
          <cx:pt idx="260">76.920000000000002</cx:pt>
          <cx:pt idx="261">94.439999999999998</cx:pt>
          <cx:pt idx="262">90</cx:pt>
          <cx:pt idx="263">90</cx:pt>
          <cx:pt idx="264">38.090000000000003</cx:pt>
          <cx:pt idx="265">60.600000000000001</cx:pt>
          <cx:pt idx="266">60</cx:pt>
          <cx:pt idx="267">62.329999999999998</cx:pt>
          <cx:pt idx="268">69.209999999999994</cx:pt>
          <cx:pt idx="269">73.079999999999998</cx:pt>
          <cx:pt idx="270">71.640000000000001</cx:pt>
          <cx:pt idx="271">73.579999999999998</cx:pt>
          <cx:pt idx="272">73.420000000000002</cx:pt>
          <cx:pt idx="273">73.329999999999998</cx:pt>
          <cx:pt idx="274">75.379999999999995</cx:pt>
          <cx:pt idx="275">75</cx:pt>
          <cx:pt idx="276">74.540000000000006</cx:pt>
          <cx:pt idx="277">79.739999999999995</cx:pt>
          <cx:pt idx="278">77.560000000000002</cx:pt>
          <cx:pt idx="279">76.920000000000002</cx:pt>
          <cx:pt idx="280">76.189999999999998</cx:pt>
          <cx:pt idx="281">80</cx:pt>
          <cx:pt idx="282">80</cx:pt>
          <cx:pt idx="283">81.519999999999996</cx:pt>
          <cx:pt idx="284">95</cx:pt>
          <cx:pt idx="285">95</cx:pt>
          <cx:pt idx="286">94.819999999999993</cx:pt>
          <cx:pt idx="287">97</cx:pt>
          <cx:pt idx="288">95</cx:pt>
          <cx:pt idx="289">53.310000000000002</cx:pt>
          <cx:pt idx="290">73.530000000000001</cx:pt>
          <cx:pt idx="291">80</cx:pt>
          <cx:pt idx="292">75</cx:pt>
          <cx:pt idx="293">78.829999999999998</cx:pt>
          <cx:pt idx="294">78</cx:pt>
          <cx:pt idx="295">80.989999999999995</cx:pt>
          <cx:pt idx="296">80</cx:pt>
          <cx:pt idx="297">80</cx:pt>
          <cx:pt idx="298">84.090000000000003</cx:pt>
          <cx:pt idx="299">80</cx:pt>
          <cx:pt idx="300">80</cx:pt>
          <cx:pt idx="301">86.290000000000006</cx:pt>
          <cx:pt idx="302">94</cx:pt>
          <cx:pt idx="303">90.189999999999998</cx:pt>
          <cx:pt idx="304">31.350000000000001</cx:pt>
          <cx:pt idx="305">49.829999999999998</cx:pt>
          <cx:pt idx="306">57.890000000000001</cx:pt>
          <cx:pt idx="307">62.43</cx:pt>
          <cx:pt idx="308">64.079999999999998</cx:pt>
          <cx:pt idx="309">74.829999999999998</cx:pt>
          <cx:pt idx="310">80</cx:pt>
          <cx:pt idx="311">80</cx:pt>
          <cx:pt idx="312">80</cx:pt>
          <cx:pt idx="313">95</cx:pt>
          <cx:pt idx="314">85</cx:pt>
          <cx:pt idx="315">84.969999999999999</cx:pt>
          <cx:pt idx="316">95</cx:pt>
          <cx:pt idx="317">88.140000000000001</cx:pt>
          <cx:pt idx="318">97</cx:pt>
          <cx:pt idx="319">96.989999999999995</cx:pt>
          <cx:pt idx="320">45.32</cx:pt>
          <cx:pt idx="321">63</cx:pt>
          <cx:pt idx="322">70.120000000000005</cx:pt>
          <cx:pt idx="323">70</cx:pt>
          <cx:pt idx="324">72.409999999999997</cx:pt>
          <cx:pt idx="325">80</cx:pt>
          <cx:pt idx="326">80</cx:pt>
          <cx:pt idx="327">78.650000000000006</cx:pt>
          <cx:pt idx="328">77.769999999999996</cx:pt>
          <cx:pt idx="329">85</cx:pt>
          <cx:pt idx="330">84.609999999999999</cx:pt>
          <cx:pt idx="331">78.939999999999998</cx:pt>
          <cx:pt idx="332">95</cx:pt>
          <cx:pt idx="333">90</cx:pt>
          <cx:pt idx="334">43.280000000000001</cx:pt>
          <cx:pt idx="335">63.490000000000002</cx:pt>
          <cx:pt idx="336">74.900000000000006</cx:pt>
          <cx:pt idx="337">74.629999999999995</cx:pt>
          <cx:pt idx="338">74.310000000000002</cx:pt>
          <cx:pt idx="339">81.599999999999994</cx:pt>
          <cx:pt idx="340">80</cx:pt>
          <cx:pt idx="341">80</cx:pt>
          <cx:pt idx="342">80</cx:pt>
          <cx:pt idx="343">79.680000000000007</cx:pt>
          <cx:pt idx="344">79.359999999999999</cx:pt>
          <cx:pt idx="345">85</cx:pt>
          <cx:pt idx="346">89.989999999999995</cx:pt>
          <cx:pt idx="347">25.289999999999999</cx:pt>
          <cx:pt idx="348">41.659999999999997</cx:pt>
          <cx:pt idx="349">50.649999999999999</cx:pt>
          <cx:pt idx="350">51.729999999999997</cx:pt>
          <cx:pt idx="351">54.850000000000001</cx:pt>
          <cx:pt idx="352">58.700000000000003</cx:pt>
          <cx:pt idx="353">58.479999999999997</cx:pt>
          <cx:pt idx="354">63.329999999999998</cx:pt>
          <cx:pt idx="355">68.019999999999996</cx:pt>
          <cx:pt idx="356">75</cx:pt>
          <cx:pt idx="357">74.280000000000001</cx:pt>
          <cx:pt idx="358">73.5</cx:pt>
          <cx:pt idx="359">80</cx:pt>
          <cx:pt idx="360">85.569999999999993</cx:pt>
          <cx:pt idx="361">86.810000000000002</cx:pt>
          <cx:pt idx="362">95</cx:pt>
          <cx:pt idx="363">95</cx:pt>
          <cx:pt idx="364">44.68</cx:pt>
          <cx:pt idx="365">40.640000000000001</cx:pt>
          <cx:pt idx="366">49.979999999999997</cx:pt>
          <cx:pt idx="367">49.329999999999998</cx:pt>
          <cx:pt idx="368">51.82</cx:pt>
          <cx:pt idx="369">59.859999999999999</cx:pt>
          <cx:pt idx="370">64.650000000000006</cx:pt>
          <cx:pt idx="371">63.719999999999999</cx:pt>
          <cx:pt idx="372">63.130000000000003</cx:pt>
          <cx:pt idx="373">62.93</cx:pt>
          <cx:pt idx="374">70.439999999999998</cx:pt>
          <cx:pt idx="375">79</cx:pt>
          <cx:pt idx="376">80</cx:pt>
          <cx:pt idx="377">94.730000000000004</cx:pt>
          <cx:pt idx="378">65.109999999999999</cx:pt>
          <cx:pt idx="379">57.829999999999998</cx:pt>
          <cx:pt idx="380">67.099999999999994</cx:pt>
          <cx:pt idx="381">68.819999999999993</cx:pt>
          <cx:pt idx="382">75.319999999999993</cx:pt>
          <cx:pt idx="383">74.560000000000002</cx:pt>
          <cx:pt idx="384">79.819999999999993</cx:pt>
          <cx:pt idx="385">50.149999999999999</cx:pt>
          <cx:pt idx="386">51.840000000000003</cx:pt>
          <cx:pt idx="387">56.07</cx:pt>
          <cx:pt idx="388">64.120000000000005</cx:pt>
          <cx:pt idx="389">62.18</cx:pt>
          <cx:pt idx="390">64</cx:pt>
          <cx:pt idx="391">71.480000000000004</cx:pt>
          <cx:pt idx="392">71.120000000000005</cx:pt>
          <cx:pt idx="393">75</cx:pt>
          <cx:pt idx="394">73.680000000000007</cx:pt>
          <cx:pt idx="395">71.420000000000002</cx:pt>
          <cx:pt idx="396">74.650000000000006</cx:pt>
          <cx:pt idx="397">80</cx:pt>
          <cx:pt idx="398">80</cx:pt>
          <cx:pt idx="399">95</cx:pt>
          <cx:pt idx="400">95</cx:pt>
          <cx:pt idx="401">95</cx:pt>
          <cx:pt idx="402">97</cx:pt>
          <cx:pt idx="403">15</cx:pt>
          <cx:pt idx="404">19.75</cx:pt>
          <cx:pt idx="405">50</cx:pt>
          <cx:pt idx="406">46.869999999999997</cx:pt>
          <cx:pt idx="407">54.280000000000001</cx:pt>
          <cx:pt idx="408">60</cx:pt>
          <cx:pt idx="409">59.759999999999998</cx:pt>
          <cx:pt idx="410">65.560000000000002</cx:pt>
          <cx:pt idx="411">74.950000000000003</cx:pt>
          <cx:pt idx="412">73.840000000000003</cx:pt>
          <cx:pt idx="413">80</cx:pt>
          <cx:pt idx="414">77.650000000000006</cx:pt>
          <cx:pt idx="415">78.230000000000004</cx:pt>
          <cx:pt idx="416">90.900000000000006</cx:pt>
          <cx:pt idx="417">22.41</cx:pt>
          <cx:pt idx="418">43.75</cx:pt>
          <cx:pt idx="419">52</cx:pt>
          <cx:pt idx="420">51.630000000000003</cx:pt>
          <cx:pt idx="421">54.75</cx:pt>
          <cx:pt idx="422">58.840000000000003</cx:pt>
          <cx:pt idx="423">58.390000000000001</cx:pt>
          <cx:pt idx="424">60</cx:pt>
          <cx:pt idx="425">66.659999999999997</cx:pt>
          <cx:pt idx="426">80</cx:pt>
          <cx:pt idx="427">79.090000000000003</cx:pt>
          <cx:pt idx="428">73.069999999999993</cx:pt>
          <cx:pt idx="429">80</cx:pt>
          <cx:pt idx="430">80</cx:pt>
          <cx:pt idx="431">95</cx:pt>
          <cx:pt idx="432">95</cx:pt>
          <cx:pt idx="433">47.359999999999999</cx:pt>
          <cx:pt idx="434">54</cx:pt>
          <cx:pt idx="435">55.479999999999997</cx:pt>
          <cx:pt idx="436">65</cx:pt>
          <cx:pt idx="437">69.879999999999995</cx:pt>
          <cx:pt idx="438">78.340000000000003</cx:pt>
          <cx:pt idx="439">83.120000000000005</cx:pt>
          <cx:pt idx="440">95</cx:pt>
          <cx:pt idx="441">90</cx:pt>
          <cx:pt idx="442">88.510000000000005</cx:pt>
          <cx:pt idx="443">95</cx:pt>
          <cx:pt idx="444">94.819999999999993</cx:pt>
          <cx:pt idx="445">92.849999999999994</cx:pt>
          <cx:pt idx="446">38.810000000000002</cx:pt>
          <cx:pt idx="447">44.640000000000001</cx:pt>
          <cx:pt idx="448">44.350000000000001</cx:pt>
          <cx:pt idx="449">69.140000000000001</cx:pt>
          <cx:pt idx="450">68.099999999999994</cx:pt>
          <cx:pt idx="451">75.879999999999995</cx:pt>
          <cx:pt idx="452">73.519999999999996</cx:pt>
          <cx:pt idx="453">70</cx:pt>
          <cx:pt idx="454">80</cx:pt>
          <cx:pt idx="455">80</cx:pt>
          <cx:pt idx="456">94.959999999999994</cx:pt>
          <cx:pt idx="457">90</cx:pt>
          <cx:pt idx="458">44.609999999999999</cx:pt>
          <cx:pt idx="459">46.93</cx:pt>
          <cx:pt idx="460">51.520000000000003</cx:pt>
          <cx:pt idx="461">70</cx:pt>
          <cx:pt idx="462">75</cx:pt>
          <cx:pt idx="463">80.900000000000006</cx:pt>
          <cx:pt idx="464">80</cx:pt>
          <cx:pt idx="465">80</cx:pt>
          <cx:pt idx="466">95</cx:pt>
          <cx:pt idx="467">95</cx:pt>
          <cx:pt idx="468">28.550000000000001</cx:pt>
          <cx:pt idx="469">35</cx:pt>
          <cx:pt idx="470">36.920000000000002</cx:pt>
          <cx:pt idx="471">44.259999999999998</cx:pt>
          <cx:pt idx="472">58.880000000000003</cx:pt>
          <cx:pt idx="473">75.859999999999999</cx:pt>
          <cx:pt idx="474">80</cx:pt>
          <cx:pt idx="475">71.719999999999999</cx:pt>
          <cx:pt idx="476">80</cx:pt>
          <cx:pt idx="477">27.420000000000002</cx:pt>
          <cx:pt idx="478">60</cx:pt>
          <cx:pt idx="479">80</cx:pt>
          <cx:pt idx="480">79.739999999999995</cx:pt>
          <cx:pt idx="481">78.120000000000005</cx:pt>
          <cx:pt idx="482">90</cx:pt>
          <cx:pt idx="483">80</cx:pt>
          <cx:pt idx="484">32.93</cx:pt>
          <cx:pt idx="485">48.07</cx:pt>
          <cx:pt idx="486">66.120000000000005</cx:pt>
          <cx:pt idx="487">95</cx:pt>
          <cx:pt idx="488">33.810000000000002</cx:pt>
          <cx:pt idx="489">45.310000000000002</cx:pt>
          <cx:pt idx="490">52.810000000000002</cx:pt>
          <cx:pt idx="491">50</cx:pt>
          <cx:pt idx="492">83.359999999999999</cx:pt>
          <cx:pt idx="493">32.759999999999998</cx:pt>
          <cx:pt idx="494">50.780000000000001</cx:pt>
          <cx:pt idx="495">94.989999999999995</cx:pt>
          <cx:pt idx="496">12.5</cx:pt>
          <cx:pt idx="497">12.06</cx:pt>
          <cx:pt idx="498">19.350000000000001</cx:pt>
          <cx:pt idx="499">80</cx:pt>
        </cx:lvl>
      </cx:numDim>
    </cx:data>
  </cx:chartData>
  <cx:chart>
    <cx:title pos="t" align="ctr" overlay="0">
      <cx:tx>
        <cx:txData>
          <cx:v>LTV ratio</cx:v>
        </cx:txData>
      </cx:tx>
      <cx:txPr>
        <a:bodyPr spcFirstLastPara="1" vertOverflow="ellipsis" horzOverflow="overflow" wrap="square" lIns="0" tIns="0" rIns="0" bIns="0" anchor="ctr" anchorCtr="1"/>
        <a:lstStyle/>
        <a:p>
          <a:pPr algn="ctr" rtl="0">
            <a:defRPr/>
          </a:pPr>
          <a:r>
            <a:rPr lang="en-US" sz="1400" b="0" i="0" u="none" strike="noStrike" baseline="0">
              <a:solidFill>
                <a:srgbClr val="002060"/>
              </a:solidFill>
              <a:latin typeface="Calibri" panose="020F0502020204030204"/>
            </a:rPr>
            <a:t>LTV ratio</a:t>
          </a:r>
        </a:p>
      </cx:txPr>
    </cx:title>
    <cx:plotArea>
      <cx:plotAreaRegion>
        <cx:series layoutId="clusteredColumn" uniqueId="{8B36C805-6886-4C89-8CA8-4BFEFBAF2AC5}">
          <cx:tx>
            <cx:txData>
              <cx:f>Sheet1!$M$7</cx:f>
              <cx:v>LTV ratio</cx:v>
            </cx:txData>
          </cx:tx>
          <cx:dataLabels>
            <cx:visibility seriesName="0" categoryName="0" value="1"/>
          </cx:dataLabels>
          <cx:dataId val="0"/>
          <cx:layoutPr>
            <cx:binning intervalClosed="r"/>
          </cx:layoutPr>
        </cx:series>
      </cx:plotAreaRegion>
      <cx:axis id="0">
        <cx:catScaling gapWidth="0"/>
        <cx:title>
          <cx:tx>
            <cx:txData>
              <cx:v>LTV Ratio</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 lastClr="FFFFFF">
                      <a:lumMod val="95000"/>
                    </a:sysClr>
                  </a:solidFill>
                  <a:latin typeface="Calibri" panose="020F0502020204030204"/>
                </a:rPr>
                <a:t>LTV Ratio</a:t>
              </a:r>
            </a:p>
          </cx:txPr>
        </cx:title>
        <cx:tickLabels/>
      </cx:axis>
      <cx:axis id="1">
        <cx:valScaling/>
        <cx:title>
          <cx:tx>
            <cx:txData>
              <cx:v>Frequency</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 lastClr="FFFFFF">
                      <a:lumMod val="95000"/>
                    </a:sysClr>
                  </a:solidFill>
                  <a:latin typeface="Calibri" panose="020F0502020204030204"/>
                </a:rPr>
                <a:t>Frequency</a:t>
              </a:r>
            </a:p>
          </cx:txPr>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Sheet1!$C$8:$C$507</cx:f>
        <cx:lvl ptCount="500" formatCode="0">
          <cx:pt idx="0">98.950000000000003</cx:pt>
          <cx:pt idx="1">34.799999999999997</cx:pt>
          <cx:pt idx="2">28.309999999999999</cx:pt>
          <cx:pt idx="3">32.619999999999997</cx:pt>
          <cx:pt idx="4">24.949999999999999</cx:pt>
          <cx:pt idx="5">94.849999999999994</cx:pt>
          <cx:pt idx="6">63.850000000000001</cx:pt>
          <cx:pt idx="7">29.18</cx:pt>
          <cx:pt idx="8">76.870000000000005</cx:pt>
          <cx:pt idx="9">16.77</cx:pt>
          <cx:pt idx="10">17.59</cx:pt>
          <cx:pt idx="11">58.350000000000001</cx:pt>
          <cx:pt idx="12">79.349999999999994</cx:pt>
          <cx:pt idx="13">68.739999999999995</cx:pt>
          <cx:pt idx="14">29.960000000000001</cx:pt>
          <cx:pt idx="15">29.600000000000001</cx:pt>
          <cx:pt idx="16">8.6999999999999993</cx:pt>
          <cx:pt idx="17">62.310000000000002</cx:pt>
          <cx:pt idx="18">14.44</cx:pt>
          <cx:pt idx="19">10.529999999999999</cx:pt>
          <cx:pt idx="20">11.039999999999999</cx:pt>
          <cx:pt idx="21">31.129999999999999</cx:pt>
          <cx:pt idx="22">59.789999999999999</cx:pt>
          <cx:pt idx="23">35.670000000000002</cx:pt>
          <cx:pt idx="24">8.8100000000000005</cx:pt>
          <cx:pt idx="25">18.02</cx:pt>
          <cx:pt idx="26">8.0399999999999991</cx:pt>
          <cx:pt idx="27">17.140000000000001</cx:pt>
          <cx:pt idx="28">11.960000000000001</cx:pt>
          <cx:pt idx="29">86.840000000000003</cx:pt>
          <cx:pt idx="30">58.890000000000001</cx:pt>
          <cx:pt idx="31">28.43</cx:pt>
          <cx:pt idx="32">3.5600000000000001</cx:pt>
          <cx:pt idx="33">13.880000000000001</cx:pt>
          <cx:pt idx="34">8.8300000000000001</cx:pt>
          <cx:pt idx="35">12.949999999999999</cx:pt>
          <cx:pt idx="36">37.359999999999999</cx:pt>
          <cx:pt idx="37">87.709999999999994</cx:pt>
          <cx:pt idx="38">19.629999999999999</cx:pt>
          <cx:pt idx="39">40.280000000000001</cx:pt>
          <cx:pt idx="40">65.519999999999996</cx:pt>
          <cx:pt idx="41">52.390000000000001</cx:pt>
          <cx:pt idx="42">12.65</cx:pt>
          <cx:pt idx="43">90.760000000000005</cx:pt>
          <cx:pt idx="44">24.460000000000001</cx:pt>
          <cx:pt idx="45">10.17</cx:pt>
          <cx:pt idx="46">10.300000000000001</cx:pt>
          <cx:pt idx="47">6.6600000000000001</cx:pt>
          <cx:pt idx="48">21.690000000000001</cx:pt>
          <cx:pt idx="49">40.149999999999999</cx:pt>
          <cx:pt idx="50">36.609999999999999</cx:pt>
          <cx:pt idx="51">7.7400000000000002</cx:pt>
          <cx:pt idx="52">5.3700000000000001</cx:pt>
          <cx:pt idx="53">21.32</cx:pt>
          <cx:pt idx="54">14.17</cx:pt>
          <cx:pt idx="55">97.180000000000007</cx:pt>
          <cx:pt idx="56">10.390000000000001</cx:pt>
          <cx:pt idx="57">23.510000000000002</cx:pt>
          <cx:pt idx="58">41.07</cx:pt>
          <cx:pt idx="59">18.789999999999999</cx:pt>
          <cx:pt idx="60">29.859999999999999</cx:pt>
          <cx:pt idx="61">3.3100000000000001</cx:pt>
          <cx:pt idx="62">90.400000000000006</cx:pt>
          <cx:pt idx="63">25.289999999999999</cx:pt>
          <cx:pt idx="64">42.229999999999997</cx:pt>
          <cx:pt idx="65">77.25</cx:pt>
          <cx:pt idx="66">65</cx:pt>
          <cx:pt idx="67">16.329999999999998</cx:pt>
          <cx:pt idx="68">2.98</cx:pt>
          <cx:pt idx="69">88.480000000000004</cx:pt>
          <cx:pt idx="70">40.079999999999998</cx:pt>
          <cx:pt idx="71">76.769999999999996</cx:pt>
          <cx:pt idx="72">51.32</cx:pt>
          <cx:pt idx="73">25.16</cx:pt>
          <cx:pt idx="74">11.880000000000001</cx:pt>
          <cx:pt idx="75">38.840000000000003</cx:pt>
          <cx:pt idx="76">83.409999999999997</cx:pt>
          <cx:pt idx="77">33.07</cx:pt>
          <cx:pt idx="78">15.970000000000001</cx:pt>
          <cx:pt idx="79">78.349999999999994</cx:pt>
          <cx:pt idx="80">12.960000000000001</cx:pt>
          <cx:pt idx="81">6.9299999999999997</cx:pt>
          <cx:pt idx="82">19.289999999999999</cx:pt>
          <cx:pt idx="83">35.009999999999998</cx:pt>
          <cx:pt idx="84">51.939999999999998</cx:pt>
          <cx:pt idx="85">48.590000000000003</cx:pt>
          <cx:pt idx="86">23.510000000000002</cx:pt>
          <cx:pt idx="87">19.68</cx:pt>
          <cx:pt idx="88">25.370000000000001</cx:pt>
          <cx:pt idx="89">19.27</cx:pt>
          <cx:pt idx="90">18.98</cx:pt>
          <cx:pt idx="91">41.159999999999997</cx:pt>
          <cx:pt idx="92">33.310000000000002</cx:pt>
          <cx:pt idx="93">38.780000000000001</cx:pt>
          <cx:pt idx="94">33.009999999999998</cx:pt>
          <cx:pt idx="95">7.21</cx:pt>
          <cx:pt idx="96">4.3600000000000003</cx:pt>
          <cx:pt idx="97">39.57</cx:pt>
          <cx:pt idx="98">7.0199999999999996</cx:pt>
          <cx:pt idx="99">85.780000000000001</cx:pt>
          <cx:pt idx="100">25.170000000000002</cx:pt>
          <cx:pt idx="101">44.100000000000001</cx:pt>
          <cx:pt idx="102">59.460000000000001</cx:pt>
          <cx:pt idx="103">3.9900000000000002</cx:pt>
          <cx:pt idx="104">15.380000000000001</cx:pt>
          <cx:pt idx="105">81.629999999999995</cx:pt>
          <cx:pt idx="106">7.3399999999999999</cx:pt>
          <cx:pt idx="107">10.960000000000001</cx:pt>
          <cx:pt idx="108">61.560000000000002</cx:pt>
          <cx:pt idx="109">14.01</cx:pt>
          <cx:pt idx="110">34.259999999999998</cx:pt>
          <cx:pt idx="111">45.130000000000003</cx:pt>
          <cx:pt idx="112">75.340000000000003</cx:pt>
          <cx:pt idx="113">36.350000000000001</cx:pt>
          <cx:pt idx="114">84.75</cx:pt>
          <cx:pt idx="115">6.8600000000000003</cx:pt>
          <cx:pt idx="116">26.510000000000002</cx:pt>
          <cx:pt idx="117">9.9700000000000006</cx:pt>
          <cx:pt idx="118">33.82</cx:pt>
          <cx:pt idx="119">59.82</cx:pt>
          <cx:pt idx="120">12.109999999999999</cx:pt>
          <cx:pt idx="121">10.359999999999999</cx:pt>
          <cx:pt idx="122">96.180000000000007</cx:pt>
          <cx:pt idx="123">21.489999999999998</cx:pt>
          <cx:pt idx="124">40.75</cx:pt>
          <cx:pt idx="125">4.8600000000000003</cx:pt>
          <cx:pt idx="126">15.970000000000001</cx:pt>
          <cx:pt idx="127">19.440000000000001</cx:pt>
          <cx:pt idx="128">12.25</cx:pt>
          <cx:pt idx="129">59.590000000000003</cx:pt>
          <cx:pt idx="130">13.289999999999999</cx:pt>
          <cx:pt idx="131">11.029999999999999</cx:pt>
          <cx:pt idx="132">8.5700000000000003</cx:pt>
          <cx:pt idx="133">14.27</cx:pt>
          <cx:pt idx="134">6.9100000000000001</cx:pt>
          <cx:pt idx="135">41.270000000000003</cx:pt>
          <cx:pt idx="136">23.98</cx:pt>
          <cx:pt idx="137">78.829999999999998</cx:pt>
          <cx:pt idx="138">7.2400000000000002</cx:pt>
          <cx:pt idx="139">41.469999999999999</cx:pt>
          <cx:pt idx="140">16.960000000000001</cx:pt>
          <cx:pt idx="141">25.809999999999999</cx:pt>
          <cx:pt idx="142">19.309999999999999</cx:pt>
          <cx:pt idx="143">9.2200000000000006</cx:pt>
          <cx:pt idx="144">34.579999999999998</cx:pt>
          <cx:pt idx="145">18.16</cx:pt>
          <cx:pt idx="146">26.93</cx:pt>
          <cx:pt idx="147">29.379999999999999</cx:pt>
          <cx:pt idx="148">18.609999999999999</cx:pt>
          <cx:pt idx="149">25.239999999999998</cx:pt>
          <cx:pt idx="150">12.140000000000001</cx:pt>
          <cx:pt idx="151">3.6699999999999999</cx:pt>
          <cx:pt idx="152">16.149999999999999</cx:pt>
          <cx:pt idx="153">9.7400000000000002</cx:pt>
          <cx:pt idx="154">42.229999999999997</cx:pt>
          <cx:pt idx="155">10.69</cx:pt>
          <cx:pt idx="156">11.84</cx:pt>
          <cx:pt idx="157">11.83</cx:pt>
          <cx:pt idx="158">2.6600000000000001</cx:pt>
          <cx:pt idx="159">18.23</cx:pt>
          <cx:pt idx="160">57.689999999999998</cx:pt>
          <cx:pt idx="161">6.8200000000000003</cx:pt>
          <cx:pt idx="162">16.559999999999999</cx:pt>
          <cx:pt idx="163">37.630000000000003</cx:pt>
          <cx:pt idx="164">18.329999999999998</cx:pt>
          <cx:pt idx="165">87.599999999999994</cx:pt>
          <cx:pt idx="166">17.93</cx:pt>
          <cx:pt idx="167">9</cx:pt>
          <cx:pt idx="168">9.7599999999999998</cx:pt>
          <cx:pt idx="169">13.609999999999999</cx:pt>
          <cx:pt idx="170">66.109999999999999</cx:pt>
          <cx:pt idx="171">15.81</cx:pt>
          <cx:pt idx="172">22.5</cx:pt>
          <cx:pt idx="173">11.529999999999999</cx:pt>
          <cx:pt idx="174">9.3300000000000001</cx:pt>
          <cx:pt idx="175">2.9700000000000002</cx:pt>
          <cx:pt idx="176">14.48</cx:pt>
          <cx:pt idx="177">32.829999999999998</cx:pt>
          <cx:pt idx="178">10.960000000000001</cx:pt>
          <cx:pt idx="179">20.25</cx:pt>
          <cx:pt idx="180">49.490000000000002</cx:pt>
          <cx:pt idx="181">20.219999999999999</cx:pt>
          <cx:pt idx="182">91.109999999999999</cx:pt>
          <cx:pt idx="183">75.540000000000006</cx:pt>
          <cx:pt idx="184">28.140000000000001</cx:pt>
          <cx:pt idx="185">74.230000000000004</cx:pt>
          <cx:pt idx="186">59.979999999999997</cx:pt>
          <cx:pt idx="187">11.609999999999999</cx:pt>
          <cx:pt idx="188">13.470000000000001</cx:pt>
          <cx:pt idx="189">20.129999999999999</cx:pt>
          <cx:pt idx="190">40.18</cx:pt>
          <cx:pt idx="191">33.18</cx:pt>
          <cx:pt idx="192">31.07</cx:pt>
          <cx:pt idx="193">22.550000000000001</cx:pt>
          <cx:pt idx="194">2.9100000000000001</cx:pt>
          <cx:pt idx="195">9.2799999999999994</cx:pt>
          <cx:pt idx="196">13.56</cx:pt>
          <cx:pt idx="197">18.829999999999998</cx:pt>
          <cx:pt idx="198">59.520000000000003</cx:pt>
          <cx:pt idx="199">37.469999999999999</cx:pt>
          <cx:pt idx="200">45.810000000000002</cx:pt>
          <cx:pt idx="201">15.41</cx:pt>
          <cx:pt idx="202">48.450000000000003</cx:pt>
          <cx:pt idx="203">6.3200000000000003</cx:pt>
          <cx:pt idx="204">90.450000000000003</cx:pt>
          <cx:pt idx="205">12.34</cx:pt>
          <cx:pt idx="206">14.24</cx:pt>
          <cx:pt idx="207">16.34</cx:pt>
          <cx:pt idx="208">5.8899999999999997</cx:pt>
          <cx:pt idx="209">39.859999999999999</cx:pt>
          <cx:pt idx="210">28.670000000000002</cx:pt>
          <cx:pt idx="211">24.870000000000001</cx:pt>
          <cx:pt idx="212">6.5599999999999996</cx:pt>
          <cx:pt idx="213">10.17</cx:pt>
          <cx:pt idx="214">14.199999999999999</cx:pt>
          <cx:pt idx="215">31.960000000000001</cx:pt>
          <cx:pt idx="216">39.579999999999998</cx:pt>
          <cx:pt idx="217">4.2300000000000004</cx:pt>
          <cx:pt idx="218">10.23</cx:pt>
          <cx:pt idx="219">25.870000000000001</cx:pt>
          <cx:pt idx="220">33.740000000000002</cx:pt>
          <cx:pt idx="221">7.9199999999999999</cx:pt>
          <cx:pt idx="222">76.5</cx:pt>
          <cx:pt idx="223">33.039999999999999</cx:pt>
          <cx:pt idx="224">22.84</cx:pt>
          <cx:pt idx="225">40.439999999999998</cx:pt>
          <cx:pt idx="226">74.620000000000005</cx:pt>
          <cx:pt idx="227">58.329999999999998</cx:pt>
          <cx:pt idx="228">13.789999999999999</cx:pt>
          <cx:pt idx="229">29.350000000000001</cx:pt>
          <cx:pt idx="230">16.649999999999999</cx:pt>
          <cx:pt idx="231">31.739999999999998</cx:pt>
          <cx:pt idx="232">40.93</cx:pt>
          <cx:pt idx="233">7.2999999999999998</cx:pt>
          <cx:pt idx="234">13.25</cx:pt>
          <cx:pt idx="235">16.800000000000001</cx:pt>
          <cx:pt idx="236">17.190000000000001</cx:pt>
          <cx:pt idx="237">33.07</cx:pt>
          <cx:pt idx="238">83.459999999999994</cx:pt>
          <cx:pt idx="239">22.75</cx:pt>
          <cx:pt idx="240">7.5999999999999996</cx:pt>
          <cx:pt idx="241">41.5</cx:pt>
          <cx:pt idx="242">13.02</cx:pt>
          <cx:pt idx="243">21.73</cx:pt>
          <cx:pt idx="244">11.31</cx:pt>
          <cx:pt idx="245">4.1200000000000001</cx:pt>
          <cx:pt idx="246">47.770000000000003</cx:pt>
          <cx:pt idx="247">22.09</cx:pt>
          <cx:pt idx="248">33.939999999999998</cx:pt>
          <cx:pt idx="249">43.850000000000001</cx:pt>
          <cx:pt idx="250">6.5</cx:pt>
          <cx:pt idx="251">18.93</cx:pt>
          <cx:pt idx="252">25.969999999999999</cx:pt>
          <cx:pt idx="253">93.25</cx:pt>
          <cx:pt idx="254">10.300000000000001</cx:pt>
          <cx:pt idx="255">25.289999999999999</cx:pt>
          <cx:pt idx="256">1.49</cx:pt>
          <cx:pt idx="257">33.090000000000003</cx:pt>
          <cx:pt idx="258">49.710000000000001</cx:pt>
          <cx:pt idx="259">5.5300000000000002</cx:pt>
          <cx:pt idx="260">35.969999999999999</cx:pt>
          <cx:pt idx="261">25.02</cx:pt>
          <cx:pt idx="262">7.4900000000000002</cx:pt>
          <cx:pt idx="263">19.190000000000001</cx:pt>
          <cx:pt idx="264">29.379999999999999</cx:pt>
          <cx:pt idx="265">14.529999999999999</cx:pt>
          <cx:pt idx="266">4.96</cx:pt>
          <cx:pt idx="267">10.08</cx:pt>
          <cx:pt idx="268">31.07</cx:pt>
          <cx:pt idx="269">35.759999999999998</cx:pt>
          <cx:pt idx="270">8.3000000000000007</cx:pt>
          <cx:pt idx="271">55.469999999999999</cx:pt>
          <cx:pt idx="272">12.960000000000001</cx:pt>
          <cx:pt idx="273">6.4199999999999999</cx:pt>
          <cx:pt idx="274">5.3700000000000001</cx:pt>
          <cx:pt idx="275">8.8499999999999996</cx:pt>
          <cx:pt idx="276">3.3799999999999999</cx:pt>
          <cx:pt idx="277">35.32</cx:pt>
          <cx:pt idx="278">15.300000000000001</cx:pt>
          <cx:pt idx="279">93.790000000000006</cx:pt>
          <cx:pt idx="280">16.91</cx:pt>
          <cx:pt idx="281">35.729999999999997</cx:pt>
          <cx:pt idx="282">69.959999999999994</cx:pt>
          <cx:pt idx="283">7.3700000000000001</cx:pt>
          <cx:pt idx="284">39.590000000000003</cx:pt>
          <cx:pt idx="285">6.54</cx:pt>
          <cx:pt idx="286">40.649999999999999</cx:pt>
          <cx:pt idx="287">4.1699999999999999</cx:pt>
          <cx:pt idx="288">4.3499999999999996</cx:pt>
          <cx:pt idx="289">27.73</cx:pt>
          <cx:pt idx="290">6.5300000000000002</cx:pt>
          <cx:pt idx="291">12.91</cx:pt>
          <cx:pt idx="292">49.270000000000003</cx:pt>
          <cx:pt idx="293">20.030000000000001</cx:pt>
          <cx:pt idx="294">13.57</cx:pt>
          <cx:pt idx="295">9.6500000000000004</cx:pt>
          <cx:pt idx="296">8.9399999999999995</cx:pt>
          <cx:pt idx="297">4.8700000000000001</cx:pt>
          <cx:pt idx="298">51.060000000000002</cx:pt>
          <cx:pt idx="299">4.96</cx:pt>
          <cx:pt idx="300">3.98</cx:pt>
          <cx:pt idx="301">3.9399999999999999</cx:pt>
          <cx:pt idx="302">42.810000000000002</cx:pt>
          <cx:pt idx="303">19.300000000000001</cx:pt>
          <cx:pt idx="304">80.939999999999998</cx:pt>
          <cx:pt idx="305">2.6800000000000002</cx:pt>
          <cx:pt idx="306">65.920000000000002</cx:pt>
          <cx:pt idx="307">94.359999999999999</cx:pt>
          <cx:pt idx="308">59.829999999999998</cx:pt>
          <cx:pt idx="309">6.8499999999999996</cx:pt>
          <cx:pt idx="310">32.25</cx:pt>
          <cx:pt idx="311">5.6500000000000004</cx:pt>
          <cx:pt idx="312">32.460000000000001</cx:pt>
          <cx:pt idx="313">48.229999999999997</cx:pt>
          <cx:pt idx="314">21.32</cx:pt>
          <cx:pt idx="315">18.100000000000001</cx:pt>
          <cx:pt idx="316">30.109999999999999</cx:pt>
          <cx:pt idx="317">30.82</cx:pt>
          <cx:pt idx="318">31.370000000000001</cx:pt>
          <cx:pt idx="319">20.050000000000001</cx:pt>
          <cx:pt idx="320">16.829999999999998</cx:pt>
          <cx:pt idx="321">3.52</cx:pt>
          <cx:pt idx="322">6.1799999999999997</cx:pt>
          <cx:pt idx="323">23.23</cx:pt>
          <cx:pt idx="324">32.5</cx:pt>
          <cx:pt idx="325">17.5</cx:pt>
          <cx:pt idx="326">25.68</cx:pt>
          <cx:pt idx="327">50.560000000000002</cx:pt>
          <cx:pt idx="328">17.780000000000001</cx:pt>
          <cx:pt idx="329">53.189999999999998</cx:pt>
          <cx:pt idx="330">18.879999999999999</cx:pt>
          <cx:pt idx="331">15.210000000000001</cx:pt>
          <cx:pt idx="332">81.579999999999998</cx:pt>
          <cx:pt idx="333">6.4500000000000002</cx:pt>
          <cx:pt idx="334">17.66</cx:pt>
          <cx:pt idx="335">42.020000000000003</cx:pt>
          <cx:pt idx="336">20.739999999999998</cx:pt>
          <cx:pt idx="337">20.780000000000001</cx:pt>
          <cx:pt idx="338">81.030000000000001</cx:pt>
          <cx:pt idx="339">18.629999999999999</cx:pt>
          <cx:pt idx="340">59.299999999999997</cx:pt>
          <cx:pt idx="341">17.93</cx:pt>
          <cx:pt idx="342">17.199999999999999</cx:pt>
          <cx:pt idx="343">54.93</cx:pt>
          <cx:pt idx="344">12.199999999999999</cx:pt>
          <cx:pt idx="345">11.49</cx:pt>
          <cx:pt idx="346">13.42</cx:pt>
          <cx:pt idx="347">25.710000000000001</cx:pt>
          <cx:pt idx="348">19.309999999999999</cx:pt>
          <cx:pt idx="349">29.57</cx:pt>
          <cx:pt idx="350">31.34</cx:pt>
          <cx:pt idx="351">26.52</cx:pt>
          <cx:pt idx="352">5.0199999999999996</cx:pt>
          <cx:pt idx="353">4.1100000000000003</cx:pt>
          <cx:pt idx="354">57.939999999999998</cx:pt>
          <cx:pt idx="355">52.909999999999997</cx:pt>
          <cx:pt idx="356">9.8100000000000005</cx:pt>
          <cx:pt idx="357">59.649999999999999</cx:pt>
          <cx:pt idx="358">25.300000000000001</cx:pt>
          <cx:pt idx="359">17.25</cx:pt>
          <cx:pt idx="360">31.699999999999999</cx:pt>
          <cx:pt idx="361">24.010000000000002</cx:pt>
          <cx:pt idx="362">26.300000000000001</cx:pt>
          <cx:pt idx="363">21.960000000000001</cx:pt>
          <cx:pt idx="364">3.4100000000000001</cx:pt>
          <cx:pt idx="365">98.090000000000003</cx:pt>
          <cx:pt idx="366">18.649999999999999</cx:pt>
          <cx:pt idx="367">31.34</cx:pt>
          <cx:pt idx="368">83.299999999999997</cx:pt>
          <cx:pt idx="369">13.98</cx:pt>
          <cx:pt idx="370">15.02</cx:pt>
          <cx:pt idx="371">19.93</cx:pt>
          <cx:pt idx="372">2.5499999999999998</cx:pt>
          <cx:pt idx="373">45.18</cx:pt>
          <cx:pt idx="374">13.02</cx:pt>
          <cx:pt idx="375">35.979999999999997</cx:pt>
          <cx:pt idx="376">5.7400000000000002</cx:pt>
          <cx:pt idx="377">3.3399999999999999</cx:pt>
          <cx:pt idx="378">67.430000000000007</cx:pt>
          <cx:pt idx="379">4.3499999999999996</cx:pt>
          <cx:pt idx="380">7.8399999999999999</cx:pt>
          <cx:pt idx="381">18.949999999999999</cx:pt>
          <cx:pt idx="382">7.1699999999999999</cx:pt>
          <cx:pt idx="383">16.149999999999999</cx:pt>
          <cx:pt idx="384">33.049999999999997</cx:pt>
          <cx:pt idx="385">16.530000000000001</cx:pt>
          <cx:pt idx="386">14.289999999999999</cx:pt>
          <cx:pt idx="387">40.43</cx:pt>
          <cx:pt idx="388">3.6600000000000001</cx:pt>
          <cx:pt idx="389">46.310000000000002</cx:pt>
          <cx:pt idx="390">11.359999999999999</cx:pt>
          <cx:pt idx="391">7.71</cx:pt>
          <cx:pt idx="392">5.7400000000000002</cx:pt>
          <cx:pt idx="393">24.920000000000002</cx:pt>
          <cx:pt idx="394">27.59</cx:pt>
          <cx:pt idx="395">77.159999999999997</cx:pt>
          <cx:pt idx="396">61.259999999999998</cx:pt>
          <cx:pt idx="397">15.380000000000001</cx:pt>
          <cx:pt idx="398">49.770000000000003</cx:pt>
          <cx:pt idx="399">25.68</cx:pt>
          <cx:pt idx="400">2.1299999999999999</cx:pt>
          <cx:pt idx="401">34.840000000000003</cx:pt>
          <cx:pt idx="402">78.349999999999994</cx:pt>
          <cx:pt idx="403">30.739999999999998</cx:pt>
          <cx:pt idx="404">70.379999999999995</cx:pt>
          <cx:pt idx="405">33.170000000000002</cx:pt>
          <cx:pt idx="406">3.5600000000000001</cx:pt>
          <cx:pt idx="407">14.27</cx:pt>
          <cx:pt idx="408">39.060000000000002</cx:pt>
          <cx:pt idx="409">78.140000000000001</cx:pt>
          <cx:pt idx="410">17.370000000000001</cx:pt>
          <cx:pt idx="411">30.739999999999998</cx:pt>
          <cx:pt idx="412">8.2599999999999998</cx:pt>
          <cx:pt idx="413">14.720000000000001</cx:pt>
          <cx:pt idx="414">27.530000000000001</cx:pt>
          <cx:pt idx="415">20.039999999999999</cx:pt>
          <cx:pt idx="416">26.440000000000001</cx:pt>
          <cx:pt idx="417">44.799999999999997</cx:pt>
          <cx:pt idx="418">10.960000000000001</cx:pt>
          <cx:pt idx="419">20.690000000000001</cx:pt>
          <cx:pt idx="420">7.4500000000000002</cx:pt>
          <cx:pt idx="421">8.4800000000000004</cx:pt>
          <cx:pt idx="422">60.700000000000003</cx:pt>
          <cx:pt idx="423">53.460000000000001</cx:pt>
          <cx:pt idx="424">12.720000000000001</cx:pt>
          <cx:pt idx="425">12.84</cx:pt>
          <cx:pt idx="426">18.050000000000001</cx:pt>
          <cx:pt idx="427">29.579999999999998</cx:pt>
          <cx:pt idx="428">11.130000000000001</cx:pt>
          <cx:pt idx="429">4.4500000000000002</cx:pt>
          <cx:pt idx="430">22.440000000000001</cx:pt>
          <cx:pt idx="431">74.400000000000006</cx:pt>
          <cx:pt idx="432">3.6400000000000001</cx:pt>
          <cx:pt idx="433">47.520000000000003</cx:pt>
          <cx:pt idx="434">8.3699999999999992</cx:pt>
          <cx:pt idx="435">5.6799999999999997</cx:pt>
          <cx:pt idx="436">5.0899999999999999</cx:pt>
          <cx:pt idx="437">40.789999999999999</cx:pt>
          <cx:pt idx="438">73.400000000000006</cx:pt>
          <cx:pt idx="439">59.890000000000001</cx:pt>
          <cx:pt idx="440">2.7000000000000002</cx:pt>
          <cx:pt idx="441">13.08</cx:pt>
          <cx:pt idx="442">10.539999999999999</cx:pt>
          <cx:pt idx="443">3.04</cx:pt>
          <cx:pt idx="444">4.1799999999999997</cx:pt>
          <cx:pt idx="445">16.539999999999999</cx:pt>
          <cx:pt idx="446">17.350000000000001</cx:pt>
          <cx:pt idx="447">8.75</cx:pt>
          <cx:pt idx="448">7.7199999999999998</cx:pt>
          <cx:pt idx="449">91.459999999999994</cx:pt>
          <cx:pt idx="450">16.59</cx:pt>
          <cx:pt idx="451">5.2599999999999998</cx:pt>
          <cx:pt idx="452">81.579999999999998</cx:pt>
          <cx:pt idx="453">9.7899999999999991</cx:pt>
          <cx:pt idx="454">5.4800000000000004</cx:pt>
          <cx:pt idx="455">15.73</cx:pt>
          <cx:pt idx="456">21.420000000000002</cx:pt>
          <cx:pt idx="457">51.5</cx:pt>
          <cx:pt idx="458">15.44</cx:pt>
          <cx:pt idx="459">12.859999999999999</cx:pt>
          <cx:pt idx="460">39.600000000000001</cx:pt>
          <cx:pt idx="461">31.329999999999998</cx:pt>
          <cx:pt idx="462">10.890000000000001</cx:pt>
          <cx:pt idx="463">7.8499999999999996</cx:pt>
          <cx:pt idx="464">18.280000000000001</cx:pt>
          <cx:pt idx="465">8.5800000000000001</cx:pt>
          <cx:pt idx="466">12.09</cx:pt>
          <cx:pt idx="467">55.380000000000003</cx:pt>
          <cx:pt idx="468">64.189999999999998</cx:pt>
          <cx:pt idx="469">48.530000000000001</cx:pt>
          <cx:pt idx="470">8.4399999999999995</cx:pt>
          <cx:pt idx="471">10.5</cx:pt>
          <cx:pt idx="472">7.2699999999999996</cx:pt>
          <cx:pt idx="473">7.0899999999999999</cx:pt>
          <cx:pt idx="474">34.490000000000002</cx:pt>
          <cx:pt idx="475">8.7100000000000009</cx:pt>
          <cx:pt idx="476">4.7400000000000002</cx:pt>
          <cx:pt idx="477">22.68</cx:pt>
          <cx:pt idx="478">3.1400000000000001</cx:pt>
          <cx:pt idx="479">6.5800000000000001</cx:pt>
          <cx:pt idx="480">2.1699999999999999</cx:pt>
          <cx:pt idx="481">5.8600000000000003</cx:pt>
          <cx:pt idx="482">16.719999999999999</cx:pt>
          <cx:pt idx="483">90.310000000000002</cx:pt>
          <cx:pt idx="484">13.789999999999999</cx:pt>
          <cx:pt idx="485">8.7699999999999996</cx:pt>
          <cx:pt idx="486">4.79</cx:pt>
          <cx:pt idx="487">4.4800000000000004</cx:pt>
          <cx:pt idx="488">42.960000000000001</cx:pt>
          <cx:pt idx="489">10.220000000000001</cx:pt>
          <cx:pt idx="490">4.7300000000000004</cx:pt>
          <cx:pt idx="491">11.74</cx:pt>
          <cx:pt idx="492">11.470000000000001</cx:pt>
          <cx:pt idx="493">20.960000000000001</cx:pt>
          <cx:pt idx="494">16.02</cx:pt>
          <cx:pt idx="495">26.789999999999999</cx:pt>
          <cx:pt idx="496">2.5499999999999998</cx:pt>
          <cx:pt idx="497">2.6699999999999999</cx:pt>
          <cx:pt idx="498">13.279999999999999</cx:pt>
          <cx:pt idx="499">44.380000000000003</cx:pt>
        </cx:lvl>
      </cx:numDim>
    </cx:data>
  </cx:chartData>
  <cx:chart>
    <cx:title pos="t" align="ctr" overlay="0">
      <cx:tx>
        <cx:txData>
          <cx:v>% Minority in Local Area</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 Minority in Local Area</a:t>
          </a:r>
        </a:p>
      </cx:txPr>
    </cx:title>
    <cx:plotArea>
      <cx:plotAreaRegion>
        <cx:series layoutId="clusteredColumn" uniqueId="{51C68C2B-A968-4022-9A37-FF91AFF1327A}">
          <cx:tx>
            <cx:txData>
              <cx:f>Sheet1!$C$7</cx:f>
              <cx:v>% Minority in Local Area</cx:v>
            </cx:txData>
          </cx:tx>
          <cx:dataLabels>
            <cx:visibility seriesName="0" categoryName="0" value="1"/>
          </cx:dataLabels>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5"/>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5"/>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6"/>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6"/>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7"/>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6" name="Google Shape;36;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Google Shape;49;p1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1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3"/>
          <p:cNvSpPr>
            <a:spLocks noGrp="1"/>
          </p:cNvSpPr>
          <p:nvPr>
            <p:ph type="pic" idx="2"/>
          </p:nvPr>
        </p:nvSpPr>
        <p:spPr>
          <a:xfrm>
            <a:off x="3887391" y="987426"/>
            <a:ext cx="4629150" cy="4873625"/>
          </a:xfrm>
          <a:prstGeom prst="rect">
            <a:avLst/>
          </a:prstGeom>
          <a:noFill/>
          <a:ln>
            <a:noFill/>
          </a:ln>
        </p:spPr>
      </p:sp>
      <p:sp>
        <p:nvSpPr>
          <p:cNvPr id="69" name="Google Shape;69;p1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4"/>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chart" Target="../charts/chart3.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6.xml"/><Relationship Id="rId1" Type="http://schemas.openxmlformats.org/officeDocument/2006/relationships/slideLayout" Target="../slideLayouts/slideLayout5.xml"/><Relationship Id="rId6" Type="http://schemas.openxmlformats.org/officeDocument/2006/relationships/image" Target="../media/image4.png"/><Relationship Id="rId5" Type="http://schemas.microsoft.com/office/2014/relationships/chartEx" Target="../charts/chartEx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984818"/>
            <a:ext cx="8228732"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a:solidFill>
                  <a:srgbClr val="0070C0"/>
                </a:solidFill>
                <a:latin typeface="Arial"/>
                <a:ea typeface="Arial"/>
                <a:cs typeface="Arial"/>
                <a:sym typeface="Arial"/>
              </a:rPr>
              <a:t>Data Analysis: </a:t>
            </a:r>
            <a:r>
              <a:rPr lang="en-US" sz="3200" b="0" i="0" u="none" strike="noStrike" cap="none">
                <a:solidFill>
                  <a:schemeClr val="dk1"/>
                </a:solidFill>
                <a:latin typeface="Arial"/>
                <a:ea typeface="Arial"/>
                <a:cs typeface="Arial"/>
                <a:sym typeface="Arial"/>
              </a:rPr>
              <a:t>Sales Prospects from Home Mortgage Data</a:t>
            </a:r>
            <a:endParaRPr/>
          </a:p>
        </p:txBody>
      </p:sp>
      <p:pic>
        <p:nvPicPr>
          <p:cNvPr id="97" name="Google Shape;97;p1"/>
          <p:cNvPicPr preferRelativeResize="0"/>
          <p:nvPr/>
        </p:nvPicPr>
        <p:blipFill>
          <a:blip r:embed="rId3">
            <a:alphaModFix/>
          </a:blip>
          <a:stretch>
            <a:fillRect/>
          </a:stretch>
        </p:blipFill>
        <p:spPr>
          <a:xfrm>
            <a:off x="4629150" y="6318753"/>
            <a:ext cx="4057650" cy="35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Leads Analysis by Age Group</a:t>
            </a:r>
            <a:endParaRPr dirty="0"/>
          </a:p>
        </p:txBody>
      </p:sp>
      <p:sp>
        <p:nvSpPr>
          <p:cNvPr id="2" name="Text Placeholder 1">
            <a:extLst>
              <a:ext uri="{FF2B5EF4-FFF2-40B4-BE49-F238E27FC236}">
                <a16:creationId xmlns:a16="http://schemas.microsoft.com/office/drawing/2014/main" id="{271B151F-7DE7-5C91-2C86-2EB87262F245}"/>
              </a:ext>
            </a:extLst>
          </p:cNvPr>
          <p:cNvSpPr>
            <a:spLocks noGrp="1"/>
          </p:cNvSpPr>
          <p:nvPr>
            <p:ph type="body" idx="1"/>
          </p:nvPr>
        </p:nvSpPr>
        <p:spPr>
          <a:xfrm>
            <a:off x="0" y="966159"/>
            <a:ext cx="2957233" cy="4973759"/>
          </a:xfrm>
        </p:spPr>
        <p:txBody>
          <a:bodyPr/>
          <a:lstStyle/>
          <a:p>
            <a:pPr marL="50800" indent="0">
              <a:buNone/>
            </a:pPr>
            <a:r>
              <a:rPr lang="en-US" sz="1400" dirty="0"/>
              <a:t> </a:t>
            </a:r>
          </a:p>
          <a:p>
            <a:pPr marL="50800" indent="0">
              <a:buNone/>
            </a:pPr>
            <a:endParaRPr lang="en-US" sz="1400" dirty="0"/>
          </a:p>
          <a:p>
            <a:pPr marL="50800" indent="0">
              <a:buNone/>
            </a:pPr>
            <a:endParaRPr lang="en-US" sz="1400" dirty="0"/>
          </a:p>
          <a:p>
            <a:pPr marL="50800" indent="0">
              <a:buNone/>
            </a:pPr>
            <a:endParaRPr lang="en-US" sz="1400" dirty="0"/>
          </a:p>
          <a:p>
            <a:pPr marL="50800" indent="0">
              <a:buNone/>
            </a:pPr>
            <a:endParaRPr lang="en-US" sz="1400" dirty="0"/>
          </a:p>
          <a:p>
            <a:pPr marL="50800" indent="0">
              <a:buNone/>
            </a:pPr>
            <a:endParaRPr lang="en-US" sz="1400" dirty="0"/>
          </a:p>
          <a:p>
            <a:pPr marL="50800" indent="0">
              <a:buNone/>
            </a:pPr>
            <a:endParaRPr lang="en-US" sz="1400" dirty="0"/>
          </a:p>
          <a:p>
            <a:pPr marL="50800" indent="0">
              <a:buNone/>
            </a:pPr>
            <a:endParaRPr lang="en-US" sz="1400" dirty="0"/>
          </a:p>
          <a:p>
            <a:pPr marL="50800" indent="0">
              <a:buNone/>
            </a:pPr>
            <a:r>
              <a:rPr lang="en-US" sz="1400" dirty="0">
                <a:latin typeface="Times New Roman" panose="02020603050405020304" pitchFamily="18" charset="0"/>
                <a:cs typeface="Times New Roman" panose="02020603050405020304" pitchFamily="18" charset="0"/>
              </a:rPr>
              <a:t>From the graph above borrowers of 65-74, have the highest average interest rate on mortgage at 3.35%; the oldest group,&gt;74, has the lowest average interest rate on mortgage – 3. 05%. The field also shows that as the age increases, the interest rates rise and the lowest rate is for borrowers of over 74. </a:t>
            </a:r>
          </a:p>
        </p:txBody>
      </p:sp>
      <p:sp>
        <p:nvSpPr>
          <p:cNvPr id="3" name="Text Placeholder 2">
            <a:extLst>
              <a:ext uri="{FF2B5EF4-FFF2-40B4-BE49-F238E27FC236}">
                <a16:creationId xmlns:a16="http://schemas.microsoft.com/office/drawing/2014/main" id="{D6A586E0-2BB3-182C-C987-16EA5C741DE6}"/>
              </a:ext>
            </a:extLst>
          </p:cNvPr>
          <p:cNvSpPr>
            <a:spLocks noGrp="1"/>
          </p:cNvSpPr>
          <p:nvPr>
            <p:ph type="body" idx="2"/>
          </p:nvPr>
        </p:nvSpPr>
        <p:spPr>
          <a:xfrm>
            <a:off x="3584654" y="966159"/>
            <a:ext cx="1974694" cy="5210804"/>
          </a:xfrm>
        </p:spPr>
        <p:txBody>
          <a:bodyPr/>
          <a:lstStyle/>
          <a:p>
            <a:pPr marL="50800" indent="0">
              <a:buNone/>
            </a:pPr>
            <a:r>
              <a:rPr lang="en-US" sz="1200" dirty="0">
                <a:latin typeface="Times New Roman" panose="02020603050405020304" pitchFamily="18" charset="0"/>
                <a:cs typeface="Times New Roman" panose="02020603050405020304" pitchFamily="18" charset="0"/>
              </a:rPr>
              <a:t>The borrowers between the ages of 65 to 74 have the highest average of 74 % LTV ratio .The borrowers between 45 to 64 have it at  72%.  Borrowers older than 74 years have the lowest LTV ratio of 67%. </a:t>
            </a:r>
          </a:p>
          <a:p>
            <a:pPr marL="50800" indent="0">
              <a:buNone/>
            </a:pPr>
            <a:endParaRPr lang="en-US" sz="1200" dirty="0"/>
          </a:p>
        </p:txBody>
      </p:sp>
      <p:graphicFrame>
        <p:nvGraphicFramePr>
          <p:cNvPr id="6" name="Chart 5">
            <a:extLst>
              <a:ext uri="{FF2B5EF4-FFF2-40B4-BE49-F238E27FC236}">
                <a16:creationId xmlns:a16="http://schemas.microsoft.com/office/drawing/2014/main" id="{363E8464-FD89-4A58-BAA4-14501D67A5F5}"/>
              </a:ext>
            </a:extLst>
          </p:cNvPr>
          <p:cNvGraphicFramePr>
            <a:graphicFrameLocks/>
          </p:cNvGraphicFramePr>
          <p:nvPr>
            <p:extLst>
              <p:ext uri="{D42A27DB-BD31-4B8C-83A1-F6EECF244321}">
                <p14:modId xmlns:p14="http://schemas.microsoft.com/office/powerpoint/2010/main" val="2692889792"/>
              </p:ext>
            </p:extLst>
          </p:nvPr>
        </p:nvGraphicFramePr>
        <p:xfrm>
          <a:off x="170245" y="827259"/>
          <a:ext cx="3414409" cy="26952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6FC926E1-2E5B-4383-9C1C-3AAE6F3F5675}"/>
              </a:ext>
            </a:extLst>
          </p:cNvPr>
          <p:cNvGraphicFramePr>
            <a:graphicFrameLocks/>
          </p:cNvGraphicFramePr>
          <p:nvPr>
            <p:extLst>
              <p:ext uri="{D42A27DB-BD31-4B8C-83A1-F6EECF244321}">
                <p14:modId xmlns:p14="http://schemas.microsoft.com/office/powerpoint/2010/main" val="680006812"/>
              </p:ext>
            </p:extLst>
          </p:nvPr>
        </p:nvGraphicFramePr>
        <p:xfrm>
          <a:off x="2957233" y="3383588"/>
          <a:ext cx="3628370" cy="28479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3827506C-9542-FCE5-2A64-1C4209BEF071}"/>
              </a:ext>
            </a:extLst>
          </p:cNvPr>
          <p:cNvGraphicFramePr>
            <a:graphicFrameLocks/>
          </p:cNvGraphicFramePr>
          <p:nvPr>
            <p:extLst>
              <p:ext uri="{D42A27DB-BD31-4B8C-83A1-F6EECF244321}">
                <p14:modId xmlns:p14="http://schemas.microsoft.com/office/powerpoint/2010/main" val="2521822071"/>
              </p:ext>
            </p:extLst>
          </p:nvPr>
        </p:nvGraphicFramePr>
        <p:xfrm>
          <a:off x="5661498" y="913064"/>
          <a:ext cx="3842425" cy="2598621"/>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a:extLst>
              <a:ext uri="{FF2B5EF4-FFF2-40B4-BE49-F238E27FC236}">
                <a16:creationId xmlns:a16="http://schemas.microsoft.com/office/drawing/2014/main" id="{4510E22C-2F4D-0BDE-2E6A-7CB8E436F562}"/>
              </a:ext>
            </a:extLst>
          </p:cNvPr>
          <p:cNvSpPr txBox="1"/>
          <p:nvPr/>
        </p:nvSpPr>
        <p:spPr>
          <a:xfrm rot="10800000" flipV="1">
            <a:off x="6702357" y="3755487"/>
            <a:ext cx="2441643" cy="2031325"/>
          </a:xfrm>
          <a:prstGeom prst="rect">
            <a:avLst/>
          </a:prstGeom>
          <a:noFill/>
        </p:spPr>
        <p:txBody>
          <a:bodyPr wrap="square">
            <a:spAutoFit/>
          </a:bodyPr>
          <a:lstStyle/>
          <a:p>
            <a:pPr marL="50800" indent="0">
              <a:buNone/>
            </a:pPr>
            <a:r>
              <a:rPr lang="en-US" sz="1400" dirty="0">
                <a:latin typeface="Times New Roman" panose="02020603050405020304" pitchFamily="18" charset="0"/>
                <a:cs typeface="Times New Roman" panose="02020603050405020304" pitchFamily="18" charset="0"/>
              </a:rPr>
              <a:t>- The Debt to Income Ratio is highest for the group 65 to 74 where those borrowing money owe 33% while it is lowest for the group 25 to 34 at 28%.  Borrowers of age 45-54 also have moderate debt to income ratio more precisely 31 percent.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Observations and Key Insights</a:t>
            </a:r>
            <a:endParaRPr/>
          </a:p>
        </p:txBody>
      </p:sp>
      <p:sp>
        <p:nvSpPr>
          <p:cNvPr id="2" name="Text Placeholder 1">
            <a:extLst>
              <a:ext uri="{FF2B5EF4-FFF2-40B4-BE49-F238E27FC236}">
                <a16:creationId xmlns:a16="http://schemas.microsoft.com/office/drawing/2014/main" id="{16610F44-BDBB-3B0F-9436-50C12BDCBEDD}"/>
              </a:ext>
            </a:extLst>
          </p:cNvPr>
          <p:cNvSpPr>
            <a:spLocks noGrp="1"/>
          </p:cNvSpPr>
          <p:nvPr>
            <p:ph type="body" idx="1"/>
          </p:nvPr>
        </p:nvSpPr>
        <p:spPr>
          <a:xfrm>
            <a:off x="184826" y="953310"/>
            <a:ext cx="4444324" cy="5797685"/>
          </a:xfrm>
        </p:spPr>
        <p:txBody>
          <a:bodyPr/>
          <a:lstStyle/>
          <a:p>
            <a:pPr marL="50800" indent="0">
              <a:buNone/>
            </a:pPr>
            <a:r>
              <a:rPr lang="en-US" sz="1200" b="1" dirty="0"/>
              <a:t> </a:t>
            </a:r>
            <a:r>
              <a:rPr lang="en-US" sz="1200" b="1" dirty="0">
                <a:latin typeface="Times New Roman" panose="02020603050405020304" pitchFamily="18" charset="0"/>
                <a:cs typeface="Times New Roman" panose="02020603050405020304" pitchFamily="18" charset="0"/>
              </a:rPr>
              <a:t>1. Mortgage Interest Rate – Age Group </a:t>
            </a:r>
          </a:p>
          <a:p>
            <a:pPr marL="50800" indent="0">
              <a:buNone/>
            </a:pPr>
            <a:r>
              <a:rPr lang="en-US" sz="1200" dirty="0">
                <a:latin typeface="Times New Roman" panose="02020603050405020304" pitchFamily="18" charset="0"/>
                <a:cs typeface="Times New Roman" panose="02020603050405020304" pitchFamily="18" charset="0"/>
              </a:rPr>
              <a:t> Those within the 65-74 years borrowing bracket might be considered as higher risk hence higher interest rates will be applied.  The reduced rates applied to the borrowers aged &gt;74 may signify that they were given some sort of better or more </a:t>
            </a:r>
            <a:r>
              <a:rPr lang="en-US" sz="1200" dirty="0" err="1">
                <a:latin typeface="Times New Roman" panose="02020603050405020304" pitchFamily="18" charset="0"/>
                <a:cs typeface="Times New Roman" panose="02020603050405020304" pitchFamily="18" charset="0"/>
              </a:rPr>
              <a:t>favourable</a:t>
            </a:r>
            <a:r>
              <a:rPr lang="en-US" sz="1200" dirty="0">
                <a:latin typeface="Times New Roman" panose="02020603050405020304" pitchFamily="18" charset="0"/>
                <a:cs typeface="Times New Roman" panose="02020603050405020304" pitchFamily="18" charset="0"/>
              </a:rPr>
              <a:t> lending terms or a better deal across refinancing. </a:t>
            </a:r>
          </a:p>
          <a:p>
            <a:pPr marL="50800" indent="0">
              <a:buNone/>
            </a:pPr>
            <a:r>
              <a:rPr lang="en-US" sz="1200" b="1" dirty="0">
                <a:latin typeface="Times New Roman" panose="02020603050405020304" pitchFamily="18" charset="0"/>
                <a:cs typeface="Times New Roman" panose="02020603050405020304" pitchFamily="18" charset="0"/>
              </a:rPr>
              <a:t>  2. Average Borrower Total Debt to Income Ratio by Age Group </a:t>
            </a:r>
          </a:p>
          <a:p>
            <a:pPr marL="50800" indent="0">
              <a:buNone/>
            </a:pPr>
            <a:r>
              <a:rPr lang="en-US" sz="1200" dirty="0">
                <a:latin typeface="Times New Roman" panose="02020603050405020304" pitchFamily="18" charset="0"/>
                <a:cs typeface="Times New Roman" panose="02020603050405020304" pitchFamily="18" charset="0"/>
              </a:rPr>
              <a:t>  In the case of old applicants, a high Total Debt to Income Ratio implies high credit obligations; it might also probably mean low earnings after retirement.  The borrowers aged 25 to 34 are found to manage their debt effectively, most likely because their total debt or relative income is considerably lower. </a:t>
            </a:r>
          </a:p>
          <a:p>
            <a:pPr marL="50800" indent="0">
              <a:buNone/>
            </a:pPr>
            <a:r>
              <a:rPr lang="en-US" sz="1200" b="1" dirty="0">
                <a:latin typeface="Times New Roman" panose="02020603050405020304" pitchFamily="18" charset="0"/>
                <a:cs typeface="Times New Roman" panose="02020603050405020304" pitchFamily="18" charset="0"/>
              </a:rPr>
              <a:t> 3. Average of Loan-to-Value (LTV) Ratio by Age Group </a:t>
            </a:r>
          </a:p>
          <a:p>
            <a:pPr marL="50800" indent="0">
              <a:buNone/>
            </a:pPr>
            <a:r>
              <a:rPr lang="en-US" sz="1200" dirty="0">
                <a:latin typeface="Times New Roman" panose="02020603050405020304" pitchFamily="18" charset="0"/>
                <a:cs typeface="Times New Roman" panose="02020603050405020304" pitchFamily="18" charset="0"/>
              </a:rPr>
              <a:t>  Older borrowers (65 to 74) are advancing larger loans compared to their property values, probably because of property downsizing or equity withdrawal and this is shown by the higher LTV ratios for older borrowers.  Lower LTV ratios for borrowers aged &gt;74 could possibly be more equity in the house or the tendency of these borrowers to borrow small amounts. </a:t>
            </a:r>
          </a:p>
          <a:p>
            <a:pPr marL="50800" indent="0">
              <a:buNone/>
            </a:pPr>
            <a:endParaRPr lang="en-US" sz="1200" b="1" dirty="0"/>
          </a:p>
          <a:p>
            <a:pPr marL="50800" indent="0">
              <a:buNone/>
            </a:pPr>
            <a:endParaRPr lang="en-US" sz="1200" dirty="0"/>
          </a:p>
          <a:p>
            <a:pPr marL="50800" indent="0">
              <a:buNone/>
            </a:pPr>
            <a:r>
              <a:rPr lang="en-US" sz="1200" dirty="0"/>
              <a:t> </a:t>
            </a:r>
          </a:p>
        </p:txBody>
      </p:sp>
      <p:sp>
        <p:nvSpPr>
          <p:cNvPr id="3" name="Text Placeholder 2">
            <a:extLst>
              <a:ext uri="{FF2B5EF4-FFF2-40B4-BE49-F238E27FC236}">
                <a16:creationId xmlns:a16="http://schemas.microsoft.com/office/drawing/2014/main" id="{D9527178-D0D6-12FE-81E7-8A54751E1B28}"/>
              </a:ext>
            </a:extLst>
          </p:cNvPr>
          <p:cNvSpPr>
            <a:spLocks noGrp="1"/>
          </p:cNvSpPr>
          <p:nvPr>
            <p:ph type="body" idx="2"/>
          </p:nvPr>
        </p:nvSpPr>
        <p:spPr>
          <a:xfrm>
            <a:off x="4514850" y="953311"/>
            <a:ext cx="4444324" cy="5223652"/>
          </a:xfrm>
        </p:spPr>
        <p:txBody>
          <a:bodyPr/>
          <a:lstStyle/>
          <a:p>
            <a:pPr marL="50800" indent="0">
              <a:buNone/>
            </a:pPr>
            <a:r>
              <a:rPr lang="en-US" sz="1200" b="1" dirty="0">
                <a:latin typeface="Times New Roman" panose="02020603050405020304" pitchFamily="18" charset="0"/>
                <a:cs typeface="Times New Roman" panose="02020603050405020304" pitchFamily="18" charset="0"/>
              </a:rPr>
              <a:t>  General Sales Prospects Analysis</a:t>
            </a:r>
          </a:p>
          <a:p>
            <a:pPr marL="50800" indent="0">
              <a:buNone/>
            </a:pPr>
            <a:r>
              <a:rPr lang="en-US" sz="1200" b="1" dirty="0">
                <a:latin typeface="Times New Roman" panose="02020603050405020304" pitchFamily="18" charset="0"/>
                <a:cs typeface="Times New Roman" panose="02020603050405020304" pitchFamily="18" charset="0"/>
              </a:rPr>
              <a:t> Target Groups</a:t>
            </a:r>
          </a:p>
          <a:p>
            <a:r>
              <a:rPr lang="en-US" sz="1200" dirty="0">
                <a:latin typeface="Times New Roman" panose="02020603050405020304" pitchFamily="18" charset="0"/>
                <a:cs typeface="Times New Roman" panose="02020603050405020304" pitchFamily="18" charset="0"/>
              </a:rPr>
              <a:t>Clients, which are 35 to 44 and 45 to 54 years old have relatively balanced incomes and reasonable amount of debt which can be considered as reasonable sales potential. </a:t>
            </a:r>
          </a:p>
          <a:p>
            <a:r>
              <a:rPr lang="en-US" sz="1200" dirty="0">
                <a:latin typeface="Times New Roman" panose="02020603050405020304" pitchFamily="18" charset="0"/>
                <a:cs typeface="Times New Roman" panose="02020603050405020304" pitchFamily="18" charset="0"/>
              </a:rPr>
              <a:t> Youth clients (&lt; 25) could be attracted with competitive rates and flexible terms to offset their higher risk perception. </a:t>
            </a:r>
          </a:p>
          <a:p>
            <a:pPr marL="50800" indent="0">
              <a:buNone/>
            </a:pPr>
            <a:r>
              <a:rPr lang="en-US" sz="1200" b="1" dirty="0">
                <a:latin typeface="Times New Roman" panose="02020603050405020304" pitchFamily="18" charset="0"/>
                <a:cs typeface="Times New Roman" panose="02020603050405020304" pitchFamily="18" charset="0"/>
              </a:rPr>
              <a:t>Marketing Strategies</a:t>
            </a:r>
          </a:p>
          <a:p>
            <a:pPr marL="50800" indent="0">
              <a:buNone/>
            </a:pPr>
            <a:r>
              <a:rPr 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marketing strategies to address the financial challenges of borrowers aged 25 to 34, such as offering products that support career growth and income stability.</a:t>
            </a:r>
          </a:p>
          <a:p>
            <a:pPr marL="50800" indent="0">
              <a:buNone/>
            </a:pPr>
            <a:r>
              <a:rPr lang="en-US" sz="1200" dirty="0">
                <a:latin typeface="Times New Roman" panose="02020603050405020304" pitchFamily="18" charset="0"/>
                <a:cs typeface="Times New Roman" panose="02020603050405020304" pitchFamily="18" charset="0"/>
              </a:rPr>
              <a:t>Options for refinancing must be offered together with the special programs for the elderly borrowers who fall in the age range of 65 to 74 years in an aim of addressing the issue of high interest rates as well as increased levels of debts. </a:t>
            </a:r>
          </a:p>
          <a:p>
            <a:pPr marL="50800" indent="0">
              <a:buNone/>
            </a:pPr>
            <a:r>
              <a:rPr lang="en-US" sz="1200" dirty="0">
                <a:latin typeface="Times New Roman" panose="02020603050405020304" pitchFamily="18" charset="0"/>
                <a:cs typeface="Times New Roman" panose="02020603050405020304" pitchFamily="18" charset="0"/>
              </a:rPr>
              <a:t>  These inferences may be useful for making the sales decisions, defining the core audience, and adapting the mortgage services to better fit each age category.</a:t>
            </a:r>
          </a:p>
          <a:p>
            <a:pPr marL="50800" indent="0">
              <a:buNone/>
            </a:pPr>
            <a:endParaRPr lang="en-US" sz="1200" dirty="0">
              <a:latin typeface="Times New Roman" panose="02020603050405020304" pitchFamily="18" charset="0"/>
              <a:cs typeface="Times New Roman" panose="02020603050405020304" pitchFamily="18" charset="0"/>
            </a:endParaRPr>
          </a:p>
        </p:txBody>
      </p:sp>
      <p:sp>
        <p:nvSpPr>
          <p:cNvPr id="8" name="Rectangle 5">
            <a:extLst>
              <a:ext uri="{FF2B5EF4-FFF2-40B4-BE49-F238E27FC236}">
                <a16:creationId xmlns:a16="http://schemas.microsoft.com/office/drawing/2014/main" id="{AAE96E1C-1031-E2C7-FE03-F8A161383A70}"/>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4942-400C-5C2A-C4C8-5DB18B9BA089}"/>
              </a:ext>
            </a:extLst>
          </p:cNvPr>
          <p:cNvSpPr>
            <a:spLocks noGrp="1"/>
          </p:cNvSpPr>
          <p:nvPr>
            <p:ph type="title"/>
          </p:nvPr>
        </p:nvSpPr>
        <p:spPr/>
        <p:txBody>
          <a:bodyPr>
            <a:normAutofit fontScale="90000"/>
          </a:bodyPr>
          <a:lstStyle/>
          <a:p>
            <a:r>
              <a:rPr lang="en-US" b="1" dirty="0">
                <a:solidFill>
                  <a:schemeClr val="accent1"/>
                </a:solidFill>
                <a:latin typeface="Times New Roman" panose="02020603050405020304" pitchFamily="18" charset="0"/>
                <a:cs typeface="Times New Roman" panose="02020603050405020304" pitchFamily="18" charset="0"/>
              </a:rPr>
              <a:t>First Time Borrowers Analysis</a:t>
            </a:r>
          </a:p>
        </p:txBody>
      </p:sp>
      <p:sp>
        <p:nvSpPr>
          <p:cNvPr id="3" name="Text Placeholder 2">
            <a:extLst>
              <a:ext uri="{FF2B5EF4-FFF2-40B4-BE49-F238E27FC236}">
                <a16:creationId xmlns:a16="http://schemas.microsoft.com/office/drawing/2014/main" id="{628D7840-0ECA-9443-67E6-257AC9AB1210}"/>
              </a:ext>
            </a:extLst>
          </p:cNvPr>
          <p:cNvSpPr>
            <a:spLocks noGrp="1"/>
          </p:cNvSpPr>
          <p:nvPr>
            <p:ph type="body" idx="1"/>
          </p:nvPr>
        </p:nvSpPr>
        <p:spPr>
          <a:xfrm>
            <a:off x="1" y="1066799"/>
            <a:ext cx="4333874" cy="5110163"/>
          </a:xfrm>
        </p:spPr>
        <p:txBody>
          <a:bodyPr/>
          <a:lstStyle/>
          <a:p>
            <a:pPr marL="50800" indent="0">
              <a:buNone/>
            </a:pPr>
            <a:endParaRPr lang="en-US" dirty="0"/>
          </a:p>
        </p:txBody>
      </p:sp>
      <p:graphicFrame>
        <p:nvGraphicFramePr>
          <p:cNvPr id="11" name="Chart 10">
            <a:extLst>
              <a:ext uri="{FF2B5EF4-FFF2-40B4-BE49-F238E27FC236}">
                <a16:creationId xmlns:a16="http://schemas.microsoft.com/office/drawing/2014/main" id="{8D2D3F65-0D75-4692-CDDE-E165380DC0F5}"/>
              </a:ext>
            </a:extLst>
          </p:cNvPr>
          <p:cNvGraphicFramePr>
            <a:graphicFrameLocks/>
          </p:cNvGraphicFramePr>
          <p:nvPr>
            <p:extLst>
              <p:ext uri="{D42A27DB-BD31-4B8C-83A1-F6EECF244321}">
                <p14:modId xmlns:p14="http://schemas.microsoft.com/office/powerpoint/2010/main" val="642141412"/>
              </p:ext>
            </p:extLst>
          </p:nvPr>
        </p:nvGraphicFramePr>
        <p:xfrm>
          <a:off x="4333875" y="3686782"/>
          <a:ext cx="4325871" cy="26202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9148D9DD-DBEC-4BB7-8503-B24D4DAADEB4}"/>
              </a:ext>
            </a:extLst>
          </p:cNvPr>
          <p:cNvGraphicFramePr>
            <a:graphicFrameLocks/>
          </p:cNvGraphicFramePr>
          <p:nvPr>
            <p:extLst>
              <p:ext uri="{D42A27DB-BD31-4B8C-83A1-F6EECF244321}">
                <p14:modId xmlns:p14="http://schemas.microsoft.com/office/powerpoint/2010/main" val="911389613"/>
              </p:ext>
            </p:extLst>
          </p:nvPr>
        </p:nvGraphicFramePr>
        <p:xfrm>
          <a:off x="0" y="943583"/>
          <a:ext cx="4333875"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C5D8BFF5-09D8-5545-AA10-D0D78587E426}"/>
              </a:ext>
            </a:extLst>
          </p:cNvPr>
          <p:cNvSpPr txBox="1"/>
          <p:nvPr/>
        </p:nvSpPr>
        <p:spPr>
          <a:xfrm>
            <a:off x="380999" y="4276726"/>
            <a:ext cx="3676651" cy="10772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First-time buyers have a slightly lower average debt-to-income ratio (29.82%) compared to non-first-time buyers (30.36%).</a:t>
            </a:r>
          </a:p>
        </p:txBody>
      </p:sp>
      <p:sp>
        <p:nvSpPr>
          <p:cNvPr id="19" name="TextBox 18">
            <a:extLst>
              <a:ext uri="{FF2B5EF4-FFF2-40B4-BE49-F238E27FC236}">
                <a16:creationId xmlns:a16="http://schemas.microsoft.com/office/drawing/2014/main" id="{0A3014F4-1555-588C-E496-F3D4A8B0E10F}"/>
              </a:ext>
            </a:extLst>
          </p:cNvPr>
          <p:cNvSpPr txBox="1"/>
          <p:nvPr/>
        </p:nvSpPr>
        <p:spPr>
          <a:xfrm>
            <a:off x="4610100" y="1285875"/>
            <a:ext cx="3543300"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First-time buyers have a higher average LTV ratio (86.31%) compared to non-first-time buyers (68.73%).</a:t>
            </a:r>
          </a:p>
        </p:txBody>
      </p:sp>
    </p:spTree>
    <p:extLst>
      <p:ext uri="{BB962C8B-B14F-4D97-AF65-F5344CB8AC3E}">
        <p14:creationId xmlns:p14="http://schemas.microsoft.com/office/powerpoint/2010/main" val="114516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EB8E-5632-D43E-F23C-AFA15107DC4D}"/>
              </a:ext>
            </a:extLst>
          </p:cNvPr>
          <p:cNvSpPr>
            <a:spLocks noGrp="1"/>
          </p:cNvSpPr>
          <p:nvPr>
            <p:ph type="title"/>
          </p:nvPr>
        </p:nvSpPr>
        <p:spPr/>
        <p:txBody>
          <a:bodyPr>
            <a:normAutofit fontScale="90000"/>
          </a:bodyPr>
          <a:lstStyle/>
          <a:p>
            <a:r>
              <a:rPr lang="en-US" b="1" dirty="0">
                <a:solidFill>
                  <a:schemeClr val="accent1"/>
                </a:solidFill>
                <a:latin typeface="Times New Roman" panose="02020603050405020304" pitchFamily="18" charset="0"/>
                <a:cs typeface="Times New Roman" panose="02020603050405020304" pitchFamily="18" charset="0"/>
              </a:rPr>
              <a:t>Key Insights and Recommendations</a:t>
            </a:r>
          </a:p>
        </p:txBody>
      </p:sp>
      <p:sp>
        <p:nvSpPr>
          <p:cNvPr id="3" name="Text Placeholder 2">
            <a:extLst>
              <a:ext uri="{FF2B5EF4-FFF2-40B4-BE49-F238E27FC236}">
                <a16:creationId xmlns:a16="http://schemas.microsoft.com/office/drawing/2014/main" id="{DF770756-E3E2-3628-FB9E-530E8202061F}"/>
              </a:ext>
            </a:extLst>
          </p:cNvPr>
          <p:cNvSpPr>
            <a:spLocks noGrp="1"/>
          </p:cNvSpPr>
          <p:nvPr>
            <p:ph type="body" idx="1"/>
          </p:nvPr>
        </p:nvSpPr>
        <p:spPr>
          <a:xfrm>
            <a:off x="200025" y="1028700"/>
            <a:ext cx="4314825" cy="5148263"/>
          </a:xfrm>
        </p:spPr>
        <p:txBody>
          <a:bodyPr/>
          <a:lstStyle/>
          <a:p>
            <a:r>
              <a:rPr lang="en-US" dirty="0">
                <a:solidFill>
                  <a:schemeClr val="tx1"/>
                </a:solidFill>
                <a:latin typeface="Times New Roman" panose="02020603050405020304" pitchFamily="18" charset="0"/>
                <a:cs typeface="Times New Roman" panose="02020603050405020304" pitchFamily="18" charset="0"/>
              </a:rPr>
              <a:t>First-time buyers might be more cautious with their debt levels or have fewer financial obligations.</a:t>
            </a:r>
          </a:p>
          <a:p>
            <a:r>
              <a:rPr lang="en-US" dirty="0">
                <a:solidFill>
                  <a:schemeClr val="tx1"/>
                </a:solidFill>
                <a:latin typeface="Times New Roman" panose="02020603050405020304" pitchFamily="18" charset="0"/>
                <a:cs typeface="Times New Roman" panose="02020603050405020304" pitchFamily="18" charset="0"/>
              </a:rPr>
              <a:t>Tailoring financial advice and products to help first-time buyers manage their debt could attract more of this demographic</a:t>
            </a:r>
          </a:p>
        </p:txBody>
      </p:sp>
      <p:sp>
        <p:nvSpPr>
          <p:cNvPr id="4" name="Text Placeholder 3">
            <a:extLst>
              <a:ext uri="{FF2B5EF4-FFF2-40B4-BE49-F238E27FC236}">
                <a16:creationId xmlns:a16="http://schemas.microsoft.com/office/drawing/2014/main" id="{776B9F57-2980-809A-693C-2F21CED56B7D}"/>
              </a:ext>
            </a:extLst>
          </p:cNvPr>
          <p:cNvSpPr>
            <a:spLocks noGrp="1"/>
          </p:cNvSpPr>
          <p:nvPr>
            <p:ph type="body" idx="2"/>
          </p:nvPr>
        </p:nvSpPr>
        <p:spPr>
          <a:xfrm>
            <a:off x="4514849" y="942975"/>
            <a:ext cx="4429125" cy="5233988"/>
          </a:xfrm>
        </p:spPr>
        <p:txBody>
          <a:bodyPr/>
          <a:lstStyle/>
          <a:p>
            <a:r>
              <a:rPr lang="en-US" dirty="0">
                <a:latin typeface="Times New Roman" panose="02020603050405020304" pitchFamily="18" charset="0"/>
                <a:cs typeface="Times New Roman" panose="02020603050405020304" pitchFamily="18" charset="0"/>
              </a:rPr>
              <a:t>First-time buyers likely need higher loan amounts relative to the value of the home due to lower initial equity.</a:t>
            </a:r>
          </a:p>
          <a:p>
            <a:r>
              <a:rPr lang="en-US" dirty="0">
                <a:latin typeface="Times New Roman" panose="02020603050405020304" pitchFamily="18" charset="0"/>
                <a:cs typeface="Times New Roman" panose="02020603050405020304" pitchFamily="18" charset="0"/>
              </a:rPr>
              <a:t>Mortgage products that offer higher LTV ratios or lower down payment requirements would appeal to first-time buyers.</a:t>
            </a:r>
          </a:p>
        </p:txBody>
      </p:sp>
    </p:spTree>
    <p:extLst>
      <p:ext uri="{BB962C8B-B14F-4D97-AF65-F5344CB8AC3E}">
        <p14:creationId xmlns:p14="http://schemas.microsoft.com/office/powerpoint/2010/main" val="1561736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0D75-A7DF-E6B3-5C83-DA560C3FC505}"/>
              </a:ext>
            </a:extLst>
          </p:cNvPr>
          <p:cNvSpPr>
            <a:spLocks noGrp="1"/>
          </p:cNvSpPr>
          <p:nvPr>
            <p:ph type="title"/>
          </p:nvPr>
        </p:nvSpPr>
        <p:spPr/>
        <p:txBody>
          <a:bodyPr>
            <a:normAutofit fontScale="90000"/>
          </a:bodyPr>
          <a:lstStyle/>
          <a:p>
            <a:r>
              <a:rPr lang="en-US" dirty="0">
                <a:solidFill>
                  <a:schemeClr val="accent1"/>
                </a:solidFill>
              </a:rPr>
              <a:t>All Round Market Insight</a:t>
            </a:r>
          </a:p>
        </p:txBody>
      </p:sp>
      <p:sp>
        <p:nvSpPr>
          <p:cNvPr id="3" name="Text Placeholder 2">
            <a:extLst>
              <a:ext uri="{FF2B5EF4-FFF2-40B4-BE49-F238E27FC236}">
                <a16:creationId xmlns:a16="http://schemas.microsoft.com/office/drawing/2014/main" id="{D2494016-E4AB-F3FE-7CC5-9BF41D1FEDF4}"/>
              </a:ext>
            </a:extLst>
          </p:cNvPr>
          <p:cNvSpPr>
            <a:spLocks noGrp="1"/>
          </p:cNvSpPr>
          <p:nvPr>
            <p:ph type="body" idx="1"/>
          </p:nvPr>
        </p:nvSpPr>
        <p:spPr>
          <a:xfrm>
            <a:off x="76200" y="981075"/>
            <a:ext cx="3762375" cy="5195888"/>
          </a:xfrm>
        </p:spPr>
        <p:txBody>
          <a:bodyPr/>
          <a:lstStyle/>
          <a:p>
            <a:pPr marL="50800" indent="0">
              <a:buNone/>
            </a:pPr>
            <a:endParaRPr lang="en-US" dirty="0"/>
          </a:p>
        </p:txBody>
      </p:sp>
      <p:sp>
        <p:nvSpPr>
          <p:cNvPr id="4" name="Text Placeholder 3">
            <a:extLst>
              <a:ext uri="{FF2B5EF4-FFF2-40B4-BE49-F238E27FC236}">
                <a16:creationId xmlns:a16="http://schemas.microsoft.com/office/drawing/2014/main" id="{365FCE6C-5F51-8920-E7EE-D1906FC499D7}"/>
              </a:ext>
            </a:extLst>
          </p:cNvPr>
          <p:cNvSpPr>
            <a:spLocks noGrp="1"/>
          </p:cNvSpPr>
          <p:nvPr>
            <p:ph type="body" idx="2"/>
          </p:nvPr>
        </p:nvSpPr>
        <p:spPr>
          <a:xfrm>
            <a:off x="5514974" y="981075"/>
            <a:ext cx="3467100" cy="5195887"/>
          </a:xfrm>
        </p:spPr>
        <p:txBody>
          <a:bodyPr/>
          <a:lstStyle/>
          <a:p>
            <a:r>
              <a:rPr lang="en-US" sz="1400" dirty="0">
                <a:latin typeface="Times New Roman" panose="02020603050405020304" pitchFamily="18" charset="0"/>
                <a:cs typeface="Times New Roman" panose="02020603050405020304" pitchFamily="18" charset="0"/>
              </a:rPr>
              <a:t>Many Bank Clients have less than 20% Minority in local area.</a:t>
            </a:r>
          </a:p>
          <a:p>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a strong positive correlation between the appraised value of homes and the loan amounts, as indicated by the R² value of 0.669.</a:t>
            </a:r>
          </a:p>
          <a:p>
            <a:r>
              <a:rPr lang="en-US" sz="1400" dirty="0">
                <a:latin typeface="Times New Roman" panose="02020603050405020304" pitchFamily="18" charset="0"/>
                <a:cs typeface="Times New Roman" panose="02020603050405020304" pitchFamily="18" charset="0"/>
              </a:rPr>
              <a:t>Majority of bank Clients have LTV Ratio higher than 64% indicating good home equity and upselling potential on majority.</a:t>
            </a:r>
          </a:p>
        </p:txBody>
      </p:sp>
      <p:graphicFrame>
        <p:nvGraphicFramePr>
          <p:cNvPr id="5" name="Chart 4">
            <a:extLst>
              <a:ext uri="{FF2B5EF4-FFF2-40B4-BE49-F238E27FC236}">
                <a16:creationId xmlns:a16="http://schemas.microsoft.com/office/drawing/2014/main" id="{42842563-9CA8-40C8-A6BF-6C1D99EFD014}"/>
              </a:ext>
            </a:extLst>
          </p:cNvPr>
          <p:cNvGraphicFramePr>
            <a:graphicFrameLocks/>
          </p:cNvGraphicFramePr>
          <p:nvPr>
            <p:extLst>
              <p:ext uri="{D42A27DB-BD31-4B8C-83A1-F6EECF244321}">
                <p14:modId xmlns:p14="http://schemas.microsoft.com/office/powerpoint/2010/main" val="2773747787"/>
              </p:ext>
            </p:extLst>
          </p:nvPr>
        </p:nvGraphicFramePr>
        <p:xfrm>
          <a:off x="9524" y="872562"/>
          <a:ext cx="5438775" cy="3286125"/>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cx1="http://schemas.microsoft.com/office/drawing/2015/9/8/chartex" Requires="cx1">
          <p:graphicFrame>
            <p:nvGraphicFramePr>
              <p:cNvPr id="6" name="Chart 5">
                <a:extLst>
                  <a:ext uri="{FF2B5EF4-FFF2-40B4-BE49-F238E27FC236}">
                    <a16:creationId xmlns:a16="http://schemas.microsoft.com/office/drawing/2014/main" id="{A8F446AB-2708-482F-9B8D-E6974AFEB16D}"/>
                  </a:ext>
                </a:extLst>
              </p:cNvPr>
              <p:cNvGraphicFramePr/>
              <p:nvPr>
                <p:extLst>
                  <p:ext uri="{D42A27DB-BD31-4B8C-83A1-F6EECF244321}">
                    <p14:modId xmlns:p14="http://schemas.microsoft.com/office/powerpoint/2010/main" val="3306267933"/>
                  </p:ext>
                </p:extLst>
              </p:nvPr>
            </p:nvGraphicFramePr>
            <p:xfrm>
              <a:off x="3905250" y="4158687"/>
              <a:ext cx="5162882" cy="2537388"/>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6" name="Chart 5">
                <a:extLst>
                  <a:ext uri="{FF2B5EF4-FFF2-40B4-BE49-F238E27FC236}">
                    <a16:creationId xmlns:a16="http://schemas.microsoft.com/office/drawing/2014/main" id="{A8F446AB-2708-482F-9B8D-E6974AFEB16D}"/>
                  </a:ext>
                </a:extLst>
              </p:cNvPr>
              <p:cNvPicPr>
                <a:picLocks noGrp="1" noRot="1" noChangeAspect="1" noMove="1" noResize="1" noEditPoints="1" noAdjustHandles="1" noChangeArrowheads="1" noChangeShapeType="1"/>
              </p:cNvPicPr>
              <p:nvPr/>
            </p:nvPicPr>
            <p:blipFill>
              <a:blip r:embed="rId4"/>
              <a:stretch>
                <a:fillRect/>
              </a:stretch>
            </p:blipFill>
            <p:spPr>
              <a:xfrm>
                <a:off x="3905250" y="4158687"/>
                <a:ext cx="5162882" cy="2537388"/>
              </a:xfrm>
              <a:prstGeom prst="rect">
                <a:avLst/>
              </a:prstGeom>
            </p:spPr>
          </p:pic>
        </mc:Fallback>
      </mc:AlternateContent>
      <mc:AlternateContent xmlns:mc="http://schemas.openxmlformats.org/markup-compatibility/2006">
        <mc:Choice xmlns:cx1="http://schemas.microsoft.com/office/drawing/2015/9/8/chartex" Requires="cx1">
          <p:graphicFrame>
            <p:nvGraphicFramePr>
              <p:cNvPr id="9" name="Chart 8">
                <a:extLst>
                  <a:ext uri="{FF2B5EF4-FFF2-40B4-BE49-F238E27FC236}">
                    <a16:creationId xmlns:a16="http://schemas.microsoft.com/office/drawing/2014/main" id="{B420E7CB-4A1A-4B21-83C7-6FC97712949C}"/>
                  </a:ext>
                </a:extLst>
              </p:cNvPr>
              <p:cNvGraphicFramePr/>
              <p:nvPr>
                <p:extLst>
                  <p:ext uri="{D42A27DB-BD31-4B8C-83A1-F6EECF244321}">
                    <p14:modId xmlns:p14="http://schemas.microsoft.com/office/powerpoint/2010/main" val="86100757"/>
                  </p:ext>
                </p:extLst>
              </p:nvPr>
            </p:nvGraphicFramePr>
            <p:xfrm>
              <a:off x="75868" y="4267200"/>
              <a:ext cx="3829382" cy="2743200"/>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9" name="Chart 8">
                <a:extLst>
                  <a:ext uri="{FF2B5EF4-FFF2-40B4-BE49-F238E27FC236}">
                    <a16:creationId xmlns:a16="http://schemas.microsoft.com/office/drawing/2014/main" id="{B420E7CB-4A1A-4B21-83C7-6FC97712949C}"/>
                  </a:ext>
                </a:extLst>
              </p:cNvPr>
              <p:cNvPicPr>
                <a:picLocks noGrp="1" noRot="1" noChangeAspect="1" noMove="1" noResize="1" noEditPoints="1" noAdjustHandles="1" noChangeArrowheads="1" noChangeShapeType="1"/>
              </p:cNvPicPr>
              <p:nvPr/>
            </p:nvPicPr>
            <p:blipFill>
              <a:blip r:embed="rId6"/>
              <a:stretch>
                <a:fillRect/>
              </a:stretch>
            </p:blipFill>
            <p:spPr>
              <a:xfrm>
                <a:off x="75868" y="4267200"/>
                <a:ext cx="3829382" cy="2743200"/>
              </a:xfrm>
              <a:prstGeom prst="rect">
                <a:avLst/>
              </a:prstGeom>
            </p:spPr>
          </p:pic>
        </mc:Fallback>
      </mc:AlternateContent>
    </p:spTree>
    <p:extLst>
      <p:ext uri="{BB962C8B-B14F-4D97-AF65-F5344CB8AC3E}">
        <p14:creationId xmlns:p14="http://schemas.microsoft.com/office/powerpoint/2010/main" val="341263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197FA9-14EF-7340-0E26-2E911B2E65C6}"/>
              </a:ext>
            </a:extLst>
          </p:cNvPr>
          <p:cNvSpPr>
            <a:spLocks noGrp="1"/>
          </p:cNvSpPr>
          <p:nvPr>
            <p:ph type="title"/>
          </p:nvPr>
        </p:nvSpPr>
        <p:spPr/>
        <p:txBody>
          <a:bodyPr>
            <a:normAutofit fontScale="90000"/>
          </a:bodyPr>
          <a:lstStyle/>
          <a:p>
            <a:r>
              <a:rPr lang="en-US" dirty="0">
                <a:solidFill>
                  <a:schemeClr val="accent1"/>
                </a:solidFill>
              </a:rPr>
              <a:t>Summary of Inferences</a:t>
            </a:r>
            <a:br>
              <a:rPr lang="en-US" dirty="0">
                <a:solidFill>
                  <a:schemeClr val="accent1"/>
                </a:solidFill>
              </a:rPr>
            </a:br>
            <a:endParaRPr lang="en-US" dirty="0">
              <a:solidFill>
                <a:schemeClr val="accent1"/>
              </a:solidFill>
            </a:endParaRPr>
          </a:p>
        </p:txBody>
      </p:sp>
      <p:sp>
        <p:nvSpPr>
          <p:cNvPr id="6" name="Text Placeholder 5">
            <a:extLst>
              <a:ext uri="{FF2B5EF4-FFF2-40B4-BE49-F238E27FC236}">
                <a16:creationId xmlns:a16="http://schemas.microsoft.com/office/drawing/2014/main" id="{A095E009-AC3A-F631-5312-08ADEE2BBC05}"/>
              </a:ext>
            </a:extLst>
          </p:cNvPr>
          <p:cNvSpPr>
            <a:spLocks noGrp="1"/>
          </p:cNvSpPr>
          <p:nvPr>
            <p:ph type="body" idx="1"/>
          </p:nvPr>
        </p:nvSpPr>
        <p:spPr>
          <a:xfrm>
            <a:off x="0" y="962025"/>
            <a:ext cx="4514850" cy="5214938"/>
          </a:xfrm>
        </p:spPr>
        <p:txBody>
          <a:bodyPr/>
          <a:lstStyle/>
          <a:p>
            <a:pPr>
              <a:buFont typeface="Wingdings" panose="05000000000000000000" pitchFamily="2" charset="2"/>
              <a:buChar char="Ø"/>
            </a:pPr>
            <a:r>
              <a:rPr lang="en-US" sz="1200" b="1" dirty="0">
                <a:solidFill>
                  <a:schemeClr val="tx1"/>
                </a:solidFill>
                <a:latin typeface="Times New Roman" panose="02020603050405020304" pitchFamily="18" charset="0"/>
                <a:cs typeface="Times New Roman" panose="02020603050405020304" pitchFamily="18" charset="0"/>
              </a:rPr>
              <a:t>Target Groups and Marketing Strategies:</a:t>
            </a:r>
          </a:p>
          <a:p>
            <a:pPr lvl="1">
              <a:buFont typeface="Wingdings" panose="05000000000000000000" pitchFamily="2" charset="2"/>
              <a:buChar char="§"/>
            </a:pPr>
            <a:r>
              <a:rPr lang="en-US" sz="1200" b="1" dirty="0">
                <a:solidFill>
                  <a:schemeClr val="tx1"/>
                </a:solidFill>
                <a:latin typeface="Times New Roman" panose="02020603050405020304" pitchFamily="18" charset="0"/>
                <a:cs typeface="Times New Roman" panose="02020603050405020304" pitchFamily="18" charset="0"/>
              </a:rPr>
              <a:t>Younger Borrowers (&lt; 25)</a:t>
            </a:r>
            <a:r>
              <a:rPr lang="en-US" sz="1200" dirty="0">
                <a:solidFill>
                  <a:schemeClr val="tx1"/>
                </a:solidFill>
                <a:latin typeface="Times New Roman" panose="02020603050405020304" pitchFamily="18" charset="0"/>
                <a:cs typeface="Times New Roman" panose="02020603050405020304" pitchFamily="18" charset="0"/>
              </a:rPr>
              <a:t>: Focus on flexible, low-interest mortgage products.</a:t>
            </a:r>
          </a:p>
          <a:p>
            <a:pPr lvl="1">
              <a:buFont typeface="Wingdings" panose="05000000000000000000" pitchFamily="2" charset="2"/>
              <a:buChar char="§"/>
            </a:pPr>
            <a:r>
              <a:rPr lang="en-US" sz="1200" b="1" dirty="0">
                <a:solidFill>
                  <a:schemeClr val="tx1"/>
                </a:solidFill>
                <a:latin typeface="Times New Roman" panose="02020603050405020304" pitchFamily="18" charset="0"/>
                <a:cs typeface="Times New Roman" panose="02020603050405020304" pitchFamily="18" charset="0"/>
              </a:rPr>
              <a:t>Older Borrowers (65 to 74)</a:t>
            </a:r>
            <a:r>
              <a:rPr lang="en-US" sz="1200" dirty="0">
                <a:solidFill>
                  <a:schemeClr val="tx1"/>
                </a:solidFill>
                <a:latin typeface="Times New Roman" panose="02020603050405020304" pitchFamily="18" charset="0"/>
                <a:cs typeface="Times New Roman" panose="02020603050405020304" pitchFamily="18" charset="0"/>
              </a:rPr>
              <a:t>: Provide refinancing options and support to manage higher debt levels.</a:t>
            </a:r>
          </a:p>
          <a:p>
            <a:pPr lvl="1">
              <a:buFont typeface="Wingdings" panose="05000000000000000000" pitchFamily="2" charset="2"/>
              <a:buChar char="§"/>
            </a:pPr>
            <a:r>
              <a:rPr lang="en-US" sz="1200" b="1" dirty="0">
                <a:solidFill>
                  <a:schemeClr val="tx1"/>
                </a:solidFill>
                <a:latin typeface="Times New Roman" panose="02020603050405020304" pitchFamily="18" charset="0"/>
                <a:cs typeface="Times New Roman" panose="02020603050405020304" pitchFamily="18" charset="0"/>
              </a:rPr>
              <a:t>First-Time Buyers</a:t>
            </a:r>
            <a:r>
              <a:rPr lang="en-US" sz="1200" dirty="0">
                <a:solidFill>
                  <a:schemeClr val="tx1"/>
                </a:solidFill>
                <a:latin typeface="Times New Roman" panose="02020603050405020304" pitchFamily="18" charset="0"/>
                <a:cs typeface="Times New Roman" panose="02020603050405020304" pitchFamily="18" charset="0"/>
              </a:rPr>
              <a:t>: Offer high LTV mortgage products and tailored financial guidance.</a:t>
            </a:r>
          </a:p>
          <a:p>
            <a:pPr>
              <a:buFont typeface="Wingdings" panose="05000000000000000000" pitchFamily="2" charset="2"/>
              <a:buChar char="Ø"/>
            </a:pPr>
            <a:r>
              <a:rPr lang="en-US" sz="1200" b="1" dirty="0">
                <a:solidFill>
                  <a:schemeClr val="tx1"/>
                </a:solidFill>
                <a:latin typeface="Times New Roman" panose="02020603050405020304" pitchFamily="18" charset="0"/>
                <a:cs typeface="Times New Roman" panose="02020603050405020304" pitchFamily="18" charset="0"/>
              </a:rPr>
              <a:t>Market Segmentation</a:t>
            </a:r>
          </a:p>
          <a:p>
            <a:pPr lvl="1">
              <a:buFont typeface="Wingdings" panose="05000000000000000000" pitchFamily="2" charset="2"/>
              <a:buChar char="§"/>
            </a:pPr>
            <a:r>
              <a:rPr lang="en-US" sz="1200" dirty="0">
                <a:solidFill>
                  <a:schemeClr val="tx1"/>
                </a:solidFill>
                <a:latin typeface="Times New Roman" panose="02020603050405020304" pitchFamily="18" charset="0"/>
                <a:cs typeface="Times New Roman" panose="02020603050405020304" pitchFamily="18" charset="0"/>
              </a:rPr>
              <a:t>Prioritize regions with higher median family incomes and lower minority percentages for broader marketing campaigns.</a:t>
            </a:r>
          </a:p>
          <a:p>
            <a:pPr lvl="1">
              <a:buFont typeface="Wingdings" panose="05000000000000000000" pitchFamily="2" charset="2"/>
              <a:buChar char="§"/>
            </a:pPr>
            <a:r>
              <a:rPr lang="en-US" sz="1200" dirty="0">
                <a:solidFill>
                  <a:schemeClr val="tx1"/>
                </a:solidFill>
                <a:latin typeface="Times New Roman" panose="02020603050405020304" pitchFamily="18" charset="0"/>
                <a:cs typeface="Times New Roman" panose="02020603050405020304" pitchFamily="18" charset="0"/>
              </a:rPr>
              <a:t>Develop specific marketing strategies for high minority percentage areas to cater to their needs</a:t>
            </a:r>
          </a:p>
          <a:p>
            <a:pPr lvl="1">
              <a:buFont typeface="Wingdings" panose="05000000000000000000" pitchFamily="2" charset="2"/>
              <a:buChar char="§"/>
            </a:pPr>
            <a:r>
              <a:rPr lang="en-US" sz="1200" b="1" dirty="0">
                <a:solidFill>
                  <a:schemeClr val="tx1"/>
                </a:solidFill>
                <a:latin typeface="Times New Roman" panose="02020603050405020304" pitchFamily="18" charset="0"/>
                <a:cs typeface="Times New Roman" panose="02020603050405020304" pitchFamily="18" charset="0"/>
              </a:rPr>
              <a:t>Product Offerings</a:t>
            </a:r>
            <a:endParaRPr lang="en-US" sz="1200" dirty="0">
              <a:solidFill>
                <a:schemeClr val="tx1"/>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200" dirty="0">
                <a:solidFill>
                  <a:schemeClr val="tx1"/>
                </a:solidFill>
                <a:latin typeface="Times New Roman" panose="02020603050405020304" pitchFamily="18" charset="0"/>
                <a:cs typeface="Times New Roman" panose="02020603050405020304" pitchFamily="18" charset="0"/>
              </a:rPr>
              <a:t>High-value loan products should target higher appraised home value markets.</a:t>
            </a:r>
          </a:p>
          <a:p>
            <a:pPr marL="742950" lvl="1" indent="-285750">
              <a:buFont typeface="Wingdings" panose="05000000000000000000" pitchFamily="2" charset="2"/>
              <a:buChar char="§"/>
            </a:pPr>
            <a:r>
              <a:rPr lang="en-US" sz="1200" dirty="0">
                <a:solidFill>
                  <a:schemeClr val="tx1"/>
                </a:solidFill>
                <a:latin typeface="Times New Roman" panose="02020603050405020304" pitchFamily="18" charset="0"/>
                <a:cs typeface="Times New Roman" panose="02020603050405020304" pitchFamily="18" charset="0"/>
              </a:rPr>
              <a:t>Custom mortgage solutions for non-first-time buyers to leverage their higher borrowing capacity.</a:t>
            </a:r>
          </a:p>
          <a:p>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7178857-8CB4-39E0-637D-3FDEDB7B45F9}"/>
              </a:ext>
            </a:extLst>
          </p:cNvPr>
          <p:cNvSpPr>
            <a:spLocks noGrp="1"/>
          </p:cNvSpPr>
          <p:nvPr>
            <p:ph type="body" idx="2"/>
          </p:nvPr>
        </p:nvSpPr>
        <p:spPr>
          <a:xfrm>
            <a:off x="4629150" y="962025"/>
            <a:ext cx="3886200" cy="5214938"/>
          </a:xfrm>
        </p:spPr>
        <p:txBody>
          <a:bodyPr/>
          <a:lstStyle/>
          <a:p>
            <a:r>
              <a:rPr lang="en-US" sz="1200" dirty="0">
                <a:latin typeface="Times New Roman" panose="02020603050405020304" pitchFamily="18" charset="0"/>
                <a:cs typeface="Times New Roman" panose="02020603050405020304" pitchFamily="18" charset="0"/>
              </a:rPr>
              <a:t>Sales strategies should consider targeting areas with lower minority percentages more heavily, as these represent a larger market segment.</a:t>
            </a:r>
          </a:p>
          <a:p>
            <a:r>
              <a:rPr lang="en-US" sz="1200" dirty="0">
                <a:latin typeface="Times New Roman" panose="02020603050405020304" pitchFamily="18" charset="0"/>
                <a:cs typeface="Times New Roman" panose="02020603050405020304" pitchFamily="18" charset="0"/>
              </a:rPr>
              <a:t>Minority-focused marketing strategies might be beneficial in the top two brackets to address specific needs or preferences</a:t>
            </a:r>
          </a:p>
          <a:p>
            <a:r>
              <a:rPr lang="en-US" sz="1200" dirty="0">
                <a:latin typeface="Times New Roman" panose="02020603050405020304" pitchFamily="18" charset="0"/>
                <a:cs typeface="Times New Roman" panose="02020603050405020304" pitchFamily="18" charset="0"/>
              </a:rPr>
              <a:t>Higher home values generally lead to higher loan amounts, which is expected in a proportional lending environment.</a:t>
            </a:r>
          </a:p>
          <a:p>
            <a:r>
              <a:rPr lang="en-US" sz="1200" dirty="0">
                <a:latin typeface="Times New Roman" panose="02020603050405020304" pitchFamily="18" charset="0"/>
                <a:cs typeface="Times New Roman" panose="02020603050405020304" pitchFamily="18" charset="0"/>
              </a:rPr>
              <a:t>Marketing high-value loan products should target higher-value home markets. </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133907"/>
      </p:ext>
    </p:extLst>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1008</Words>
  <Application>Microsoft Office PowerPoint</Application>
  <PresentationFormat>On-screen Show (4:3)</PresentationFormat>
  <Paragraphs>79</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Wingdings</vt:lpstr>
      <vt:lpstr>Office Theme</vt:lpstr>
      <vt:lpstr>PowerPoint Presentation</vt:lpstr>
      <vt:lpstr>Leads Analysis by Age Group</vt:lpstr>
      <vt:lpstr>Observations and Key Insights</vt:lpstr>
      <vt:lpstr>First Time Borrowers Analysis</vt:lpstr>
      <vt:lpstr>Key Insights and Recommendations</vt:lpstr>
      <vt:lpstr>All Round Market Insight</vt:lpstr>
      <vt:lpstr>Summary of Inferences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Godwin Opuka</cp:lastModifiedBy>
  <cp:revision>4</cp:revision>
  <dcterms:created xsi:type="dcterms:W3CDTF">2020-03-26T22:50:15Z</dcterms:created>
  <dcterms:modified xsi:type="dcterms:W3CDTF">2024-07-14T08:32:07Z</dcterms:modified>
</cp:coreProperties>
</file>