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97" r:id="rId19"/>
    <p:sldId id="298" r:id="rId2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01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collect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r="25991"/>
          <a:stretch>
            <a:fillRect/>
          </a:stretch>
        </p:blipFill>
        <p:spPr>
          <a:xfrm>
            <a:off x="0" y="0"/>
            <a:ext cx="4699322" cy="685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describe the interoperability layer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98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need to expose our controllers on a path.</a:t>
            </a:r>
          </a:p>
          <a:p>
            <a:endParaRPr lang="en-GB" dirty="0"/>
          </a:p>
          <a:p>
            <a:r>
              <a:rPr lang="en-GB" dirty="0"/>
              <a:t>We also need to specify what media types we will be producing and consuming, in this case JSON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We then need to inject our services and anything else we are going to need.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"/stock"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GB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GB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StockController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 @Inject</a:t>
            </a:r>
            <a:b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StockService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stockService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Making REST Controllers</a:t>
            </a:r>
          </a:p>
        </p:txBody>
      </p:sp>
    </p:spTree>
    <p:extLst>
      <p:ext uri="{BB962C8B-B14F-4D97-AF65-F5344CB8AC3E}">
        <p14:creationId xmlns:p14="http://schemas.microsoft.com/office/powerpoint/2010/main" val="4363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GET </a:t>
            </a:r>
            <a:r>
              <a:rPr lang="en-GB" dirty="0"/>
              <a:t>– Should be used</a:t>
            </a:r>
            <a:r>
              <a:rPr lang="en-GB" b="1" dirty="0"/>
              <a:t> </a:t>
            </a:r>
            <a:r>
              <a:rPr lang="en-GB" dirty="0"/>
              <a:t>to request a representation of a resource. GET should </a:t>
            </a:r>
            <a:r>
              <a:rPr lang="en-GB" b="1" dirty="0"/>
              <a:t>not</a:t>
            </a:r>
            <a:r>
              <a:rPr lang="en-GB" dirty="0"/>
              <a:t> change the state of the resource and should be idempotent.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POST</a:t>
            </a:r>
            <a:r>
              <a:rPr lang="en-GB" dirty="0"/>
              <a:t> – Should be used to create a new resource. POST should change the state of a resource and would not be idempotent.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PUT</a:t>
            </a:r>
            <a:r>
              <a:rPr lang="en-GB" dirty="0"/>
              <a:t> – Should be used to update the state of a resource. PUT should change the state of a resource but should be idempotent.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DELETE</a:t>
            </a:r>
            <a:r>
              <a:rPr lang="en-GB" dirty="0"/>
              <a:t> – Should be used to remove a resource. DELETE should change the state of a resource and be idempotent.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29213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POST &amp; GET are universally supported.</a:t>
            </a:r>
          </a:p>
          <a:p>
            <a:endParaRPr lang="en-GB" dirty="0"/>
          </a:p>
          <a:p>
            <a:r>
              <a:rPr lang="en-GB" dirty="0"/>
              <a:t>PUT &amp; DELETE are not usually supported by modern web browsers so should only be used for communication between services.</a:t>
            </a:r>
          </a:p>
          <a:p>
            <a:endParaRPr lang="en-GB" dirty="0"/>
          </a:p>
          <a:p>
            <a:r>
              <a:rPr lang="en-GB" dirty="0"/>
              <a:t>HEAD, TRACE, OPTIONS &amp; CONNECT are the other HTTP methods that are less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More on HTTP Methods</a:t>
            </a:r>
          </a:p>
        </p:txBody>
      </p:sp>
    </p:spTree>
    <p:extLst>
      <p:ext uri="{BB962C8B-B14F-4D97-AF65-F5344CB8AC3E}">
        <p14:creationId xmlns:p14="http://schemas.microsoft.com/office/powerpoint/2010/main" val="8925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75076702"/>
              </p:ext>
            </p:extLst>
          </p:nvPr>
        </p:nvGraphicFramePr>
        <p:xfrm>
          <a:off x="414338" y="1928813"/>
          <a:ext cx="11404600" cy="30175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320453643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7325374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73078670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57333486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94369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Collection URI:</a:t>
                      </a:r>
                    </a:p>
                    <a:p>
                      <a:r>
                        <a:rPr lang="en-GB" sz="2000" dirty="0">
                          <a:hlinkClick r:id="rId2"/>
                        </a:rPr>
                        <a:t>http://example.</a:t>
                      </a:r>
                      <a:br>
                        <a:rPr lang="en-GB" sz="2000" dirty="0">
                          <a:hlinkClick r:id="rId2"/>
                        </a:rPr>
                      </a:br>
                      <a:r>
                        <a:rPr lang="en-GB" sz="2000" dirty="0">
                          <a:hlinkClick r:id="rId2"/>
                        </a:rPr>
                        <a:t>com/collection/</a:t>
                      </a:r>
                      <a:r>
                        <a:rPr lang="en-GB" sz="20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Create a new collection at the location.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Lists the URI’s of the collections members.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Replaces the entire collection with another collection.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Deletes the entire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8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Element URI:</a:t>
                      </a:r>
                    </a:p>
                    <a:p>
                      <a:r>
                        <a:rPr lang="en-GB" sz="2000" dirty="0"/>
                        <a:t>http://example.</a:t>
                      </a:r>
                      <a:br>
                        <a:rPr lang="en-GB" sz="2000" dirty="0"/>
                      </a:br>
                      <a:r>
                        <a:rPr lang="en-GB" sz="2000" dirty="0"/>
                        <a:t>com/collection/</a:t>
                      </a:r>
                      <a:r>
                        <a:rPr lang="en-GB" sz="2000"/>
                        <a:t/>
                      </a:r>
                      <a:br>
                        <a:rPr lang="en-GB" sz="2000"/>
                      </a:br>
                      <a:r>
                        <a:rPr lang="en-GB" sz="2000" smtClean="0"/>
                        <a:t>item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Creates a new entry in the collection at that URI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Retrieves a representation of the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Replaces the element or creates one if none exists.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Deletes the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5982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RESTful HTTP Methods</a:t>
            </a:r>
          </a:p>
        </p:txBody>
      </p:sp>
    </p:spTree>
    <p:extLst>
      <p:ext uri="{BB962C8B-B14F-4D97-AF65-F5344CB8AC3E}">
        <p14:creationId xmlns:p14="http://schemas.microsoft.com/office/powerpoint/2010/main" val="352538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To map a method in our controller to a GET request we need to use the GET annotation.</a:t>
            </a:r>
          </a:p>
          <a:p>
            <a:endParaRPr lang="en-GB" dirty="0"/>
          </a:p>
          <a:p>
            <a:r>
              <a:rPr lang="en-GB" dirty="0"/>
              <a:t>We also need the Path annotation to specify any parameters we are looking for.</a:t>
            </a:r>
          </a:p>
          <a:p>
            <a:endParaRPr lang="en-GB" dirty="0"/>
          </a:p>
          <a:p>
            <a:r>
              <a:rPr lang="en-GB" dirty="0"/>
              <a:t>In the method body we need to map the parameters to the parameters in the path.</a:t>
            </a:r>
          </a:p>
          <a:p>
            <a:endParaRPr lang="en-GB" dirty="0"/>
          </a:p>
          <a:p>
            <a:r>
              <a:rPr lang="en-GB" dirty="0"/>
              <a:t>We also need to return a Response.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  <a:b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"{id}"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PathParam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Implementing HTTP GET</a:t>
            </a:r>
          </a:p>
        </p:txBody>
      </p:sp>
    </p:spTree>
    <p:extLst>
      <p:ext uri="{BB962C8B-B14F-4D97-AF65-F5344CB8AC3E}">
        <p14:creationId xmlns:p14="http://schemas.microsoft.com/office/powerpoint/2010/main" val="337102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can use the response to let the client know what happened to their request.</a:t>
            </a:r>
          </a:p>
          <a:p>
            <a:endParaRPr lang="en-GB" dirty="0"/>
          </a:p>
          <a:p>
            <a:r>
              <a:rPr lang="en-GB" dirty="0"/>
              <a:t>If something goes wrong we can get a response from Exceptions from the javax.ws.rs library.</a:t>
            </a:r>
          </a:p>
          <a:p>
            <a:endParaRPr lang="en-GB" dirty="0"/>
          </a:p>
          <a:p>
            <a:r>
              <a:rPr lang="en-GB" dirty="0"/>
              <a:t>If everything worked we can send an ok response with the object we want to send.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  <a:b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"{id}"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PathParam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Stock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stockService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.retreiveStock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BadRequestException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stock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).build();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Implementing HTTP GET</a:t>
            </a:r>
          </a:p>
        </p:txBody>
      </p:sp>
    </p:spTree>
    <p:extLst>
      <p:ext uri="{BB962C8B-B14F-4D97-AF65-F5344CB8AC3E}">
        <p14:creationId xmlns:p14="http://schemas.microsoft.com/office/powerpoint/2010/main" val="245910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Every response has a HTTP code associated with it.</a:t>
            </a:r>
          </a:p>
          <a:p>
            <a:endParaRPr lang="en-GB" dirty="0"/>
          </a:p>
          <a:p>
            <a:r>
              <a:rPr lang="en-GB" dirty="0"/>
              <a:t>There are around 60 different status codes separated into 5 categories:</a:t>
            </a:r>
          </a:p>
          <a:p>
            <a:pPr lvl="1"/>
            <a:r>
              <a:rPr lang="en-GB" dirty="0"/>
              <a:t>1xx – Informational. </a:t>
            </a:r>
          </a:p>
          <a:p>
            <a:pPr lvl="1"/>
            <a:r>
              <a:rPr lang="en-GB" dirty="0"/>
              <a:t>2xx – Success.</a:t>
            </a:r>
          </a:p>
          <a:p>
            <a:pPr lvl="1"/>
            <a:r>
              <a:rPr lang="en-GB" dirty="0"/>
              <a:t>3xx – Redirection.</a:t>
            </a:r>
          </a:p>
          <a:p>
            <a:pPr lvl="1"/>
            <a:r>
              <a:rPr lang="en-GB" dirty="0"/>
              <a:t>4xx – Client Error.</a:t>
            </a:r>
          </a:p>
          <a:p>
            <a:pPr lvl="1"/>
            <a:r>
              <a:rPr lang="en-GB" dirty="0"/>
              <a:t>5xx – Server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83832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JSON stands for JavaScript Object Notation.</a:t>
            </a:r>
          </a:p>
          <a:p>
            <a:endParaRPr lang="en-GB" dirty="0"/>
          </a:p>
          <a:p>
            <a:r>
              <a:rPr lang="en-GB" dirty="0"/>
              <a:t>It is commonly used to send objects over a network as it can be interpreted very easily.</a:t>
            </a:r>
          </a:p>
          <a:p>
            <a:endParaRPr lang="en-GB" dirty="0"/>
          </a:p>
          <a:p>
            <a:r>
              <a:rPr lang="en-GB" dirty="0"/>
              <a:t>It is also used by MongoDB as the format it uses to store data.</a:t>
            </a:r>
          </a:p>
          <a:p>
            <a:endParaRPr lang="en-GB" dirty="0"/>
          </a:p>
          <a:p>
            <a:r>
              <a:rPr lang="en-GB" dirty="0"/>
              <a:t>It is perfect for RESTful services due to its lightweight nature.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7658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smtClean="0"/>
              <a:t>an interoperability layer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Using your </a:t>
            </a:r>
            <a:r>
              <a:rPr lang="en-GB" dirty="0" smtClean="0"/>
              <a:t>project </a:t>
            </a:r>
            <a:r>
              <a:rPr lang="en-GB" dirty="0"/>
              <a:t>complete the following functionality:</a:t>
            </a:r>
          </a:p>
          <a:p>
            <a:pPr lvl="2"/>
            <a:r>
              <a:rPr lang="en-GB" dirty="0"/>
              <a:t>Functions that </a:t>
            </a:r>
            <a:r>
              <a:rPr lang="en-GB" dirty="0" err="1" smtClean="0"/>
              <a:t>getAllAccounts</a:t>
            </a:r>
            <a:r>
              <a:rPr lang="en-GB" dirty="0" smtClean="0"/>
              <a:t>, </a:t>
            </a:r>
            <a:r>
              <a:rPr lang="en-GB" dirty="0" err="1" smtClean="0"/>
              <a:t>findAnAccount</a:t>
            </a:r>
            <a:r>
              <a:rPr lang="en-GB" dirty="0" smtClean="0"/>
              <a:t>, </a:t>
            </a:r>
            <a:r>
              <a:rPr lang="en-GB" dirty="0" err="1" smtClean="0"/>
              <a:t>createAnAccount</a:t>
            </a:r>
            <a:r>
              <a:rPr lang="en-GB" dirty="0" smtClean="0"/>
              <a:t>, </a:t>
            </a:r>
            <a:r>
              <a:rPr lang="en-GB" dirty="0" err="1" smtClean="0"/>
              <a:t>updateAnAccount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 smtClean="0"/>
              <a:t>deleteAnAccount</a:t>
            </a:r>
            <a:endParaRPr lang="en-GB" dirty="0" smtClean="0"/>
          </a:p>
          <a:p>
            <a:pPr lvl="3"/>
            <a:r>
              <a:rPr lang="en-GB" dirty="0" smtClean="0"/>
              <a:t>Return responses via JSON. Hint you can test this via postman</a:t>
            </a:r>
          </a:p>
          <a:p>
            <a:pPr lvl="2"/>
            <a:r>
              <a:rPr lang="en-GB" dirty="0" smtClean="0"/>
              <a:t>You will have to configure JAX-RS</a:t>
            </a:r>
          </a:p>
          <a:p>
            <a:pPr lvl="2"/>
            <a:r>
              <a:rPr lang="en-GB" dirty="0" smtClean="0"/>
              <a:t>You will have to configure beans.xml</a:t>
            </a:r>
          </a:p>
          <a:p>
            <a:pPr lvl="2"/>
            <a:r>
              <a:rPr lang="en-GB" dirty="0" smtClean="0"/>
              <a:t>There is likely several errors in your project you are going to have to work through</a:t>
            </a:r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the Git feature branch model to complete this task.</a:t>
            </a:r>
          </a:p>
          <a:p>
            <a:r>
              <a:rPr lang="en-GB" dirty="0"/>
              <a:t>Send the PR to the trainer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90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smtClean="0"/>
              <a:t>expose our application </a:t>
            </a:r>
            <a:r>
              <a:rPr lang="en-GB" dirty="0" smtClean="0"/>
              <a:t>via rest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3898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expose our application via rest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650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RESTful web services are designed to expose APIs on the web. REST stands for Representational State Transfer. </a:t>
            </a:r>
          </a:p>
          <a:p>
            <a:endParaRPr lang="en-GB" dirty="0"/>
          </a:p>
          <a:p>
            <a:r>
              <a:rPr lang="en-GB" dirty="0"/>
              <a:t>JAX-RS is the Java API for RESTful web services.</a:t>
            </a:r>
          </a:p>
          <a:p>
            <a:endParaRPr lang="en-GB" dirty="0"/>
          </a:p>
          <a:p>
            <a:r>
              <a:rPr lang="en-GB" dirty="0"/>
              <a:t>JAX-WS is the Java API for creating XML based web services such as SOAP.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JAX-RS \ JAX-WS</a:t>
            </a:r>
          </a:p>
        </p:txBody>
      </p:sp>
    </p:spTree>
    <p:extLst>
      <p:ext uri="{BB962C8B-B14F-4D97-AF65-F5344CB8AC3E}">
        <p14:creationId xmlns:p14="http://schemas.microsoft.com/office/powerpoint/2010/main" val="19454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EE –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11520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SOA is a style of software design where services can be accessed by the components of a system over a network.</a:t>
            </a:r>
          </a:p>
          <a:p>
            <a:endParaRPr lang="en-GB" sz="2000" dirty="0"/>
          </a:p>
          <a:p>
            <a:r>
              <a:rPr lang="en-GB" sz="2000" dirty="0"/>
              <a:t>A service is a single piece of functionality that can be acted on and updated remotely.</a:t>
            </a:r>
          </a:p>
          <a:p>
            <a:endParaRPr lang="en-GB" sz="2000" dirty="0"/>
          </a:p>
          <a:p>
            <a:r>
              <a:rPr lang="en-GB" sz="2000" dirty="0"/>
              <a:t>These services are then able to be used by every software component that has access to their network.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Service Oriented Architecture (SOA)</a:t>
            </a:r>
          </a:p>
        </p:txBody>
      </p:sp>
    </p:spTree>
    <p:extLst>
      <p:ext uri="{BB962C8B-B14F-4D97-AF65-F5344CB8AC3E}">
        <p14:creationId xmlns:p14="http://schemas.microsoft.com/office/powerpoint/2010/main" val="89241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A Service represents a business activity with a specified outcome.</a:t>
            </a:r>
          </a:p>
          <a:p>
            <a:endParaRPr lang="en-GB" sz="2000" dirty="0"/>
          </a:p>
          <a:p>
            <a:r>
              <a:rPr lang="en-GB" sz="2000" dirty="0"/>
              <a:t>Each Service is self-contained.</a:t>
            </a:r>
          </a:p>
          <a:p>
            <a:endParaRPr lang="en-GB" sz="2000" dirty="0"/>
          </a:p>
          <a:p>
            <a:r>
              <a:rPr lang="en-GB" sz="2000" dirty="0"/>
              <a:t>Services are ‘Black-Boxes’ for their consumers.</a:t>
            </a:r>
          </a:p>
          <a:p>
            <a:endParaRPr lang="en-GB" sz="2000" dirty="0"/>
          </a:p>
          <a:p>
            <a:r>
              <a:rPr lang="en-GB" sz="2000" dirty="0"/>
              <a:t>Services can consist of other, underlying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Properties of a Service</a:t>
            </a:r>
          </a:p>
        </p:txBody>
      </p:sp>
    </p:spTree>
    <p:extLst>
      <p:ext uri="{BB962C8B-B14F-4D97-AF65-F5344CB8AC3E}">
        <p14:creationId xmlns:p14="http://schemas.microsoft.com/office/powerpoint/2010/main" val="37025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RESTful web services are an implementation of SOA that exposes services over the Web using HTTP protocols.</a:t>
            </a:r>
          </a:p>
          <a:p>
            <a:endParaRPr lang="en-GB" dirty="0"/>
          </a:p>
          <a:p>
            <a:r>
              <a:rPr lang="en-GB" dirty="0" smtClean="0"/>
              <a:t>JSON data is typically passed in this service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stands for Representational State Transfer.</a:t>
            </a:r>
          </a:p>
          <a:p>
            <a:endParaRPr lang="en-GB" dirty="0"/>
          </a:p>
          <a:p>
            <a:r>
              <a:rPr lang="en-GB" dirty="0"/>
              <a:t>Using HTTP protocols REST exposes Resources using URI’s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228691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4"/>
                </a:solidFill>
              </a:rPr>
              <a:t>https://</a:t>
            </a:r>
            <a:r>
              <a:rPr lang="en-GB" sz="2000" dirty="0">
                <a:solidFill>
                  <a:schemeClr val="accent5"/>
                </a:solidFill>
              </a:rPr>
              <a:t>qa.</a:t>
            </a:r>
            <a:r>
              <a:rPr lang="en-GB" sz="2000" dirty="0">
                <a:solidFill>
                  <a:schemeClr val="accent2"/>
                </a:solidFill>
              </a:rPr>
              <a:t>consultinguk.com</a:t>
            </a:r>
            <a:r>
              <a:rPr lang="en-GB" sz="2000" dirty="0">
                <a:solidFill>
                  <a:schemeClr val="accent3"/>
                </a:solidFill>
              </a:rPr>
              <a:t>:80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/2016</a:t>
            </a:r>
            <a:r>
              <a:rPr lang="en-GB" sz="2000" dirty="0">
                <a:solidFill>
                  <a:srgbClr val="002060"/>
                </a:solidFill>
              </a:rPr>
              <a:t>?</a:t>
            </a:r>
            <a:r>
              <a:rPr lang="en-GB" sz="2000" dirty="0">
                <a:solidFill>
                  <a:schemeClr val="accent6"/>
                </a:solidFill>
              </a:rPr>
              <a:t>s=AWS</a:t>
            </a:r>
            <a:r>
              <a:rPr lang="en-GB" sz="2000" dirty="0">
                <a:solidFill>
                  <a:schemeClr val="tx2">
                    <a:lumMod val="50000"/>
                  </a:schemeClr>
                </a:solidFill>
              </a:rPr>
              <a:t>#respond</a:t>
            </a: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4"/>
                </a:solidFill>
              </a:rPr>
              <a:t>https:// </a:t>
            </a:r>
            <a:r>
              <a:rPr lang="en-GB" sz="2000" dirty="0">
                <a:solidFill>
                  <a:schemeClr val="tx1"/>
                </a:solidFill>
              </a:rPr>
              <a:t>– Protocol</a:t>
            </a:r>
            <a:r>
              <a:rPr lang="en-GB" sz="2000" dirty="0"/>
              <a:t>. How your browser should communicate with a web server.</a:t>
            </a:r>
            <a:endParaRPr lang="en-GB" sz="2000" dirty="0">
              <a:solidFill>
                <a:schemeClr val="accent4"/>
              </a:solidFill>
            </a:endParaRPr>
          </a:p>
          <a:p>
            <a:r>
              <a:rPr lang="en-GB" sz="2000" dirty="0" err="1">
                <a:solidFill>
                  <a:schemeClr val="accent5"/>
                </a:solidFill>
              </a:rPr>
              <a:t>qa</a:t>
            </a:r>
            <a:r>
              <a:rPr lang="en-GB" sz="2000" dirty="0">
                <a:solidFill>
                  <a:schemeClr val="accent5"/>
                </a:solidFill>
              </a:rPr>
              <a:t>.</a:t>
            </a:r>
            <a:r>
              <a:rPr lang="en-GB" sz="2000" dirty="0">
                <a:solidFill>
                  <a:schemeClr val="tx1"/>
                </a:solidFill>
              </a:rPr>
              <a:t> – Subdomain</a:t>
            </a:r>
            <a:r>
              <a:rPr lang="en-GB" sz="2000" dirty="0"/>
              <a:t>. A sub-division of the main domain name.</a:t>
            </a:r>
            <a:endParaRPr lang="en-GB" sz="20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2"/>
                </a:solidFill>
              </a:rPr>
              <a:t>consultinguk.com</a:t>
            </a:r>
            <a:r>
              <a:rPr lang="en-GB" sz="2000" dirty="0">
                <a:solidFill>
                  <a:schemeClr val="tx1"/>
                </a:solidFill>
              </a:rPr>
              <a:t> – Domain Name</a:t>
            </a:r>
            <a:r>
              <a:rPr lang="en-GB" sz="2000" dirty="0"/>
              <a:t>. A unique reference that identifies a website.</a:t>
            </a:r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dirty="0">
                <a:solidFill>
                  <a:schemeClr val="accent3"/>
                </a:solidFill>
              </a:rPr>
              <a:t>:80</a:t>
            </a:r>
            <a:r>
              <a:rPr lang="en-GB" sz="2000" dirty="0">
                <a:solidFill>
                  <a:schemeClr val="tx1"/>
                </a:solidFill>
              </a:rPr>
              <a:t>  – Port</a:t>
            </a:r>
            <a:r>
              <a:rPr lang="en-GB" sz="2000" dirty="0"/>
              <a:t>. </a:t>
            </a:r>
            <a:endParaRPr lang="en-GB" sz="2000" dirty="0" smtClean="0">
              <a:solidFill>
                <a:schemeClr val="accent3"/>
              </a:solidFill>
            </a:endParaRPr>
          </a:p>
          <a:p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/2016</a:t>
            </a:r>
            <a:r>
              <a:rPr lang="en-GB" sz="2000" dirty="0" smtClean="0">
                <a:solidFill>
                  <a:schemeClr val="tx1"/>
                </a:solidFill>
              </a:rPr>
              <a:t> – Path</a:t>
            </a:r>
            <a:r>
              <a:rPr lang="en-GB" sz="2000" dirty="0" smtClean="0"/>
              <a:t>. Refers to a file or directory.</a:t>
            </a:r>
            <a:endParaRPr lang="en-GB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rgbClr val="002060"/>
                </a:solidFill>
              </a:rPr>
              <a:t>?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– Query. Used to attach parameters to the URL</a:t>
            </a:r>
            <a:r>
              <a:rPr lang="en-GB" sz="2000" dirty="0"/>
              <a:t>.</a:t>
            </a:r>
            <a:endParaRPr lang="en-GB" sz="20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chemeClr val="accent6"/>
                </a:solidFill>
              </a:rPr>
              <a:t>s=AWS</a:t>
            </a:r>
            <a:r>
              <a:rPr lang="en-GB" sz="2000" dirty="0">
                <a:solidFill>
                  <a:schemeClr val="tx1"/>
                </a:solidFill>
              </a:rPr>
              <a:t> – Parameter</a:t>
            </a:r>
            <a:r>
              <a:rPr lang="en-GB" sz="2000" dirty="0"/>
              <a:t>. Snippets of information found in the Query.</a:t>
            </a:r>
            <a:endParaRPr lang="en-GB" sz="2000" dirty="0">
              <a:solidFill>
                <a:schemeClr val="accent6"/>
              </a:solidFill>
            </a:endParaRPr>
          </a:p>
          <a:p>
            <a:r>
              <a:rPr lang="en-GB" sz="2000" dirty="0">
                <a:solidFill>
                  <a:schemeClr val="tx2">
                    <a:lumMod val="50000"/>
                  </a:schemeClr>
                </a:solidFill>
              </a:rPr>
              <a:t>#respond</a:t>
            </a:r>
            <a:r>
              <a:rPr lang="en-GB" sz="2000" dirty="0">
                <a:solidFill>
                  <a:schemeClr val="tx1"/>
                </a:solidFill>
              </a:rPr>
              <a:t> – Fragment</a:t>
            </a:r>
            <a:r>
              <a:rPr lang="en-GB" sz="2000" dirty="0"/>
              <a:t>. An internal page reference, also referred to as an anchor.</a:t>
            </a:r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URI’s and the Anatomy of a URL</a:t>
            </a:r>
          </a:p>
        </p:txBody>
      </p:sp>
    </p:spTree>
    <p:extLst>
      <p:ext uri="{BB962C8B-B14F-4D97-AF65-F5344CB8AC3E}">
        <p14:creationId xmlns:p14="http://schemas.microsoft.com/office/powerpoint/2010/main" val="35745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Before we can start adding in REST we need to configure our Application to be available on a path.</a:t>
            </a:r>
          </a:p>
          <a:p>
            <a:endParaRPr lang="en-GB" dirty="0"/>
          </a:p>
          <a:p>
            <a:r>
              <a:rPr lang="en-GB" dirty="0"/>
              <a:t>This is done using the </a:t>
            </a:r>
            <a:r>
              <a:rPr lang="en-GB" dirty="0" err="1"/>
              <a:t>ApplicationPath</a:t>
            </a:r>
            <a:r>
              <a:rPr lang="en-GB" dirty="0"/>
              <a:t> annotation.</a:t>
            </a:r>
          </a:p>
          <a:p>
            <a:endParaRPr lang="en-GB" dirty="0"/>
          </a:p>
          <a:p>
            <a:r>
              <a:rPr lang="en-GB" dirty="0"/>
              <a:t>We also need to extend Application.</a:t>
            </a:r>
          </a:p>
          <a:p>
            <a:endParaRPr lang="en-GB" dirty="0"/>
          </a:p>
          <a:p>
            <a:r>
              <a:rPr lang="en-GB" dirty="0"/>
              <a:t>We should now remove the main method.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qagardens.ims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javax.ws.rs.ApplicationPath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javax.ws.rs.core.Application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ApplicationPath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“rest"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IMS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Application {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Setting up Our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458847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14202</TotalTime>
  <Words>984</Words>
  <Application>Microsoft Office PowerPoint</Application>
  <PresentationFormat>Widescreen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PPM Courseware Slides</vt:lpstr>
      <vt:lpstr>Purpose</vt:lpstr>
      <vt:lpstr>Objectives</vt:lpstr>
      <vt:lpstr>JAX-RS \ JAX-WS</vt:lpstr>
      <vt:lpstr>Java EE – Web Services</vt:lpstr>
      <vt:lpstr>Service Oriented Architecture (SOA)</vt:lpstr>
      <vt:lpstr>The Properties of a Service</vt:lpstr>
      <vt:lpstr>RESTful Web Services</vt:lpstr>
      <vt:lpstr>URI’s and the Anatomy of a URL</vt:lpstr>
      <vt:lpstr>Setting up Our Application</vt:lpstr>
      <vt:lpstr>Making REST Controllers</vt:lpstr>
      <vt:lpstr>HTTP Methods</vt:lpstr>
      <vt:lpstr>More on HTTP Methods</vt:lpstr>
      <vt:lpstr>Using RESTful HTTP Methods</vt:lpstr>
      <vt:lpstr>Implementing HTTP GET</vt:lpstr>
      <vt:lpstr>Implementing HTTP GET</vt:lpstr>
      <vt:lpstr>HTTP Status Codes</vt:lpstr>
      <vt:lpstr>JSON</vt:lpstr>
      <vt:lpstr>Exercise</vt:lpstr>
      <vt:lpstr>Objectives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Windows User</cp:lastModifiedBy>
  <cp:revision>200</cp:revision>
  <dcterms:created xsi:type="dcterms:W3CDTF">2017-01-16T15:28:50Z</dcterms:created>
  <dcterms:modified xsi:type="dcterms:W3CDTF">2018-02-22T08:38:07Z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