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2"/>
  </p:notesMasterIdLst>
  <p:handoutMasterIdLst>
    <p:handoutMasterId r:id="rId13"/>
  </p:handoutMasterIdLst>
  <p:sldIdLst>
    <p:sldId id="274" r:id="rId2"/>
    <p:sldId id="366" r:id="rId3"/>
    <p:sldId id="275" r:id="rId4"/>
    <p:sldId id="375" r:id="rId5"/>
    <p:sldId id="376" r:id="rId6"/>
    <p:sldId id="377" r:id="rId7"/>
    <p:sldId id="379" r:id="rId8"/>
    <p:sldId id="380" r:id="rId9"/>
    <p:sldId id="373" r:id="rId10"/>
    <p:sldId id="381" r:id="rId11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t" id="{11D65CAB-23DB-44CE-AF79-0967E00FBD89}">
          <p14:sldIdLst>
            <p14:sldId id="274"/>
            <p14:sldId id="366"/>
            <p14:sldId id="275"/>
            <p14:sldId id="375"/>
            <p14:sldId id="376"/>
            <p14:sldId id="377"/>
            <p14:sldId id="379"/>
            <p14:sldId id="380"/>
            <p14:sldId id="373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C0"/>
    <a:srgbClr val="555454"/>
    <a:srgbClr val="000000"/>
    <a:srgbClr val="B9CDE5"/>
    <a:srgbClr val="00519C"/>
    <a:srgbClr val="004F9F"/>
    <a:srgbClr val="0070C0"/>
    <a:srgbClr val="0070AB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9EA30-D79A-4C2D-A73B-4AF96C61992D}" v="10" dt="2017-01-30T15:28:12.575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31" autoAdjust="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9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r="15741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To describe the persistence layer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2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To edit our application model so that it can be persisted to a SQL database.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6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To edit our application model so that it can be persisted to a SQL database.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3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The domain model describes the aspects of the business that we are interested in modelling to build our enterprise system</a:t>
            </a:r>
          </a:p>
          <a:p>
            <a:endParaRPr lang="en-GB" dirty="0" smtClean="0"/>
          </a:p>
          <a:p>
            <a:r>
              <a:rPr lang="en-GB" dirty="0" smtClean="0"/>
              <a:t>The domain is modelled in an OOP language like Java using objects. The domain model can typically be identified by Nouns:</a:t>
            </a:r>
          </a:p>
          <a:p>
            <a:pPr lvl="1"/>
            <a:r>
              <a:rPr lang="en-GB" dirty="0" smtClean="0"/>
              <a:t>Book</a:t>
            </a:r>
          </a:p>
          <a:p>
            <a:pPr lvl="1"/>
            <a:r>
              <a:rPr lang="en-GB" dirty="0" smtClean="0"/>
              <a:t>Movie</a:t>
            </a:r>
          </a:p>
          <a:p>
            <a:pPr lvl="1"/>
            <a:r>
              <a:rPr lang="en-GB" dirty="0" smtClean="0"/>
              <a:t>Actor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Domain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2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ORM is the glue that bridges the gap between databases and objects.</a:t>
            </a:r>
          </a:p>
          <a:p>
            <a:endParaRPr lang="en-GB" dirty="0"/>
          </a:p>
          <a:p>
            <a:r>
              <a:rPr lang="en-GB" dirty="0" smtClean="0"/>
              <a:t>Objects are only stored in memory and are not persisted.</a:t>
            </a:r>
          </a:p>
          <a:p>
            <a:endParaRPr lang="en-GB" dirty="0"/>
          </a:p>
          <a:p>
            <a:r>
              <a:rPr lang="en-GB" dirty="0" smtClean="0"/>
              <a:t>We can use a relational database to persist objects so that they can be retrieved and used later.</a:t>
            </a:r>
          </a:p>
          <a:p>
            <a:endParaRPr lang="en-GB" dirty="0"/>
          </a:p>
          <a:p>
            <a:r>
              <a:rPr lang="en-GB" dirty="0" smtClean="0"/>
              <a:t>Java Persistence API is the framework we will use in </a:t>
            </a:r>
            <a:r>
              <a:rPr lang="en-GB" dirty="0" err="1" smtClean="0"/>
              <a:t>JavaEE</a:t>
            </a:r>
            <a:r>
              <a:rPr lang="en-GB" dirty="0" smtClean="0"/>
              <a:t> to achieve this mapping between objects in Java and relations in SQL.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 relational mapping (ORM)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This framework allows us to map objects to relational databases.</a:t>
            </a:r>
          </a:p>
          <a:p>
            <a:endParaRPr lang="en-GB" dirty="0"/>
          </a:p>
          <a:p>
            <a:r>
              <a:rPr lang="en-GB" dirty="0" smtClean="0"/>
              <a:t>In JPA the entity manager is the mechanism that is used to achieve this mapping and is used to persist an object. </a:t>
            </a:r>
            <a:r>
              <a:rPr lang="en-GB" dirty="0"/>
              <a:t>I</a:t>
            </a:r>
            <a:r>
              <a:rPr lang="en-GB" dirty="0" smtClean="0"/>
              <a:t>n JPA this object is referred to as an entity:</a:t>
            </a:r>
          </a:p>
          <a:p>
            <a:pPr lvl="1"/>
            <a:r>
              <a:rPr lang="en-GB" dirty="0"/>
              <a:t>Book</a:t>
            </a:r>
          </a:p>
          <a:p>
            <a:pPr lvl="1"/>
            <a:r>
              <a:rPr lang="en-GB" dirty="0"/>
              <a:t>Movie</a:t>
            </a:r>
          </a:p>
          <a:p>
            <a:pPr lvl="1"/>
            <a:r>
              <a:rPr lang="en-GB" dirty="0" smtClean="0"/>
              <a:t>Actor</a:t>
            </a:r>
          </a:p>
          <a:p>
            <a:pPr lvl="1"/>
            <a:endParaRPr lang="en-GB" dirty="0"/>
          </a:p>
          <a:p>
            <a:r>
              <a:rPr lang="en-GB" dirty="0" smtClean="0"/>
              <a:t>The entity manager is the API to complete database related operations like Create, Read, Update, Delete (CRUD).</a:t>
            </a:r>
          </a:p>
          <a:p>
            <a:endParaRPr lang="en-GB" dirty="0"/>
          </a:p>
          <a:p>
            <a:r>
              <a:rPr lang="en-GB" dirty="0" smtClean="0"/>
              <a:t>JPA offers a much richer Query language available called JPQL out with Entity Manager operations.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Java Persistence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Typical Java objects only live in memory, whilst entities initially live in memory but are then persisted to a storage mechanism like a database.</a:t>
            </a:r>
          </a:p>
          <a:p>
            <a:endParaRPr lang="en-GB" dirty="0"/>
          </a:p>
          <a:p>
            <a:r>
              <a:rPr lang="en-GB" dirty="0" smtClean="0"/>
              <a:t>Entities have identities that are used to uniquely identify them within a DB.</a:t>
            </a:r>
          </a:p>
          <a:p>
            <a:endParaRPr lang="en-GB" dirty="0"/>
          </a:p>
          <a:p>
            <a:r>
              <a:rPr lang="en-GB" dirty="0" smtClean="0"/>
              <a:t>JPA gives us a much higher level of abstraction than JDBC but uses this under the hood.</a:t>
            </a:r>
          </a:p>
          <a:p>
            <a:endParaRPr lang="en-GB" dirty="0"/>
          </a:p>
          <a:p>
            <a:r>
              <a:rPr lang="en-GB" dirty="0" smtClean="0"/>
              <a:t>We use additional metadata via annotations to make an object an entity.</a:t>
            </a:r>
          </a:p>
          <a:p>
            <a:endParaRPr lang="en-GB" dirty="0"/>
          </a:p>
          <a:p>
            <a:r>
              <a:rPr lang="en-GB" dirty="0" smtClean="0"/>
              <a:t>You will be exploring mapping entities together this week during project work.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Entity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0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Entity Example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51543" y="1826644"/>
            <a:ext cx="104357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@Entity</a:t>
            </a:r>
          </a:p>
          <a:p>
            <a:r>
              <a:rPr lang="en-GB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@Id @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GeneratedValue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strategy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GenerationType</a:t>
            </a:r>
            <a:r>
              <a:rPr lang="en-GB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AUTO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GB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Long id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@Column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GB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title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@Column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GB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genre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@Column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GB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ageRating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//Other fields omitted </a:t>
            </a:r>
          </a:p>
          <a:p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Deployment descriptor for configuring JPA entity managers</a:t>
            </a:r>
          </a:p>
          <a:p>
            <a:endParaRPr lang="en-GB" dirty="0"/>
          </a:p>
          <a:p>
            <a:r>
              <a:rPr lang="en-GB" dirty="0" smtClean="0"/>
              <a:t>Logical unit for persisting entities in a business application</a:t>
            </a:r>
          </a:p>
          <a:p>
            <a:endParaRPr lang="en-GB" dirty="0"/>
          </a:p>
          <a:p>
            <a:r>
              <a:rPr lang="en-GB" dirty="0" smtClean="0"/>
              <a:t>This XML configuration file contains the properties for configuring the persistence unit, for example:</a:t>
            </a:r>
          </a:p>
          <a:p>
            <a:pPr lvl="1"/>
            <a:r>
              <a:rPr lang="en-GB" dirty="0" smtClean="0"/>
              <a:t>DB username</a:t>
            </a:r>
          </a:p>
          <a:p>
            <a:pPr lvl="1"/>
            <a:r>
              <a:rPr lang="en-GB" dirty="0" smtClean="0"/>
              <a:t>DB password</a:t>
            </a:r>
          </a:p>
          <a:p>
            <a:pPr lvl="1"/>
            <a:r>
              <a:rPr lang="en-GB" dirty="0" smtClean="0"/>
              <a:t>Database we are going to use</a:t>
            </a:r>
          </a:p>
          <a:p>
            <a:pPr lvl="1"/>
            <a:endParaRPr lang="en-GB" dirty="0"/>
          </a:p>
          <a:p>
            <a:r>
              <a:rPr lang="en-GB" dirty="0" smtClean="0"/>
              <a:t>Instructor will now show a demo of the persistence.xml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Persistence.xml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6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Create a application entity:</a:t>
            </a:r>
          </a:p>
          <a:p>
            <a:pPr lvl="1"/>
            <a:r>
              <a:rPr lang="en-GB" dirty="0" smtClean="0"/>
              <a:t>Convert your account class to an entity in the base project I gave you last week.</a:t>
            </a:r>
          </a:p>
          <a:p>
            <a:pPr lvl="1"/>
            <a:r>
              <a:rPr lang="en-GB" dirty="0" smtClean="0"/>
              <a:t>Right a script that will initially populate the </a:t>
            </a:r>
            <a:r>
              <a:rPr lang="en-GB" dirty="0"/>
              <a:t>account </a:t>
            </a:r>
            <a:r>
              <a:rPr lang="en-GB" dirty="0" smtClean="0"/>
              <a:t>table with the following users (This will need some research):</a:t>
            </a:r>
          </a:p>
          <a:p>
            <a:pPr lvl="2"/>
            <a:r>
              <a:rPr lang="en-GB" dirty="0" smtClean="0"/>
              <a:t>John, Doe, 1234</a:t>
            </a:r>
          </a:p>
          <a:p>
            <a:pPr lvl="2"/>
            <a:r>
              <a:rPr lang="en-GB" dirty="0" smtClean="0"/>
              <a:t>Jane, Doe, 1235</a:t>
            </a:r>
          </a:p>
          <a:p>
            <a:pPr lvl="2"/>
            <a:r>
              <a:rPr lang="en-GB" dirty="0" smtClean="0"/>
              <a:t>Jim, Taylor, 1236</a:t>
            </a:r>
          </a:p>
          <a:p>
            <a:r>
              <a:rPr lang="en-GB" dirty="0" smtClean="0"/>
              <a:t>Use </a:t>
            </a:r>
            <a:r>
              <a:rPr lang="en-GB" dirty="0"/>
              <a:t>the Git feature branch model to complete this task.</a:t>
            </a:r>
          </a:p>
          <a:p>
            <a:r>
              <a:rPr lang="en-GB" dirty="0"/>
              <a:t>Send the </a:t>
            </a:r>
            <a:r>
              <a:rPr lang="en-GB" dirty="0" smtClean="0"/>
              <a:t>link of your completed feature </a:t>
            </a:r>
            <a:r>
              <a:rPr lang="en-GB" dirty="0"/>
              <a:t>to the trainer.</a:t>
            </a:r>
          </a:p>
          <a:p>
            <a:pPr lvl="2"/>
            <a:endParaRPr lang="en-GB" dirty="0" smtClean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M Courseware Slide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11762</TotalTime>
  <Words>476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Segoe UI</vt:lpstr>
      <vt:lpstr>Segoe UI Light</vt:lpstr>
      <vt:lpstr>PPM Courseware Slides</vt:lpstr>
      <vt:lpstr>Purpose</vt:lpstr>
      <vt:lpstr>Objective</vt:lpstr>
      <vt:lpstr>Domain model</vt:lpstr>
      <vt:lpstr>Object relational mapping (ORM)</vt:lpstr>
      <vt:lpstr>Java Persistence API</vt:lpstr>
      <vt:lpstr>Entity</vt:lpstr>
      <vt:lpstr>Entity Example</vt:lpstr>
      <vt:lpstr>Persistence.xml</vt:lpstr>
      <vt:lpstr>Exercise</vt:lpstr>
      <vt:lpstr>Objective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– Service Layer</dc:title>
  <dc:creator>James Thompson</dc:creator>
  <cp:lastModifiedBy>Admin</cp:lastModifiedBy>
  <cp:revision>172</cp:revision>
  <dcterms:created xsi:type="dcterms:W3CDTF">2017-01-16T15:28:50Z</dcterms:created>
  <dcterms:modified xsi:type="dcterms:W3CDTF">2018-04-23T11:19:38Z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