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74" r:id="rId2"/>
    <p:sldId id="366" r:id="rId3"/>
    <p:sldId id="399" r:id="rId4"/>
    <p:sldId id="400" r:id="rId5"/>
    <p:sldId id="392" r:id="rId6"/>
    <p:sldId id="401" r:id="rId7"/>
    <p:sldId id="390" r:id="rId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" id="{11D65CAB-23DB-44CE-AF79-0967E00FBD89}">
          <p14:sldIdLst>
            <p14:sldId id="274"/>
            <p14:sldId id="366"/>
            <p14:sldId id="399"/>
            <p14:sldId id="400"/>
            <p14:sldId id="392"/>
            <p14:sldId id="401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5741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To describe bean validation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2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add bean validation to our movie entity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3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Performing CRUD operations on business data is crucial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As developers we spend a significant amount of time constraining data to ensure business information is accurate</a:t>
            </a:r>
          </a:p>
          <a:p>
            <a:endParaRPr lang="en-GB" dirty="0"/>
          </a:p>
          <a:p>
            <a:r>
              <a:rPr lang="en-GB" dirty="0" smtClean="0"/>
              <a:t>If data is incorrect, it’s important that we pass this information back to the user quickly</a:t>
            </a:r>
          </a:p>
          <a:p>
            <a:endParaRPr lang="en-GB" dirty="0"/>
          </a:p>
          <a:p>
            <a:r>
              <a:rPr lang="en-GB" dirty="0" smtClean="0"/>
              <a:t>A constraint is a business rule that is applied to our data to ensure our information stays accurate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5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need to ensure that our data objects are </a:t>
            </a:r>
            <a:r>
              <a:rPr lang="en-GB" dirty="0" smtClean="0"/>
              <a:t>valid. This </a:t>
            </a:r>
            <a:r>
              <a:rPr lang="en-GB" dirty="0"/>
              <a:t>improves the security of </a:t>
            </a:r>
            <a:r>
              <a:rPr lang="en-GB" dirty="0" smtClean="0"/>
              <a:t>our </a:t>
            </a:r>
            <a:r>
              <a:rPr lang="en-GB" dirty="0"/>
              <a:t>application because it ensures that our </a:t>
            </a:r>
            <a:r>
              <a:rPr lang="en-GB" dirty="0" smtClean="0"/>
              <a:t>data </a:t>
            </a:r>
            <a:r>
              <a:rPr lang="en-GB" dirty="0"/>
              <a:t>conforms to a set of </a:t>
            </a:r>
            <a:r>
              <a:rPr lang="en-GB" dirty="0" smtClean="0"/>
              <a:t>standards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can add validation </a:t>
            </a:r>
            <a:r>
              <a:rPr lang="en-GB" dirty="0" smtClean="0"/>
              <a:t>properties </a:t>
            </a:r>
            <a:r>
              <a:rPr lang="en-GB" dirty="0"/>
              <a:t>using </a:t>
            </a:r>
            <a:r>
              <a:rPr lang="en-GB" dirty="0" smtClean="0"/>
              <a:t>annotations. This can perform functions like:</a:t>
            </a:r>
          </a:p>
          <a:p>
            <a:pPr lvl="1"/>
            <a:r>
              <a:rPr lang="en-GB" dirty="0" smtClean="0"/>
              <a:t>Validating an email address</a:t>
            </a:r>
          </a:p>
          <a:p>
            <a:pPr lvl="1"/>
            <a:r>
              <a:rPr lang="en-GB" dirty="0"/>
              <a:t>Validating </a:t>
            </a:r>
            <a:r>
              <a:rPr lang="en-GB" dirty="0" smtClean="0"/>
              <a:t>a postcode</a:t>
            </a:r>
          </a:p>
          <a:p>
            <a:pPr lvl="1"/>
            <a:r>
              <a:rPr lang="en-GB" dirty="0" smtClean="0"/>
              <a:t>Validating a name field</a:t>
            </a:r>
          </a:p>
          <a:p>
            <a:pPr lvl="1"/>
            <a:endParaRPr lang="en-GB" dirty="0" smtClean="0"/>
          </a:p>
          <a:p>
            <a:r>
              <a:rPr lang="en-GB" dirty="0"/>
              <a:t>Bean validation can be used on all our components</a:t>
            </a:r>
          </a:p>
          <a:p>
            <a:pPr lvl="1"/>
            <a:r>
              <a:rPr lang="en-GB" dirty="0" smtClean="0"/>
              <a:t>If a </a:t>
            </a:r>
            <a:r>
              <a:rPr lang="en-GB" dirty="0"/>
              <a:t>constraint is broken an exception is thrown</a:t>
            </a:r>
          </a:p>
          <a:p>
            <a:pPr lvl="1"/>
            <a:endParaRPr lang="en-GB" dirty="0"/>
          </a:p>
          <a:p>
            <a:r>
              <a:rPr lang="en-GB" dirty="0"/>
              <a:t>With this API we can also create our own validation rules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Validating our Data Objects</a:t>
            </a:r>
          </a:p>
        </p:txBody>
      </p:sp>
    </p:spTree>
    <p:extLst>
      <p:ext uri="{BB962C8B-B14F-4D97-AF65-F5344CB8AC3E}">
        <p14:creationId xmlns:p14="http://schemas.microsoft.com/office/powerpoint/2010/main" val="186680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5"/>
            <p:extLst/>
          </p:nvPr>
        </p:nvGraphicFramePr>
        <p:xfrm>
          <a:off x="414338" y="1928813"/>
          <a:ext cx="11467874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154">
                  <a:extLst>
                    <a:ext uri="{9D8B030D-6E8A-4147-A177-3AD203B41FA5}">
                      <a16:colId xmlns:a16="http://schemas.microsoft.com/office/drawing/2014/main" val="2939268936"/>
                    </a:ext>
                  </a:extLst>
                </a:gridCol>
                <a:gridCol w="5168187">
                  <a:extLst>
                    <a:ext uri="{9D8B030D-6E8A-4147-A177-3AD203B41FA5}">
                      <a16:colId xmlns:a16="http://schemas.microsoft.com/office/drawing/2014/main" val="141330512"/>
                    </a:ext>
                  </a:extLst>
                </a:gridCol>
                <a:gridCol w="3801533">
                  <a:extLst>
                    <a:ext uri="{9D8B030D-6E8A-4147-A177-3AD203B41FA5}">
                      <a16:colId xmlns:a16="http://schemas.microsoft.com/office/drawing/2014/main" val="4203048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Accepted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0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AssertFalse</a:t>
                      </a:r>
                      <a:r>
                        <a:rPr lang="en-GB" sz="1800" dirty="0"/>
                        <a:t>/</a:t>
                      </a:r>
                      <a:r>
                        <a:rPr lang="en-GB" sz="1800" dirty="0" err="1"/>
                        <a:t>AssertTrue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Boolean, </a:t>
                      </a:r>
                      <a:r>
                        <a:rPr lang="en-GB" sz="1800" dirty="0" err="1"/>
                        <a:t>boolean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element must be false/true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DecimalMax</a:t>
                      </a:r>
                      <a:r>
                        <a:rPr lang="en-GB" sz="1800" dirty="0"/>
                        <a:t>/</a:t>
                      </a:r>
                      <a:br>
                        <a:rPr lang="en-GB" sz="1800" dirty="0"/>
                      </a:br>
                      <a:r>
                        <a:rPr lang="en-GB" sz="1800" dirty="0" err="1"/>
                        <a:t>DecimalMin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BigDecimal</a:t>
                      </a:r>
                      <a:r>
                        <a:rPr lang="en-GB" sz="1800" dirty="0"/>
                        <a:t>, </a:t>
                      </a:r>
                      <a:r>
                        <a:rPr lang="en-GB" sz="1800" dirty="0" err="1"/>
                        <a:t>BigInteger</a:t>
                      </a:r>
                      <a:r>
                        <a:rPr lang="en-GB" sz="1800" dirty="0"/>
                        <a:t>, </a:t>
                      </a:r>
                      <a:r>
                        <a:rPr lang="en-GB" sz="1800" dirty="0" err="1"/>
                        <a:t>CharSequence</a:t>
                      </a:r>
                      <a:r>
                        <a:rPr lang="en-GB" sz="1800" dirty="0"/>
                        <a:t>, byte, short, </a:t>
                      </a:r>
                      <a:r>
                        <a:rPr lang="en-GB" sz="1800" dirty="0" err="1"/>
                        <a:t>int</a:t>
                      </a:r>
                      <a:r>
                        <a:rPr lang="en-GB" sz="1800" dirty="0"/>
                        <a:t>, long &amp; respective Wrappers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element must be lower/greater then the specified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3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Future/Past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Calendar,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date must be in the Future/Past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Max/Min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BigDecimal</a:t>
                      </a:r>
                      <a:r>
                        <a:rPr lang="en-GB" sz="1800" dirty="0"/>
                        <a:t>, </a:t>
                      </a:r>
                      <a:r>
                        <a:rPr lang="en-GB" sz="1800" dirty="0" err="1"/>
                        <a:t>BigInteger</a:t>
                      </a:r>
                      <a:r>
                        <a:rPr lang="en-GB" sz="1800" dirty="0"/>
                        <a:t>, byte, short, </a:t>
                      </a:r>
                      <a:r>
                        <a:rPr lang="en-GB" sz="1800" dirty="0" err="1"/>
                        <a:t>int</a:t>
                      </a:r>
                      <a:r>
                        <a:rPr lang="en-GB" sz="1800" dirty="0"/>
                        <a:t>, long &amp; respective Wrappers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element must be lower/greater then the specified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8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Null/</a:t>
                      </a:r>
                      <a:r>
                        <a:rPr lang="en-GB" sz="1800" dirty="0" err="1"/>
                        <a:t>NotNull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element must be/not be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3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CharSequence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element must match a regex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3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BigDecimal</a:t>
                      </a:r>
                      <a:r>
                        <a:rPr lang="en-GB" sz="1800" dirty="0"/>
                        <a:t>, </a:t>
                      </a:r>
                      <a:r>
                        <a:rPr lang="en-GB" sz="1800" dirty="0" err="1"/>
                        <a:t>BigInteger</a:t>
                      </a:r>
                      <a:r>
                        <a:rPr lang="en-GB" sz="1800" dirty="0"/>
                        <a:t>, </a:t>
                      </a:r>
                      <a:r>
                        <a:rPr lang="en-GB" sz="1800" dirty="0" err="1"/>
                        <a:t>CharSequence</a:t>
                      </a:r>
                      <a:r>
                        <a:rPr lang="en-GB" sz="1800" dirty="0"/>
                        <a:t>, byte, short, </a:t>
                      </a:r>
                      <a:r>
                        <a:rPr lang="en-GB" sz="1800" dirty="0" err="1"/>
                        <a:t>int</a:t>
                      </a:r>
                      <a:r>
                        <a:rPr lang="en-GB" sz="1800" dirty="0"/>
                        <a:t>, long &amp; respective Wrappers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element must be within the accepted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Object[], </a:t>
                      </a:r>
                      <a:r>
                        <a:rPr lang="en-GB" sz="1800" dirty="0" err="1"/>
                        <a:t>CharSequence</a:t>
                      </a:r>
                      <a:r>
                        <a:rPr lang="en-GB" sz="1800" dirty="0"/>
                        <a:t>, Collection&lt;?&gt;, Map&lt;?, 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 element must be within the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77909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Built-in </a:t>
            </a:r>
            <a:r>
              <a:rPr lang="en-GB" dirty="0" err="1"/>
              <a:t>Contstraints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68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need to ensure that our data objects are </a:t>
            </a:r>
            <a:r>
              <a:rPr lang="en-GB" dirty="0" smtClean="0"/>
              <a:t>valid. This </a:t>
            </a:r>
            <a:r>
              <a:rPr lang="en-GB" dirty="0"/>
              <a:t>improves the security of </a:t>
            </a:r>
            <a:r>
              <a:rPr lang="en-GB" dirty="0" smtClean="0"/>
              <a:t>our </a:t>
            </a:r>
            <a:r>
              <a:rPr lang="en-GB" dirty="0"/>
              <a:t>application because it ensures that our </a:t>
            </a:r>
            <a:r>
              <a:rPr lang="en-GB" dirty="0" smtClean="0"/>
              <a:t>data </a:t>
            </a:r>
            <a:r>
              <a:rPr lang="en-GB" dirty="0"/>
              <a:t>conforms to a set of </a:t>
            </a:r>
            <a:r>
              <a:rPr lang="en-GB" dirty="0" smtClean="0"/>
              <a:t>standards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can add validation </a:t>
            </a:r>
            <a:r>
              <a:rPr lang="en-GB" dirty="0" smtClean="0"/>
              <a:t>properties </a:t>
            </a:r>
            <a:r>
              <a:rPr lang="en-GB" dirty="0"/>
              <a:t>using </a:t>
            </a:r>
            <a:r>
              <a:rPr lang="en-GB" dirty="0" smtClean="0"/>
              <a:t>annotations. This can perform functions like:</a:t>
            </a:r>
          </a:p>
          <a:p>
            <a:pPr lvl="1"/>
            <a:r>
              <a:rPr lang="en-GB" dirty="0" smtClean="0"/>
              <a:t>Validating an email address</a:t>
            </a:r>
          </a:p>
          <a:p>
            <a:pPr lvl="1"/>
            <a:r>
              <a:rPr lang="en-GB" dirty="0"/>
              <a:t>Validating </a:t>
            </a:r>
            <a:r>
              <a:rPr lang="en-GB" dirty="0" smtClean="0"/>
              <a:t>a postcode</a:t>
            </a:r>
          </a:p>
          <a:p>
            <a:pPr lvl="1"/>
            <a:r>
              <a:rPr lang="en-GB" dirty="0" smtClean="0"/>
              <a:t>Validating a name field</a:t>
            </a:r>
          </a:p>
          <a:p>
            <a:pPr lvl="1"/>
            <a:endParaRPr lang="en-GB" dirty="0" smtClean="0"/>
          </a:p>
          <a:p>
            <a:r>
              <a:rPr lang="en-GB" dirty="0"/>
              <a:t>Bean validation can be used on all our components</a:t>
            </a:r>
          </a:p>
          <a:p>
            <a:pPr lvl="1"/>
            <a:r>
              <a:rPr lang="en-GB" dirty="0" smtClean="0"/>
              <a:t>If a </a:t>
            </a:r>
            <a:r>
              <a:rPr lang="en-GB" dirty="0"/>
              <a:t>constraint is broken an exception is thrown</a:t>
            </a:r>
          </a:p>
          <a:p>
            <a:pPr lvl="1"/>
            <a:endParaRPr lang="en-GB" dirty="0"/>
          </a:p>
          <a:p>
            <a:r>
              <a:rPr lang="en-GB" dirty="0"/>
              <a:t>With this API we can also create our own validation rules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Instructor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9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add bean validation to our movie 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6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9124</TotalTime>
  <Words>396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Segoe UI</vt:lpstr>
      <vt:lpstr>Segoe UI Light</vt:lpstr>
      <vt:lpstr>PPM Courseware Slides</vt:lpstr>
      <vt:lpstr>Purpose</vt:lpstr>
      <vt:lpstr>Objective</vt:lpstr>
      <vt:lpstr>What is validation</vt:lpstr>
      <vt:lpstr>Validating our Data Objects</vt:lpstr>
      <vt:lpstr>Built-in Contstraints</vt:lpstr>
      <vt:lpstr>Instructor demo</vt:lpstr>
      <vt:lpstr>Objective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Windows User</cp:lastModifiedBy>
  <cp:revision>204</cp:revision>
  <dcterms:created xsi:type="dcterms:W3CDTF">2017-01-16T15:28:50Z</dcterms:created>
  <dcterms:modified xsi:type="dcterms:W3CDTF">2018-04-23T09:42:12Z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