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61" r:id="rId4"/>
    <p:sldId id="260" r:id="rId5"/>
    <p:sldId id="269" r:id="rId6"/>
    <p:sldId id="279" r:id="rId7"/>
    <p:sldId id="265" r:id="rId8"/>
    <p:sldId id="263" r:id="rId9"/>
    <p:sldId id="264" r:id="rId10"/>
    <p:sldId id="283" r:id="rId11"/>
    <p:sldId id="285" r:id="rId12"/>
    <p:sldId id="270" r:id="rId13"/>
    <p:sldId id="272" r:id="rId14"/>
    <p:sldId id="293" r:id="rId15"/>
    <p:sldId id="294" r:id="rId16"/>
    <p:sldId id="286" r:id="rId17"/>
    <p:sldId id="287" r:id="rId18"/>
    <p:sldId id="273" r:id="rId19"/>
    <p:sldId id="274" r:id="rId20"/>
    <p:sldId id="288" r:id="rId21"/>
    <p:sldId id="289" r:id="rId22"/>
    <p:sldId id="282" r:id="rId23"/>
    <p:sldId id="290" r:id="rId24"/>
    <p:sldId id="291" r:id="rId25"/>
    <p:sldId id="292" r:id="rId26"/>
    <p:sldId id="295" r:id="rId27"/>
    <p:sldId id="296" r:id="rId28"/>
    <p:sldId id="297" r:id="rId29"/>
    <p:sldId id="262" r:id="rId30"/>
    <p:sldId id="278" r:id="rId31"/>
    <p:sldId id="27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3" autoAdjust="0"/>
    <p:restoredTop sz="94330" autoAdjust="0"/>
  </p:normalViewPr>
  <p:slideViewPr>
    <p:cSldViewPr snapToGrid="0">
      <p:cViewPr varScale="1">
        <p:scale>
          <a:sx n="68" d="100"/>
          <a:sy n="68" d="100"/>
        </p:scale>
        <p:origin x="5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049ECA-D6EE-479C-AA11-723169FA7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384D035-9FC1-41B6-A374-9C3FDF1DD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916D31-BC76-408E-8089-6B2A0C6E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6976-3543-49CE-A00C-A904FFC9AE29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383253-F317-469B-87C5-E9DF7D6ED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3DABB0-F008-4580-8381-7A5A01BA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80C6-4C2C-4C98-89E5-6AD9880D5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68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2B7C28-EC7A-472C-B49E-6C4058F6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A78B59A-99ED-401A-9B35-541091CBB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DF4C69-A794-47BE-9A1E-AD4087D2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6976-3543-49CE-A00C-A904FFC9AE29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ACEC13-22C5-41FA-851E-6D05741B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4A559F-91A3-4A71-81C5-624E5C01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80C6-4C2C-4C98-89E5-6AD9880D5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30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9ADC621-F6AB-40E7-AEAF-061288C0A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A66840E-E38C-46FA-92C3-3194C0593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D4896D-9378-45A0-B7D2-49C0D89E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6976-3543-49CE-A00C-A904FFC9AE29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1ECDBBB-33B1-4936-9A50-1480B8AC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15F884-54F8-4BA3-973D-AB62C9D3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80C6-4C2C-4C98-89E5-6AD9880D5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89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127DED-1A31-4F93-ACCF-449FE3EE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1F3959-9E45-4610-B3D6-61A50E5E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C92930-9378-4D7C-9890-4847C44A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6976-3543-49CE-A00C-A904FFC9AE29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D1192D-C7EB-48BE-A105-64772854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CE0329-8048-4301-B683-1D538DED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80C6-4C2C-4C98-89E5-6AD9880D5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46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F74BF6-4C9D-4391-A3EA-867ED000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372831E-6ACA-41D4-9CC2-4989BC24E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D047DC2-8F34-48BE-9295-95FD5791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6976-3543-49CE-A00C-A904FFC9AE29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4D3823-D48F-4E7A-87FE-9CD29EDD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B06551-BB78-4DD4-B698-0832ED8C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80C6-4C2C-4C98-89E5-6AD9880D5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27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EBBDDE-0217-4892-9543-56A04CD4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6C1027-B0D4-4181-8924-C9038BA75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8372BF6-D654-4C8A-B568-9CB95C46F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54198C9-DAEA-4724-8419-B5994BA0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6976-3543-49CE-A00C-A904FFC9AE29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7E1AC43-E0E8-4832-9673-35632F0E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AB6E23-BC31-4653-840A-0CE6FD8F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80C6-4C2C-4C98-89E5-6AD9880D5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65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457C13-28F0-4F7E-8922-8B970BCCD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E22A45F-92F6-49EF-95A9-42B31A6DA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DE8BF57-D3B5-4D77-92CD-1917CA946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9614A97-FDFA-4BA7-ADF5-50DC526C8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446E2B4-BDD6-401E-8423-1BC20B4CE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951FFE2-0896-44D7-93DF-B360B02A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6976-3543-49CE-A00C-A904FFC9AE29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F2EF51F-00E8-4936-BD3D-3C365F42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7ED103F-A3EC-486B-A060-96657B76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80C6-4C2C-4C98-89E5-6AD9880D5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47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F1718A-FEC0-4CA6-91E5-11A2B3DE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A99301B-62C3-4804-9FEE-D2C9A48F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6976-3543-49CE-A00C-A904FFC9AE29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EE1AA7F-49C3-4DA4-90EF-893E00EA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BBA59A6-9DA1-4E21-851B-FB83CA0A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80C6-4C2C-4C98-89E5-6AD9880D5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09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7F1FEE1-CD51-4D93-81D3-7BC0B2FE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6976-3543-49CE-A00C-A904FFC9AE29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3492DBB-8CC3-4FFA-9D3B-656E33A6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3C9DC12-9A58-462C-BCA9-FE2F0F24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80C6-4C2C-4C98-89E5-6AD9880D5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08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95E9B4-1E92-4D73-A334-9ACA6770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7B0860-6491-4486-B0F9-1037E3718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0FB666D-3B9F-41D2-8F29-7E09B86B3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41314B4-F4FB-4B1D-A320-E120DB6A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6976-3543-49CE-A00C-A904FFC9AE29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63AC79-5546-4454-BA84-36F6D658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3E1F3FA-27B8-4149-B54D-18F12F42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80C6-4C2C-4C98-89E5-6AD9880D5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99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113042-71FA-47C0-9B6A-CEE7A06F2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47C594C-5E07-4710-81B4-B184FE794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724EAEC-41E8-484D-A1BC-05F55D7E9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23DFC8C-06E7-49C0-A9DF-13B20E41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6976-3543-49CE-A00C-A904FFC9AE29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45C7B24-E1FF-426E-88C5-5FC3F997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17981CF-7BE4-4855-BE7D-0977AD50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80C6-4C2C-4C98-89E5-6AD9880D5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9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A93356E-E887-4296-9CAD-EB73483B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95C5F1B-3EE2-40C8-8595-169118E73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D79DFC-8CBB-4203-A1A8-EFB4FE647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6976-3543-49CE-A00C-A904FFC9AE29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341FEB-B880-431F-BCC2-CA2838DB6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47DF8B-C500-4C42-858F-FEF6E6D26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480C6-4C2C-4C98-89E5-6AD9880D5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32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eeexplore.ieee.org/document/9186595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86D08A-5798-471E-BBBA-252334C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519" y="1669963"/>
            <a:ext cx="7774633" cy="1325563"/>
          </a:xfrm>
        </p:spPr>
        <p:txBody>
          <a:bodyPr>
            <a:no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 </a:t>
            </a:r>
            <a:r>
              <a:rPr lang="en-IN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License  </a:t>
            </a:r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    	Recognition  System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72D009-35F6-4BA9-B9F2-2AE6A3DA8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3623912"/>
            <a:ext cx="11970327" cy="20067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1.Godwin vimal kumar.E- 510817104011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Ms.S.Vennilla,M.E		                     2.Prabhu.D                      - 510817104028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3.Prakash.H                     - 510817104030</a:t>
            </a:r>
          </a:p>
        </p:txBody>
      </p:sp>
      <p:pic>
        <p:nvPicPr>
          <p:cNvPr id="4" name="Picture 2097157">
            <a:extLst>
              <a:ext uri="{FF2B5EF4-FFF2-40B4-BE49-F238E27FC236}">
                <a16:creationId xmlns="" xmlns:a16="http://schemas.microsoft.com/office/drawing/2014/main" id="{AA23E82E-8AFE-4A01-96A4-06BAAC94156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333" y="357409"/>
            <a:ext cx="1171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1DD835F-155E-4CA8-89CB-35E3CF7A363D}"/>
              </a:ext>
            </a:extLst>
          </p:cNvPr>
          <p:cNvSpPr txBox="1"/>
          <p:nvPr/>
        </p:nvSpPr>
        <p:spPr>
          <a:xfrm>
            <a:off x="671079" y="6320423"/>
            <a:ext cx="3458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EXAMINER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5A57E25-AF81-486B-988B-6F14D525280D}"/>
              </a:ext>
            </a:extLst>
          </p:cNvPr>
          <p:cNvSpPr txBox="1"/>
          <p:nvPr/>
        </p:nvSpPr>
        <p:spPr>
          <a:xfrm>
            <a:off x="7757304" y="6215827"/>
            <a:ext cx="3458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EXAMINER 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B0AAFD9-F864-41CE-B7EF-97E66ABC2E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79" y="5630657"/>
            <a:ext cx="2758523" cy="6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1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2A5760-6084-4583-81B1-655D1596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4AF614-1A4D-453B-A1D3-03470FD06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1940070"/>
            <a:ext cx="11573751" cy="4866723"/>
          </a:xfrm>
        </p:spPr>
        <p:txBody>
          <a:bodyPr/>
          <a:lstStyle/>
          <a:p>
            <a:pPr marL="914400" lvl="2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																		     Russian-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-Cascade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0628D95-A88F-4290-830D-4070D89D8D6B}"/>
              </a:ext>
            </a:extLst>
          </p:cNvPr>
          <p:cNvSpPr/>
          <p:nvPr/>
        </p:nvSpPr>
        <p:spPr>
          <a:xfrm>
            <a:off x="6280082" y="2569467"/>
            <a:ext cx="2809461" cy="275790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494DC9AC-077F-4FF2-A17B-6A5BD8BDF198}"/>
              </a:ext>
            </a:extLst>
          </p:cNvPr>
          <p:cNvSpPr/>
          <p:nvPr/>
        </p:nvSpPr>
        <p:spPr>
          <a:xfrm>
            <a:off x="6551751" y="3367788"/>
            <a:ext cx="2266122" cy="57315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to Gray scale image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71541AFB-ED55-4EAE-BF8B-E9EA2FB42897}"/>
              </a:ext>
            </a:extLst>
          </p:cNvPr>
          <p:cNvSpPr/>
          <p:nvPr/>
        </p:nvSpPr>
        <p:spPr>
          <a:xfrm>
            <a:off x="6565213" y="4310072"/>
            <a:ext cx="2266122" cy="57315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detection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26900795-6706-4026-ACA5-235C0623E63B}"/>
              </a:ext>
            </a:extLst>
          </p:cNvPr>
          <p:cNvSpPr/>
          <p:nvPr/>
        </p:nvSpPr>
        <p:spPr>
          <a:xfrm>
            <a:off x="3185702" y="4098849"/>
            <a:ext cx="2266122" cy="57315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License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extractions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789EFDC7-1431-4D44-A791-C2FB43863C8B}"/>
              </a:ext>
            </a:extLst>
          </p:cNvPr>
          <p:cNvSpPr/>
          <p:nvPr/>
        </p:nvSpPr>
        <p:spPr>
          <a:xfrm>
            <a:off x="735497" y="4098849"/>
            <a:ext cx="2266122" cy="57315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segmentation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9CBA96F6-B93B-46B0-BE43-ECE0A53FFF17}"/>
              </a:ext>
            </a:extLst>
          </p:cNvPr>
          <p:cNvSpPr/>
          <p:nvPr/>
        </p:nvSpPr>
        <p:spPr>
          <a:xfrm>
            <a:off x="735497" y="4938398"/>
            <a:ext cx="2266122" cy="57315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License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recognition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0E574A71-2100-4F7E-B63D-673D9022A3D7}"/>
              </a:ext>
            </a:extLst>
          </p:cNvPr>
          <p:cNvSpPr/>
          <p:nvPr/>
        </p:nvSpPr>
        <p:spPr>
          <a:xfrm>
            <a:off x="414136" y="5763644"/>
            <a:ext cx="2908844" cy="8101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recognized number plate in text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A6D45A89-B108-4CDF-A8B9-B8BACDC2BADF}"/>
              </a:ext>
            </a:extLst>
          </p:cNvPr>
          <p:cNvSpPr/>
          <p:nvPr/>
        </p:nvSpPr>
        <p:spPr>
          <a:xfrm>
            <a:off x="1242600" y="2500640"/>
            <a:ext cx="1759019" cy="78324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(video)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987B2DF2-F1C9-4424-91A3-9CBB5B00F45F}"/>
              </a:ext>
            </a:extLst>
          </p:cNvPr>
          <p:cNvCxnSpPr>
            <a:cxnSpLocks/>
          </p:cNvCxnSpPr>
          <p:nvPr/>
        </p:nvCxnSpPr>
        <p:spPr>
          <a:xfrm flipV="1">
            <a:off x="3001619" y="3068902"/>
            <a:ext cx="3278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B6FAA200-EBCC-429B-A238-C5727A32DBC3}"/>
              </a:ext>
            </a:extLst>
          </p:cNvPr>
          <p:cNvCxnSpPr>
            <a:cxnSpLocks/>
          </p:cNvCxnSpPr>
          <p:nvPr/>
        </p:nvCxnSpPr>
        <p:spPr>
          <a:xfrm>
            <a:off x="7777996" y="3940945"/>
            <a:ext cx="0" cy="31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="" xmlns:a16="http://schemas.microsoft.com/office/drawing/2014/main" id="{47765BA6-458C-4670-A68E-749622B5B24E}"/>
              </a:ext>
            </a:extLst>
          </p:cNvPr>
          <p:cNvCxnSpPr>
            <a:cxnSpLocks/>
          </p:cNvCxnSpPr>
          <p:nvPr/>
        </p:nvCxnSpPr>
        <p:spPr>
          <a:xfrm>
            <a:off x="5451824" y="4373432"/>
            <a:ext cx="828257" cy="77410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E8FBF3FD-6275-4CAB-9988-693EA3B69EE0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1868558" y="4689955"/>
            <a:ext cx="2" cy="24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9CD64909-643B-4AE8-8220-D8E3BFE5413A}"/>
              </a:ext>
            </a:extLst>
          </p:cNvPr>
          <p:cNvCxnSpPr>
            <a:cxnSpLocks/>
          </p:cNvCxnSpPr>
          <p:nvPr/>
        </p:nvCxnSpPr>
        <p:spPr>
          <a:xfrm flipH="1">
            <a:off x="1845367" y="5531289"/>
            <a:ext cx="2" cy="24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346FF2DD-C62A-4CD8-B3DC-7F1CC60ECC58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3001619" y="4385428"/>
            <a:ext cx="184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C2B5CEBB-FE63-43D8-B024-CA458FD3AA29}"/>
              </a:ext>
            </a:extLst>
          </p:cNvPr>
          <p:cNvSpPr txBox="1"/>
          <p:nvPr/>
        </p:nvSpPr>
        <p:spPr>
          <a:xfrm>
            <a:off x="6584883" y="2796209"/>
            <a:ext cx="222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pre-processing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0EDAC923-8698-4591-900B-3896ED347643}"/>
              </a:ext>
            </a:extLst>
          </p:cNvPr>
          <p:cNvCxnSpPr/>
          <p:nvPr/>
        </p:nvCxnSpPr>
        <p:spPr>
          <a:xfrm>
            <a:off x="4744278" y="4693359"/>
            <a:ext cx="0" cy="321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A3448844-9F79-4792-83CD-B3F49973B867}"/>
              </a:ext>
            </a:extLst>
          </p:cNvPr>
          <p:cNvSpPr/>
          <p:nvPr/>
        </p:nvSpPr>
        <p:spPr>
          <a:xfrm>
            <a:off x="4092046" y="5014675"/>
            <a:ext cx="1233886" cy="6705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cascades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DDF57A57-286E-476B-8F48-58C8AB42909C}"/>
              </a:ext>
            </a:extLst>
          </p:cNvPr>
          <p:cNvSpPr/>
          <p:nvPr/>
        </p:nvSpPr>
        <p:spPr>
          <a:xfrm>
            <a:off x="9513606" y="3209932"/>
            <a:ext cx="1380099" cy="888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scikit- learn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(python library)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88860697-139F-4342-AEEA-4FA09EA081A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817873" y="3654367"/>
            <a:ext cx="695733" cy="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="" xmlns:a16="http://schemas.microsoft.com/office/drawing/2014/main" id="{1606CF08-27F9-44A4-A7C6-3E6EFF89AEB2}"/>
              </a:ext>
            </a:extLst>
          </p:cNvPr>
          <p:cNvCxnSpPr>
            <a:stCxn id="15" idx="1"/>
          </p:cNvCxnSpPr>
          <p:nvPr/>
        </p:nvCxnSpPr>
        <p:spPr>
          <a:xfrm rot="10800000">
            <a:off x="414137" y="3940945"/>
            <a:ext cx="321361" cy="12840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="" xmlns:a16="http://schemas.microsoft.com/office/drawing/2014/main" id="{740C8C11-B073-48B5-AAB8-A4F3BF6BC1A5}"/>
              </a:ext>
            </a:extLst>
          </p:cNvPr>
          <p:cNvCxnSpPr>
            <a:cxnSpLocks/>
          </p:cNvCxnSpPr>
          <p:nvPr/>
        </p:nvCxnSpPr>
        <p:spPr>
          <a:xfrm rot="10800000">
            <a:off x="406215" y="3492063"/>
            <a:ext cx="340232" cy="8261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="" xmlns:a16="http://schemas.microsoft.com/office/drawing/2014/main" id="{37E92C02-D299-4EAB-BA04-20C0988FB31A}"/>
              </a:ext>
            </a:extLst>
          </p:cNvPr>
          <p:cNvCxnSpPr>
            <a:cxnSpLocks/>
          </p:cNvCxnSpPr>
          <p:nvPr/>
        </p:nvCxnSpPr>
        <p:spPr>
          <a:xfrm>
            <a:off x="414136" y="3496663"/>
            <a:ext cx="435013" cy="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CE311233-BE4B-4B99-832B-FAB934BB0297}"/>
              </a:ext>
            </a:extLst>
          </p:cNvPr>
          <p:cNvSpPr txBox="1"/>
          <p:nvPr/>
        </p:nvSpPr>
        <p:spPr>
          <a:xfrm>
            <a:off x="838200" y="3361337"/>
            <a:ext cx="124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Tesseract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2097157">
            <a:extLst>
              <a:ext uri="{FF2B5EF4-FFF2-40B4-BE49-F238E27FC236}">
                <a16:creationId xmlns="" xmlns:a16="http://schemas.microsoft.com/office/drawing/2014/main" id="{7C0C8140-4B42-4364-B0C7-A2350559D35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225" y="442118"/>
            <a:ext cx="1171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FFC13EF2-B57D-4E6B-BCB3-BFDF514026AA}"/>
              </a:ext>
            </a:extLst>
          </p:cNvPr>
          <p:cNvCxnSpPr>
            <a:cxnSpLocks/>
          </p:cNvCxnSpPr>
          <p:nvPr/>
        </p:nvCxnSpPr>
        <p:spPr>
          <a:xfrm>
            <a:off x="8811666" y="4521030"/>
            <a:ext cx="701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0EDFAA9-95EE-4ED7-B191-A18330C960CE}"/>
              </a:ext>
            </a:extLst>
          </p:cNvPr>
          <p:cNvSpPr/>
          <p:nvPr/>
        </p:nvSpPr>
        <p:spPr>
          <a:xfrm>
            <a:off x="9502645" y="4277927"/>
            <a:ext cx="1684481" cy="709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Canny  edge (</a:t>
            </a:r>
            <a:r>
              <a:rPr lang="en-IN" dirty="0" err="1"/>
              <a:t>opencv</a:t>
            </a:r>
            <a:r>
              <a:rPr lang="en-I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2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97FC3C-1C79-47F0-BECC-1104D168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diagram: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097157">
            <a:extLst>
              <a:ext uri="{FF2B5EF4-FFF2-40B4-BE49-F238E27FC236}">
                <a16:creationId xmlns="" xmlns:a16="http://schemas.microsoft.com/office/drawing/2014/main" id="{B46EE240-4107-4DF1-A572-378E364FB1B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225" y="442118"/>
            <a:ext cx="1171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E90F29C6-F956-4F6A-B464-43CEA764C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96" y="1908313"/>
            <a:ext cx="7938051" cy="4094922"/>
          </a:xfrm>
        </p:spPr>
      </p:pic>
    </p:spTree>
    <p:extLst>
      <p:ext uri="{BB962C8B-B14F-4D97-AF65-F5344CB8AC3E}">
        <p14:creationId xmlns:p14="http://schemas.microsoft.com/office/powerpoint/2010/main" val="277040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3A3A23-C720-4AF1-A408-7B25D990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267"/>
            <a:ext cx="11353800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090F36-1E39-42E0-8FE9-BC8F6A59D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0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a)Vehicle detection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b)License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detection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c)Unified character recognition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d)Store the data in CSV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097157">
            <a:extLst>
              <a:ext uri="{FF2B5EF4-FFF2-40B4-BE49-F238E27FC236}">
                <a16:creationId xmlns="" xmlns:a16="http://schemas.microsoft.com/office/drawing/2014/main" id="{D7046469-3A72-4A61-A9EE-47AB659F176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847" y="389839"/>
            <a:ext cx="1171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38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D5ABDF-77EC-45A8-99C2-F973B862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909"/>
            <a:ext cx="113538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Modules Description: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EE40BD-5F18-4A82-BFD4-9336CEB57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690688"/>
            <a:ext cx="1104488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a)Vehicle detection: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 we detect the vehicle image from the given input.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Russian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Cascade  is a image processing Xml library it is used to detect the vehicle from the given input.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image converted into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 image using scikit-learn library.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is one of the python library to convert RGB 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 image.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097157">
            <a:extLst>
              <a:ext uri="{FF2B5EF4-FFF2-40B4-BE49-F238E27FC236}">
                <a16:creationId xmlns="" xmlns:a16="http://schemas.microsoft.com/office/drawing/2014/main" id="{E4306540-2663-4A8B-8A64-476D0A20A77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490" y="365125"/>
            <a:ext cx="1171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04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8FA99D-7CAF-446E-92D3-6EA6D3FC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Russian </a:t>
            </a:r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cascade algorithm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74165B-05A8-484A-A49D-45755206C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en-US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algorithm can be explained in four stages: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ts val="2400"/>
              </a:lnSpc>
              <a:spcBef>
                <a:spcPts val="2400"/>
              </a:spcBef>
              <a:buSzPct val="100000"/>
              <a:tabLst>
                <a:tab pos="457200" algn="l"/>
              </a:tabLst>
            </a:pPr>
            <a:r>
              <a:rPr lang="en-US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Calculating </a:t>
            </a:r>
            <a:r>
              <a:rPr lang="en-US" spc="-5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Haar</a:t>
            </a:r>
            <a:r>
              <a:rPr lang="en-US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Features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ts val="2400"/>
              </a:lnSpc>
              <a:spcBef>
                <a:spcPts val="1260"/>
              </a:spcBef>
              <a:buSzPct val="100000"/>
              <a:tabLst>
                <a:tab pos="457200" algn="l"/>
              </a:tabLst>
            </a:pPr>
            <a:r>
              <a:rPr lang="en-US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Creating Integral Images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ts val="2400"/>
              </a:lnSpc>
              <a:spcBef>
                <a:spcPts val="1260"/>
              </a:spcBef>
              <a:buSzPct val="100000"/>
              <a:tabLst>
                <a:tab pos="457200" algn="l"/>
              </a:tabLst>
            </a:pPr>
            <a:r>
              <a:rPr lang="en-US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</a:t>
            </a:r>
            <a:r>
              <a:rPr lang="en-US" spc="-5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Adaboost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ts val="2400"/>
              </a:lnSpc>
              <a:spcBef>
                <a:spcPts val="1260"/>
              </a:spcBef>
              <a:buSzPct val="100000"/>
              <a:tabLst>
                <a:tab pos="457200" algn="l"/>
              </a:tabLst>
            </a:pPr>
            <a:r>
              <a:rPr lang="en-US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Implementing Cascading Classifiers</a:t>
            </a:r>
          </a:p>
          <a:p>
            <a:pPr marL="0" lvl="0" indent="0">
              <a:lnSpc>
                <a:spcPts val="2400"/>
              </a:lnSpc>
              <a:spcBef>
                <a:spcPts val="1260"/>
              </a:spcBef>
              <a:buSzPts val="1000"/>
              <a:buNone/>
              <a:tabLst>
                <a:tab pos="457200" algn="l"/>
              </a:tabLst>
            </a:pPr>
            <a:endParaRPr lang="en-US" spc="-5" dirty="0">
              <a:solidFill>
                <a:srgbClr val="29292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2400"/>
              </a:lnSpc>
              <a:spcBef>
                <a:spcPts val="1260"/>
              </a:spcBef>
              <a:buSzPct val="100000"/>
              <a:buNone/>
              <a:tabLst>
                <a:tab pos="457200" algn="l"/>
              </a:tabLst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2097157">
            <a:extLst>
              <a:ext uri="{FF2B5EF4-FFF2-40B4-BE49-F238E27FC236}">
                <a16:creationId xmlns="" xmlns:a16="http://schemas.microsoft.com/office/drawing/2014/main" id="{D334EC78-A669-4DE0-BC38-2C87EAA225F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225" y="442118"/>
            <a:ext cx="1171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13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E14012-FCCF-42D1-931B-3D64044E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 Russian-</a:t>
            </a:r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-cascade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933D8091-1D00-41C0-9360-5CE3B6F332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75" y="2411897"/>
            <a:ext cx="7802838" cy="2470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097157">
            <a:extLst>
              <a:ext uri="{FF2B5EF4-FFF2-40B4-BE49-F238E27FC236}">
                <a16:creationId xmlns="" xmlns:a16="http://schemas.microsoft.com/office/drawing/2014/main" id="{EB678704-AF67-4648-B39D-56BD6A2AF5C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225" y="442118"/>
            <a:ext cx="1171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3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049C304-1A09-477E-B207-7D1CF1B65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09" y="2156031"/>
            <a:ext cx="3748221" cy="3208545"/>
          </a:xfr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FEB7331-34D1-499F-9E77-497B433B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153" y="2156032"/>
            <a:ext cx="4827932" cy="32085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42CAD4C-BC77-4FC3-8447-416FE545A1FB}"/>
              </a:ext>
            </a:extLst>
          </p:cNvPr>
          <p:cNvSpPr txBox="1"/>
          <p:nvPr/>
        </p:nvSpPr>
        <p:spPr>
          <a:xfrm>
            <a:off x="1538323" y="5592418"/>
            <a:ext cx="269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Original image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3CB3D90-0D99-420F-8BC5-5ABDB7F9F48F}"/>
              </a:ext>
            </a:extLst>
          </p:cNvPr>
          <p:cNvSpPr txBox="1"/>
          <p:nvPr/>
        </p:nvSpPr>
        <p:spPr>
          <a:xfrm>
            <a:off x="7180266" y="5592418"/>
            <a:ext cx="314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Gray scale image </a:t>
            </a:r>
            <a:endParaRPr lang="en-US" dirty="0"/>
          </a:p>
        </p:txBody>
      </p:sp>
      <p:pic>
        <p:nvPicPr>
          <p:cNvPr id="6" name="Picture 2097157">
            <a:extLst>
              <a:ext uri="{FF2B5EF4-FFF2-40B4-BE49-F238E27FC236}">
                <a16:creationId xmlns="" xmlns:a16="http://schemas.microsoft.com/office/drawing/2014/main" id="{901B9DD5-7D3F-4D3C-8B16-D878585852D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225" y="442118"/>
            <a:ext cx="1171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8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8B91F1-243E-441F-9B38-979CCAF0D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57" y="314876"/>
            <a:ext cx="10515600" cy="6271453"/>
          </a:xfrm>
        </p:spPr>
        <p:txBody>
          <a:bodyPr/>
          <a:lstStyle/>
          <a:p>
            <a:pPr marL="0" indent="0">
              <a:buNone/>
            </a:pPr>
            <a:endParaRPr lang="en-IN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And detect the edges of the image using canny edge method from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opencv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.  </a:t>
            </a:r>
          </a:p>
          <a:p>
            <a:pPr marL="0" indent="0">
              <a:buNone/>
            </a:pP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28ECA1C-6C31-413C-8EA2-0773E4B3B64A}"/>
              </a:ext>
            </a:extLst>
          </p:cNvPr>
          <p:cNvSpPr txBox="1"/>
          <p:nvPr/>
        </p:nvSpPr>
        <p:spPr>
          <a:xfrm>
            <a:off x="4691270" y="3171895"/>
            <a:ext cx="16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Edge detection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9C8B2F3-69CD-4178-B066-F1D3FD81E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625" y="3450602"/>
            <a:ext cx="7208664" cy="2947644"/>
          </a:xfrm>
          <a:prstGeom prst="rect">
            <a:avLst/>
          </a:prstGeom>
        </p:spPr>
      </p:pic>
      <p:pic>
        <p:nvPicPr>
          <p:cNvPr id="8" name="Picture 2097157">
            <a:extLst>
              <a:ext uri="{FF2B5EF4-FFF2-40B4-BE49-F238E27FC236}">
                <a16:creationId xmlns="" xmlns:a16="http://schemas.microsoft.com/office/drawing/2014/main" id="{6E7A0DF9-8258-4466-BE0B-2353082B5E1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312" y="314876"/>
            <a:ext cx="1171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40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B10AEC-F526-45E4-BF03-C23C936A2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b)License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detection: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BAA352-F813-4194-A26E-E40728DF8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699"/>
            <a:ext cx="10515600" cy="49561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 we detect the number plate from the given input.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-cascade algorithm is uses to detect and crop the number plate of the detected vehicle.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097157">
            <a:extLst>
              <a:ext uri="{FF2B5EF4-FFF2-40B4-BE49-F238E27FC236}">
                <a16:creationId xmlns="" xmlns:a16="http://schemas.microsoft.com/office/drawing/2014/main" id="{CFDBA3D0-6757-4BA7-82AB-37FF08E2464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490" y="365125"/>
            <a:ext cx="1171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228D4D0-5C3A-4F90-9A68-7AF7502B4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292" y="4234760"/>
            <a:ext cx="39814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27656E-8519-4FAC-AFDA-DAD64D65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c)unified character recognition: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9F79E6-F0D2-4E05-874A-4CC9EFC1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276" y="1152938"/>
            <a:ext cx="10969576" cy="57050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module there are two main tasks.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segmentation.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recognition.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 the character segmentation and character recognition is done by Tesseract OCR(Optical Character Recognition)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clean segmentation of the character in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license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Tesseract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text lines to determine whether they are fixed pitch or not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is fixed pitch Tesseract chops the words into character using pitch.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it send to the word recognition step.  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097157">
            <a:extLst>
              <a:ext uri="{FF2B5EF4-FFF2-40B4-BE49-F238E27FC236}">
                <a16:creationId xmlns="" xmlns:a16="http://schemas.microsoft.com/office/drawing/2014/main" id="{611DECAE-876E-4C94-9D50-E5F23286E9C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490" y="352768"/>
            <a:ext cx="1171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66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9976E3-8081-4192-B054-078C2ABE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6" y="288128"/>
            <a:ext cx="9833113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3A12E4-D5A3-4913-934D-E893538CC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86" y="1782081"/>
            <a:ext cx="10515600" cy="3239861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of our project is to recognize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license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of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vehicle.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digital image(License plate image) into plain text and store it in a csv file with the vehicle visited time and date.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use in real-time traffic video with CCTV connectable.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097157">
            <a:extLst>
              <a:ext uri="{FF2B5EF4-FFF2-40B4-BE49-F238E27FC236}">
                <a16:creationId xmlns="" xmlns:a16="http://schemas.microsoft.com/office/drawing/2014/main" id="{73C3719D-A929-4BA9-9193-563DAC909E7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723" y="365123"/>
            <a:ext cx="1171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89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4BD8A7-9435-4D9A-9CD7-85E36245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1" y="365125"/>
            <a:ext cx="10677939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d)Store the data in csv file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FCC1A2-133E-487C-B4DB-901837DEF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 the captured data are stored in the csv file using python.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and writing CSV file using python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writer() this function in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return a writer object that convert data into a delimited string and stores in file object.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Writerow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this function writes items in an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tuple, 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string),separating them by comma character.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097157">
            <a:extLst>
              <a:ext uri="{FF2B5EF4-FFF2-40B4-BE49-F238E27FC236}">
                <a16:creationId xmlns="" xmlns:a16="http://schemas.microsoft.com/office/drawing/2014/main" id="{D54D32FC-ADC9-4046-9EA7-3CCDE8DDC3C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225" y="442118"/>
            <a:ext cx="1171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49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211581-12E7-4B53-B831-D28D42DB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modules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6D1CBF-4C00-44F2-8E0D-6DD7988AE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modules of CSV are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writerows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read()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Dictwriter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writeheader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DictReader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/>
          </a:p>
        </p:txBody>
      </p:sp>
      <p:pic>
        <p:nvPicPr>
          <p:cNvPr id="4" name="Picture 2097157">
            <a:extLst>
              <a:ext uri="{FF2B5EF4-FFF2-40B4-BE49-F238E27FC236}">
                <a16:creationId xmlns="" xmlns:a16="http://schemas.microsoft.com/office/drawing/2014/main" id="{94D77DCF-15BD-4EB1-BC75-D80AAEAC830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225" y="442118"/>
            <a:ext cx="1171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7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F68EEA-A665-40F1-80D2-976881C6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87" y="47073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" panose="02020603050405020304" pitchFamily="18" charset="0"/>
                <a:cs typeface="Times" panose="02020603050405020304" pitchFamily="18" charset="0"/>
              </a:rPr>
              <a:t>System requirements:</a:t>
            </a:r>
            <a:endParaRPr lang="en-US" sz="32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="" xmlns:a16="http://schemas.microsoft.com/office/drawing/2014/main" id="{C4C5409E-9B63-40BD-8F62-0C727808D4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25899"/>
              </p:ext>
            </p:extLst>
          </p:nvPr>
        </p:nvGraphicFramePr>
        <p:xfrm>
          <a:off x="1292087" y="1245254"/>
          <a:ext cx="8898834" cy="451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467">
                  <a:extLst>
                    <a:ext uri="{9D8B030D-6E8A-4147-A177-3AD203B41FA5}">
                      <a16:colId xmlns="" xmlns:a16="http://schemas.microsoft.com/office/drawing/2014/main" val="157194535"/>
                    </a:ext>
                  </a:extLst>
                </a:gridCol>
                <a:gridCol w="2880467">
                  <a:extLst>
                    <a:ext uri="{9D8B030D-6E8A-4147-A177-3AD203B41FA5}">
                      <a16:colId xmlns="" xmlns:a16="http://schemas.microsoft.com/office/drawing/2014/main" val="745436365"/>
                    </a:ext>
                  </a:extLst>
                </a:gridCol>
                <a:gridCol w="3137900">
                  <a:extLst>
                    <a:ext uri="{9D8B030D-6E8A-4147-A177-3AD203B41FA5}">
                      <a16:colId xmlns="" xmlns:a16="http://schemas.microsoft.com/office/drawing/2014/main" val="2709550986"/>
                    </a:ext>
                  </a:extLst>
                </a:gridCol>
              </a:tblGrid>
              <a:tr h="5448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600" b="1" i="0" u="none" strike="noStrike" noProof="0" dirty="0">
                          <a:latin typeface="Times"/>
                        </a:rPr>
                        <a:t>Requirement</a:t>
                      </a:r>
                      <a:endParaRPr lang="en-US" sz="2600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600" b="1" i="0" u="none" strike="noStrike" noProof="0" dirty="0">
                          <a:latin typeface="Times"/>
                        </a:rPr>
                        <a:t>Minimum</a:t>
                      </a:r>
                      <a:endParaRPr lang="en-US" sz="2600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600" b="1" i="0" u="none" strike="noStrike" noProof="0" dirty="0">
                          <a:latin typeface="Times"/>
                        </a:rPr>
                        <a:t>Recommended</a:t>
                      </a:r>
                      <a:endParaRPr lang="en-US" sz="2600" dirty="0">
                        <a:latin typeface="Time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5212939"/>
                  </a:ext>
                </a:extLst>
              </a:tr>
              <a:tr h="9936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600" b="0" i="0" u="none" strike="noStrike" noProof="0" dirty="0">
                          <a:latin typeface="Times"/>
                        </a:rPr>
                        <a:t>RAM</a:t>
                      </a:r>
                      <a:endParaRPr lang="en-US" sz="2600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600" b="0" i="0" u="none" strike="noStrike" noProof="0" dirty="0">
                          <a:latin typeface="Times"/>
                        </a:rPr>
                        <a:t>4 GB of free RAM</a:t>
                      </a:r>
                      <a:endParaRPr lang="en-US" sz="2600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600" b="0" i="0" u="none" strike="noStrike" noProof="0" dirty="0">
                          <a:latin typeface="Times"/>
                        </a:rPr>
                        <a:t>8 GB of total system RAM</a:t>
                      </a:r>
                      <a:endParaRPr lang="en-US" sz="2600" dirty="0">
                        <a:latin typeface="Time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17119764"/>
                  </a:ext>
                </a:extLst>
              </a:tr>
              <a:tr h="14423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600" b="0" i="0" u="none" strike="noStrike" noProof="0" dirty="0">
                          <a:latin typeface="Times"/>
                        </a:rPr>
                        <a:t>Disk space</a:t>
                      </a:r>
                      <a:endParaRPr lang="en-US" sz="2600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600" b="0" i="0" u="none" strike="noStrike" noProof="0" dirty="0">
                          <a:latin typeface="Times"/>
                        </a:rPr>
                        <a:t>2.5 GB and another 1 GB for caches</a:t>
                      </a:r>
                      <a:endParaRPr lang="en-US" sz="2600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600" b="0" i="0" u="none" strike="noStrike" noProof="0" dirty="0">
                          <a:latin typeface="Times"/>
                        </a:rPr>
                        <a:t>SSD drive with at least 5 GB of free space</a:t>
                      </a:r>
                      <a:endParaRPr lang="en-US" sz="2600" dirty="0">
                        <a:latin typeface="Time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30179243"/>
                  </a:ext>
                </a:extLst>
              </a:tr>
              <a:tr h="5448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600" b="0" i="0" u="none" strike="noStrike" noProof="0" dirty="0">
                          <a:latin typeface="Times"/>
                        </a:rPr>
                        <a:t>Monitor resolution</a:t>
                      </a:r>
                      <a:endParaRPr lang="en-US" sz="2600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600" b="0" i="0" u="none" strike="noStrike" noProof="0" dirty="0">
                          <a:latin typeface="Times"/>
                        </a:rPr>
                        <a:t>1024x768</a:t>
                      </a:r>
                      <a:endParaRPr lang="en-US" sz="2600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600" b="0" i="0" u="none" strike="noStrike" noProof="0" dirty="0">
                          <a:latin typeface="Times"/>
                        </a:rPr>
                        <a:t>1920×1080</a:t>
                      </a:r>
                      <a:endParaRPr lang="en-US" sz="2600" dirty="0">
                        <a:latin typeface="Time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34159105"/>
                  </a:ext>
                </a:extLst>
              </a:tr>
              <a:tr h="9936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600" b="0" i="0" u="none" strike="noStrike" noProof="0" dirty="0">
                          <a:latin typeface="Times"/>
                        </a:rPr>
                        <a:t>Operating system</a:t>
                      </a:r>
                      <a:endParaRPr lang="en-US" sz="2600" dirty="0">
                        <a:latin typeface="Time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600" b="0" i="0" u="none" strike="noStrike" noProof="0" dirty="0">
                          <a:latin typeface="Times"/>
                        </a:rPr>
                        <a:t>64-bit versions of Microsoft Windows 8 or 8.1 and Windows 10</a:t>
                      </a:r>
                      <a:endParaRPr lang="en-US" sz="2600" dirty="0">
                        <a:latin typeface="Time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7586696"/>
                  </a:ext>
                </a:extLst>
              </a:tr>
            </a:tbl>
          </a:graphicData>
        </a:graphic>
      </p:graphicFrame>
      <p:pic>
        <p:nvPicPr>
          <p:cNvPr id="5" name="Picture 2097157">
            <a:extLst>
              <a:ext uri="{FF2B5EF4-FFF2-40B4-BE49-F238E27FC236}">
                <a16:creationId xmlns="" xmlns:a16="http://schemas.microsoft.com/office/drawing/2014/main" id="{3A7DCBE6-61A8-49DC-A65E-419C01C4B2F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490" y="325369"/>
            <a:ext cx="1171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63E7361-0072-4337-A644-3FDACD68DCC7}"/>
              </a:ext>
            </a:extLst>
          </p:cNvPr>
          <p:cNvSpPr txBox="1"/>
          <p:nvPr/>
        </p:nvSpPr>
        <p:spPr>
          <a:xfrm>
            <a:off x="1398104" y="5969655"/>
            <a:ext cx="6261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" panose="02020603050405020304" pitchFamily="18" charset="0"/>
                <a:cs typeface="Times" panose="02020603050405020304" pitchFamily="18" charset="0"/>
              </a:rPr>
              <a:t>Python 3: </a:t>
            </a:r>
            <a:r>
              <a:rPr lang="en-IN" sz="2800" dirty="0">
                <a:latin typeface="Times" panose="02020603050405020304" pitchFamily="18" charset="0"/>
                <a:cs typeface="Times" panose="02020603050405020304" pitchFamily="18" charset="0"/>
              </a:rPr>
              <a:t>version 3.9.0</a:t>
            </a:r>
            <a:endParaRPr lang="en-US" sz="28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0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47BA15-BB68-4DA3-A8EA-8D7BE344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B8C815B-C74E-478F-94C3-28E1364F2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6" name="Picture 2097157">
            <a:extLst>
              <a:ext uri="{FF2B5EF4-FFF2-40B4-BE49-F238E27FC236}">
                <a16:creationId xmlns="" xmlns:a16="http://schemas.microsoft.com/office/drawing/2014/main" id="{8F9A80F8-9241-46FB-B109-E3757821E3D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225" y="442118"/>
            <a:ext cx="1171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1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2959EA-49BA-4514-BFC3-C2A1BBAD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2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1AB6A6E-9B8A-4126-92C4-6201B2FBA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6" name="Picture 2097157">
            <a:extLst>
              <a:ext uri="{FF2B5EF4-FFF2-40B4-BE49-F238E27FC236}">
                <a16:creationId xmlns="" xmlns:a16="http://schemas.microsoft.com/office/drawing/2014/main" id="{4C052C3A-DA9C-44D8-9C5F-EBE1CAC268E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225" y="442118"/>
            <a:ext cx="1171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54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0666B6-1BC6-432A-8A12-4D9C5B117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3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8801640-DE52-4054-B14F-E88D91A61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6" name="Picture 2097157">
            <a:extLst>
              <a:ext uri="{FF2B5EF4-FFF2-40B4-BE49-F238E27FC236}">
                <a16:creationId xmlns="" xmlns:a16="http://schemas.microsoft.com/office/drawing/2014/main" id="{A5DF1065-A1D4-40AD-A34D-FF99F12615D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225" y="428866"/>
            <a:ext cx="1171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8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875081-076F-4106-BF31-BB6562B9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ADD7F261-8DC3-4793-A8EE-22FB2A74E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9670774" cy="4351338"/>
          </a:xfrm>
        </p:spPr>
      </p:pic>
      <p:pic>
        <p:nvPicPr>
          <p:cNvPr id="6" name="Picture 2097157">
            <a:extLst>
              <a:ext uri="{FF2B5EF4-FFF2-40B4-BE49-F238E27FC236}">
                <a16:creationId xmlns="" xmlns:a16="http://schemas.microsoft.com/office/drawing/2014/main" id="{91893EB4-666C-48F9-91EC-86A9DB2EF01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225" y="428866"/>
            <a:ext cx="1171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95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276DF4-EB18-4EBB-9001-79F2F390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00F40C-57F5-4770-8B2B-02032FF65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technique is very efficient in detecting the vehicle number plate from videos of the vehicle using the Russian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haar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cascade algorithm.it is highly effective in security areas like border crossing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red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lights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toll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plaza and petrol stations 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etc., it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shows number plate extracted from all images one by one automatically.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0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93B8F1-B505-42F6-8240-CB2F6A2F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E2AB41-55D1-48D8-B3F5-368177627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Future scope of this system to detect the multinational 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license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plate from the different countries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because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vehicles are belonging from the different countries it is chance to escape from the security to avoid this to enhance the system to detect the multinational 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license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plate is challenging work.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423E10-8503-41B4-97C0-017AF701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" y="365123"/>
            <a:ext cx="9713223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5ECDC3-03E6-4CDA-A81A-181AD24A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1)CHRIS HENRY,SUNG YOON AHN-” License plate recognition using generalized character sequence detection ” –IEEE access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8,pp 202345-234565,19 Feb 2020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dirty="0">
                <a:latin typeface="Arial" panose="020B0604020202020204" pitchFamily="34" charset="0"/>
              </a:rPr>
              <a:t>ALI TOURAN,</a:t>
            </a:r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SAJJAD SOROORI </a:t>
            </a:r>
            <a:r>
              <a:rPr lang="en-IN" dirty="0"/>
              <a:t>“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Robust Deep Learning Approach for Automatic Iranian Vehicle License Plate Detection and Recognition  for surveillance systems”-IEEE access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8,pp  201223-271343,11 mar 2020.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JOEL J P C RODRIGUES,DEEPAK GUPTA “Automatic vehicle license plate recognition using optimal K-means with convolutional neural network for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”-IEEE access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8,pp 92907-92917,16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097157">
            <a:extLst>
              <a:ext uri="{FF2B5EF4-FFF2-40B4-BE49-F238E27FC236}">
                <a16:creationId xmlns="" xmlns:a16="http://schemas.microsoft.com/office/drawing/2014/main" id="{B3808C26-04FE-493A-A77D-8EB9101677E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225" y="442118"/>
            <a:ext cx="1171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02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C86225-88B6-43E6-98F6-2F11791D2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" y="6779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2187AE-5BCA-4A41-BBA0-5C03C3920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703" y="1332342"/>
            <a:ext cx="10851292" cy="5426804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license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recognition technology is a authorization technology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based on capturing the number plate of the vehicle to the authorization purpose.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it is very difficult to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license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of the car.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avoid  this issue the automatic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license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recognition system are used.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are demonstrated  using a traffic videos.</a:t>
            </a:r>
          </a:p>
        </p:txBody>
      </p:sp>
      <p:pic>
        <p:nvPicPr>
          <p:cNvPr id="4" name="Picture 2097157">
            <a:extLst>
              <a:ext uri="{FF2B5EF4-FFF2-40B4-BE49-F238E27FC236}">
                <a16:creationId xmlns="" xmlns:a16="http://schemas.microsoft.com/office/drawing/2014/main" id="{2A5F70B5-C82E-4066-AE28-36B7FE70F86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16" y="295802"/>
            <a:ext cx="1171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D7C48-6876-4CD3-8F55-754E64745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92" y="365125"/>
            <a:ext cx="11094308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Continued..,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648D31-4AD9-4C19-905E-064DF825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699"/>
            <a:ext cx="10515600" cy="48809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4)BEDIR YOSIF</a:t>
            </a:r>
            <a:r>
              <a:rPr lang="en-US" sz="28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u="none" strike="noStrike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b="0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MOHAMAD MAHER ATA –”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Toward an Optimized </a:t>
            </a:r>
            <a:r>
              <a:rPr lang="en-US" sz="2800" b="0" i="0" kern="1200" dirty="0" err="1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Neutrosophic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k-Means With Genetic Algorithm for Automatic Vehicle License Plate Recognition (ONKM-AVLPR)”-IEEE access ,vol 8,pp 49285-49312,17 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 2017</a:t>
            </a:r>
          </a:p>
          <a:p>
            <a:pPr marL="0" indent="0">
              <a:buNone/>
            </a:pPr>
            <a:endParaRPr lang="en-US" sz="2800" b="0" i="0" kern="1200" dirty="0">
              <a:solidFill>
                <a:schemeClr val="dk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0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  <a:r>
              <a:rPr lang="en-US" sz="28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JITHMI SHASHIRANGANA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r>
              <a:rPr lang="en-US" sz="2800" b="0" i="0" u="none" strike="noStrike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HESHAN PADMASIRI-”</a:t>
            </a:r>
            <a:r>
              <a:rPr lang="en-US" sz="28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Automated License Plate Recognition: A Survey on Methods and Techniques”-IEEE access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28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vol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5,pp 2169-3536,12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ep 2018</a:t>
            </a:r>
          </a:p>
          <a:p>
            <a:pPr marL="0" indent="0">
              <a:buNone/>
            </a:pPr>
            <a:endParaRPr lang="en-US" sz="28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0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6)</a:t>
            </a:r>
            <a:r>
              <a:rPr lang="en-US" sz="2800" b="0" i="0" u="none" strike="noStrike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LIJUAN LIU,YANPING WANG-”</a:t>
            </a:r>
            <a:r>
              <a:rPr lang="en-US" sz="2800" b="0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800" b="0" i="0" u="non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“Image Recognition Technique Based On Deep Learning”-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7,pp 2169-3539,06 dec 2019.</a:t>
            </a:r>
            <a:endParaRPr lang="en-US" sz="2800" b="0" i="0" u="non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0" i="0" kern="1200" dirty="0">
              <a:solidFill>
                <a:schemeClr val="dk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0" i="0" u="non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097157">
            <a:extLst>
              <a:ext uri="{FF2B5EF4-FFF2-40B4-BE49-F238E27FC236}">
                <a16:creationId xmlns="" xmlns:a16="http://schemas.microsoft.com/office/drawing/2014/main" id="{3B6B0829-8CBD-4A80-848E-664C766B9BB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001" y="224738"/>
            <a:ext cx="1171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3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64D4EB-6663-4FE5-82F4-55EE794B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410" y="3021827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Thank you…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097157">
            <a:extLst>
              <a:ext uri="{FF2B5EF4-FFF2-40B4-BE49-F238E27FC236}">
                <a16:creationId xmlns="" xmlns:a16="http://schemas.microsoft.com/office/drawing/2014/main" id="{4D40B9D7-35F6-4A89-BFB7-7DF50FBA0DB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792" y="246092"/>
            <a:ext cx="1171575" cy="97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1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0E104F-2E68-4866-857C-A82E6D46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52" y="288130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1A19EF-958B-4846-9E4A-5B9502CC6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vehicle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license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is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recognizable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the vehicle to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introducing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multiline license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recognition.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Russian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-cascades for vehicle detection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Tesseract(OCR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used to recognize characters in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license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was mainly used in toll gates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parking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traffic monitoring and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control.</a:t>
            </a:r>
          </a:p>
        </p:txBody>
      </p:sp>
      <p:pic>
        <p:nvPicPr>
          <p:cNvPr id="4" name="Picture 2097157">
            <a:extLst>
              <a:ext uri="{FF2B5EF4-FFF2-40B4-BE49-F238E27FC236}">
                <a16:creationId xmlns="" xmlns:a16="http://schemas.microsoft.com/office/drawing/2014/main" id="{B32838B0-694C-4FFC-A1C3-0D9FAF5E6DF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490" y="365125"/>
            <a:ext cx="1171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85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AB9D87-9BC1-4AB9-A0DE-2C43CA20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027"/>
            <a:ext cx="10515600" cy="80772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68F5BF3F-31A6-4841-874F-2CCC8D942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123037"/>
              </p:ext>
            </p:extLst>
          </p:nvPr>
        </p:nvGraphicFramePr>
        <p:xfrm>
          <a:off x="239152" y="1181685"/>
          <a:ext cx="11799418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918">
                  <a:extLst>
                    <a:ext uri="{9D8B030D-6E8A-4147-A177-3AD203B41FA5}">
                      <a16:colId xmlns="" xmlns:a16="http://schemas.microsoft.com/office/drawing/2014/main" val="1739434665"/>
                    </a:ext>
                  </a:extLst>
                </a:gridCol>
                <a:gridCol w="3389795">
                  <a:extLst>
                    <a:ext uri="{9D8B030D-6E8A-4147-A177-3AD203B41FA5}">
                      <a16:colId xmlns="" xmlns:a16="http://schemas.microsoft.com/office/drawing/2014/main" val="268903222"/>
                    </a:ext>
                  </a:extLst>
                </a:gridCol>
                <a:gridCol w="3942207">
                  <a:extLst>
                    <a:ext uri="{9D8B030D-6E8A-4147-A177-3AD203B41FA5}">
                      <a16:colId xmlns="" xmlns:a16="http://schemas.microsoft.com/office/drawing/2014/main" val="732268119"/>
                    </a:ext>
                  </a:extLst>
                </a:gridCol>
                <a:gridCol w="3111498">
                  <a:extLst>
                    <a:ext uri="{9D8B030D-6E8A-4147-A177-3AD203B41FA5}">
                      <a16:colId xmlns="" xmlns:a16="http://schemas.microsoft.com/office/drawing/2014/main" val="2784213884"/>
                    </a:ext>
                  </a:extLst>
                </a:gridCol>
              </a:tblGrid>
              <a:tr h="363115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Author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Title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Proposed system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limitation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995058"/>
                  </a:ext>
                </a:extLst>
              </a:tr>
              <a:tr h="1997135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Joel J P C Rodrigues ,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Deepak Gupta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“Automatic vehicle license plate recognition using optimal K-means with convolutional neural network for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intelligent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transportation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systems”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access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8,pp 92907-92917,16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proposed work presents an effective deep learning based VLPR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using optimal K-means clustering based segmentation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very difficult to implement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6786997"/>
                  </a:ext>
                </a:extLst>
              </a:tr>
              <a:tr h="1452462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Ming Xiang  He ,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 Hao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“Robust Automatic Recognition of Chinese License Plates in Natural Scenes” IEEE access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8,pp 201317-201330,10 July 2020.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proposed work using object detection algorithm to detect vehicle to detect  LP LPD network</a:t>
                      </a:r>
                    </a:p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LP recognition using  LPR network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detector is not well trained 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detect only the Chinese number plate.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58479187"/>
                  </a:ext>
                </a:extLst>
              </a:tr>
              <a:tr h="1724799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Tourani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Sajjad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soroori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“A Robust Deep Learning Approach for Automatic Iranian Vehicle License Plate Detection and Recognition  for surveillance systems” IEEE access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8,pp  201223-271343,11 mar 2020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proposed system is mainly used in the driveway security gates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uses different types of the data set to recognize the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license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44234513"/>
                  </a:ext>
                </a:extLst>
              </a:tr>
            </a:tbl>
          </a:graphicData>
        </a:graphic>
      </p:graphicFrame>
      <p:pic>
        <p:nvPicPr>
          <p:cNvPr id="5" name="Picture 2097157">
            <a:extLst>
              <a:ext uri="{FF2B5EF4-FFF2-40B4-BE49-F238E27FC236}">
                <a16:creationId xmlns="" xmlns:a16="http://schemas.microsoft.com/office/drawing/2014/main" id="{60F3D2FE-3B24-44F4-974A-6B812E181A8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148" y="36027"/>
            <a:ext cx="1171575" cy="97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64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7BDFCE-66DB-4575-8403-0A778894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19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Continued..,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3B8A29FD-7407-4023-9BDA-0D68C4AA36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482932"/>
              </p:ext>
            </p:extLst>
          </p:nvPr>
        </p:nvGraphicFramePr>
        <p:xfrm>
          <a:off x="536445" y="1011190"/>
          <a:ext cx="10515600" cy="5777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3225352392"/>
                    </a:ext>
                  </a:extLst>
                </a:gridCol>
                <a:gridCol w="3156122">
                  <a:extLst>
                    <a:ext uri="{9D8B030D-6E8A-4147-A177-3AD203B41FA5}">
                      <a16:colId xmlns="" xmlns:a16="http://schemas.microsoft.com/office/drawing/2014/main" val="2361428683"/>
                    </a:ext>
                  </a:extLst>
                </a:gridCol>
                <a:gridCol w="2101678">
                  <a:extLst>
                    <a:ext uri="{9D8B030D-6E8A-4147-A177-3AD203B41FA5}">
                      <a16:colId xmlns="" xmlns:a16="http://schemas.microsoft.com/office/drawing/2014/main" val="4066299267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424367588"/>
                    </a:ext>
                  </a:extLst>
                </a:gridCol>
              </a:tblGrid>
              <a:tr h="565819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system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73488455"/>
                  </a:ext>
                </a:extLst>
              </a:tr>
              <a:tr h="1486743">
                <a:tc>
                  <a:txBody>
                    <a:bodyPr/>
                    <a:lstStyle/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Jithmi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Shashirangana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 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Heshan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Padmasiri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“Automated License Plate Recognition: A Survey on Methods and Techniques” IEEE access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5,pp 2169-3536,12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sep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2018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proposed system detect the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license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plate at any complex environment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works only in the daytimes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1067956"/>
                  </a:ext>
                </a:extLst>
              </a:tr>
              <a:tr h="1871915">
                <a:tc>
                  <a:txBody>
                    <a:bodyPr/>
                    <a:lstStyle/>
                    <a:p>
                      <a:r>
                        <a:rPr lang="en-IN" u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Bedir</a:t>
                      </a:r>
                      <a:r>
                        <a:rPr lang="en-IN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u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bedir</a:t>
                      </a:r>
                      <a:r>
                        <a:rPr lang="en-IN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u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yousif</a:t>
                      </a:r>
                      <a:r>
                        <a:rPr lang="en-IN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,Mohamed </a:t>
                      </a:r>
                      <a:r>
                        <a:rPr lang="en-IN" u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maher</a:t>
                      </a:r>
                      <a:r>
                        <a:rPr lang="en-IN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u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ata</a:t>
                      </a:r>
                      <a:endParaRPr lang="en-US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Toward an Optimized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Neutrosophic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k-Means With Genetic Algorithm for Automatic Vehicle License Plate Recognition (ONKM-AVLPR) IEEE access ,vol 8,pp 49285-49312,17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2017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proposed system achieves high degree of recognition accuracy for the whole system 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requires large memory  to store the vehicle details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48331557"/>
                  </a:ext>
                </a:extLst>
              </a:tr>
              <a:tr h="1136027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Lijuan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Liu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Yanping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Wang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“Image recognition technique based on machine learning” IEEE access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7,pp 2169-3539,06 dec 2019.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which may improve the efficiency of non license plate recognition. 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difficult to detect the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license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plate in the complex background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68977036"/>
                  </a:ext>
                </a:extLst>
              </a:tr>
            </a:tbl>
          </a:graphicData>
        </a:graphic>
      </p:graphicFrame>
      <p:pic>
        <p:nvPicPr>
          <p:cNvPr id="5" name="Picture 2097157">
            <a:extLst>
              <a:ext uri="{FF2B5EF4-FFF2-40B4-BE49-F238E27FC236}">
                <a16:creationId xmlns="" xmlns:a16="http://schemas.microsoft.com/office/drawing/2014/main" id="{35C1D367-330A-4256-A8A7-962C3CB265A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148" y="36027"/>
            <a:ext cx="1171575" cy="97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74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428780-2E0D-4871-BE7A-D3DC5296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95" y="2881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15CDF4-E8EC-4F62-9C32-850558E6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693"/>
            <a:ext cx="10515600" cy="50654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previous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license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recognition system it only detect the number only in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license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previous system Canny and Morphological operator is used to detect the frontal view of the car it gives less accuracy.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tough to detect the rotated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license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of the vehicles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detect only single line license plate layout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097157">
            <a:extLst>
              <a:ext uri="{FF2B5EF4-FFF2-40B4-BE49-F238E27FC236}">
                <a16:creationId xmlns="" xmlns:a16="http://schemas.microsoft.com/office/drawing/2014/main" id="{CD58A538-5B65-4CE5-973E-25E5703FE70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225" y="365125"/>
            <a:ext cx="1171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8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D2A425-9E7F-45D7-A74D-21D91D94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1" y="2327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1C4D95-EB25-4AD8-89AC-12E6BC368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02" y="1216024"/>
            <a:ext cx="10515600" cy="48932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proposed system Russian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Cascade is used to detect the vehicle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It achieves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extract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license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in the correct sequences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Russian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-cascade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also detect rotated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 plate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vehicles plate.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097157">
            <a:extLst>
              <a:ext uri="{FF2B5EF4-FFF2-40B4-BE49-F238E27FC236}">
                <a16:creationId xmlns="" xmlns:a16="http://schemas.microsoft.com/office/drawing/2014/main" id="{DBD4F3D6-F20B-4F59-B828-26B666C8D12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127" y="309707"/>
            <a:ext cx="1171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7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77E4D7-42E4-4385-856E-4FD05AB2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79" y="36512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Continued..,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61DE22-AD74-41B4-9A7D-0577E7E5F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recognize the double line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license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plates of the vehicle.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license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recognition in incorrect sequence it consider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wrong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097157">
            <a:extLst>
              <a:ext uri="{FF2B5EF4-FFF2-40B4-BE49-F238E27FC236}">
                <a16:creationId xmlns="" xmlns:a16="http://schemas.microsoft.com/office/drawing/2014/main" id="{38D134F6-39CB-453B-96CB-D4547D74557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225" y="442118"/>
            <a:ext cx="1171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02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1353</Words>
  <Application>Microsoft Office PowerPoint</Application>
  <PresentationFormat>Widescreen</PresentationFormat>
  <Paragraphs>214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Times</vt:lpstr>
      <vt:lpstr>Times New Roman</vt:lpstr>
      <vt:lpstr>Office Theme</vt:lpstr>
      <vt:lpstr>Automatic  License  Plate      Recognition  System </vt:lpstr>
      <vt:lpstr>Objective:</vt:lpstr>
      <vt:lpstr>Abstract:</vt:lpstr>
      <vt:lpstr>Introduction:</vt:lpstr>
      <vt:lpstr>Literature survey:</vt:lpstr>
      <vt:lpstr>Continued..,</vt:lpstr>
      <vt:lpstr>Existing system:</vt:lpstr>
      <vt:lpstr>Proposed system</vt:lpstr>
      <vt:lpstr>Continued..,</vt:lpstr>
      <vt:lpstr>System architecture:</vt:lpstr>
      <vt:lpstr>Workflow diagram:</vt:lpstr>
      <vt:lpstr>   Modules:</vt:lpstr>
      <vt:lpstr> Modules Description:</vt:lpstr>
      <vt:lpstr>Russian haar cascade algorithm</vt:lpstr>
      <vt:lpstr>Working of  Russian-haar-cascade</vt:lpstr>
      <vt:lpstr>PowerPoint Presentation</vt:lpstr>
      <vt:lpstr>PowerPoint Presentation</vt:lpstr>
      <vt:lpstr> b)License plate detection:</vt:lpstr>
      <vt:lpstr> c)unified character recognition:</vt:lpstr>
      <vt:lpstr>d)Store the data in csv file</vt:lpstr>
      <vt:lpstr> CSV modules</vt:lpstr>
      <vt:lpstr>System requirements:</vt:lpstr>
      <vt:lpstr>Output 1</vt:lpstr>
      <vt:lpstr>Output 2</vt:lpstr>
      <vt:lpstr>Output 3</vt:lpstr>
      <vt:lpstr>Use case diagram</vt:lpstr>
      <vt:lpstr>Conclusion:</vt:lpstr>
      <vt:lpstr>Future enhancement:</vt:lpstr>
      <vt:lpstr>References:</vt:lpstr>
      <vt:lpstr>Continued..,</vt:lpstr>
      <vt:lpstr>                        Thank you…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harish v</dc:creator>
  <cp:lastModifiedBy>Godwin</cp:lastModifiedBy>
  <cp:revision>297</cp:revision>
  <dcterms:created xsi:type="dcterms:W3CDTF">2020-12-15T14:22:13Z</dcterms:created>
  <dcterms:modified xsi:type="dcterms:W3CDTF">2021-08-05T08:01:30Z</dcterms:modified>
</cp:coreProperties>
</file>