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277" r:id="rId4"/>
    <p:sldId id="278" r:id="rId6"/>
    <p:sldId id="279" r:id="rId7"/>
    <p:sldId id="280" r:id="rId8"/>
    <p:sldId id="264" r:id="rId9"/>
    <p:sldId id="263" r:id="rId10"/>
    <p:sldId id="281" r:id="rId11"/>
    <p:sldId id="265" r:id="rId12"/>
    <p:sldId id="266" r:id="rId13"/>
    <p:sldId id="267" r:id="rId14"/>
    <p:sldId id="282" r:id="rId15"/>
    <p:sldId id="306" r:id="rId16"/>
    <p:sldId id="307" r:id="rId17"/>
    <p:sldId id="283" r:id="rId18"/>
    <p:sldId id="271" r:id="rId19"/>
    <p:sldId id="308" r:id="rId20"/>
    <p:sldId id="297" r:id="rId21"/>
    <p:sldId id="310" r:id="rId22"/>
    <p:sldId id="311" r:id="rId23"/>
    <p:sldId id="312" r:id="rId24"/>
    <p:sldId id="298" r:id="rId25"/>
    <p:sldId id="303" r:id="rId26"/>
    <p:sldId id="304" r:id="rId27"/>
    <p:sldId id="299" r:id="rId28"/>
    <p:sldId id="313" r:id="rId29"/>
    <p:sldId id="284"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3AC7D"/>
    <a:srgbClr val="5B8370"/>
    <a:srgbClr val="E0EAE6"/>
    <a:srgbClr val="C6D7CF"/>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14" autoAdjust="0"/>
    <p:restoredTop sz="95662" autoAdjust="0"/>
  </p:normalViewPr>
  <p:slideViewPr>
    <p:cSldViewPr snapToGrid="0" showGuides="1">
      <p:cViewPr>
        <p:scale>
          <a:sx n="66" d="100"/>
          <a:sy n="66" d="100"/>
        </p:scale>
        <p:origin x="2022" y="1140"/>
      </p:cViewPr>
      <p:guideLst>
        <p:guide orient="horz" pos="2102"/>
        <p:guide pos="3862"/>
        <p:guide pos="7010"/>
        <p:guide pos="639"/>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 PP T</a:t>
            </a:r>
            <a:r>
              <a:rPr lang="zh-CN" altLang="en-US" dirty="0"/>
              <a:t>模板网     </a:t>
            </a:r>
            <a:r>
              <a:rPr lang="en-US" altLang="zh-CN" dirty="0"/>
              <a:t>www.51 p ptmoban.com</a:t>
            </a:r>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grpSp>
        <p:nvGrpSpPr>
          <p:cNvPr id="7" name="组合 6"/>
          <p:cNvGrpSpPr/>
          <p:nvPr userDrawn="1"/>
        </p:nvGrpSpPr>
        <p:grpSpPr>
          <a:xfrm>
            <a:off x="-127000" y="4786848"/>
            <a:ext cx="3305629" cy="2320974"/>
            <a:chOff x="-228600" y="3111500"/>
            <a:chExt cx="5969000" cy="4191000"/>
          </a:xfrm>
        </p:grpSpPr>
        <p:sp>
          <p:nvSpPr>
            <p:cNvPr id="8" name="任意多边形: 形状 7"/>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2" name="组合 11"/>
          <p:cNvGrpSpPr/>
          <p:nvPr userDrawn="1"/>
        </p:nvGrpSpPr>
        <p:grpSpPr>
          <a:xfrm>
            <a:off x="8781144" y="-298396"/>
            <a:ext cx="3884385" cy="1763194"/>
            <a:chOff x="5422408" y="-593552"/>
            <a:chExt cx="7722092" cy="3505200"/>
          </a:xfrm>
        </p:grpSpPr>
        <p:sp>
          <p:nvSpPr>
            <p:cNvPr id="13" name="任意多边形: 形状 12"/>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grpSp>
        <p:nvGrpSpPr>
          <p:cNvPr id="7" name="组合 6"/>
          <p:cNvGrpSpPr/>
          <p:nvPr userDrawn="1"/>
        </p:nvGrpSpPr>
        <p:grpSpPr>
          <a:xfrm>
            <a:off x="-127000" y="4786848"/>
            <a:ext cx="3305629" cy="2320974"/>
            <a:chOff x="-228600" y="3111500"/>
            <a:chExt cx="5969000" cy="4191000"/>
          </a:xfrm>
        </p:grpSpPr>
        <p:sp>
          <p:nvSpPr>
            <p:cNvPr id="8" name="任意多边形: 形状 7"/>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2" name="组合 11"/>
          <p:cNvGrpSpPr/>
          <p:nvPr userDrawn="1"/>
        </p:nvGrpSpPr>
        <p:grpSpPr>
          <a:xfrm>
            <a:off x="8781144" y="-298396"/>
            <a:ext cx="3884385" cy="1763194"/>
            <a:chOff x="5422408" y="-593552"/>
            <a:chExt cx="7722092" cy="3505200"/>
          </a:xfrm>
        </p:grpSpPr>
        <p:sp>
          <p:nvSpPr>
            <p:cNvPr id="13" name="任意多边形: 形状 12"/>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grpSp>
        <p:nvGrpSpPr>
          <p:cNvPr id="7" name="组合 6"/>
          <p:cNvGrpSpPr/>
          <p:nvPr userDrawn="1"/>
        </p:nvGrpSpPr>
        <p:grpSpPr>
          <a:xfrm>
            <a:off x="-127000" y="4786848"/>
            <a:ext cx="3305629" cy="2320974"/>
            <a:chOff x="-228600" y="3111500"/>
            <a:chExt cx="5969000" cy="4191000"/>
          </a:xfrm>
        </p:grpSpPr>
        <p:sp>
          <p:nvSpPr>
            <p:cNvPr id="8" name="任意多边形: 形状 7"/>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2" name="组合 11"/>
          <p:cNvGrpSpPr/>
          <p:nvPr userDrawn="1"/>
        </p:nvGrpSpPr>
        <p:grpSpPr>
          <a:xfrm>
            <a:off x="8781144" y="-298396"/>
            <a:ext cx="3884385" cy="1763194"/>
            <a:chOff x="5422408" y="-593552"/>
            <a:chExt cx="7722092" cy="3505200"/>
          </a:xfrm>
        </p:grpSpPr>
        <p:sp>
          <p:nvSpPr>
            <p:cNvPr id="13" name="任意多边形: 形状 12"/>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F6F278-ABF0-48CA-ADF0-1D43CCA8A18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fld>
            <a:endParaRPr lang="zh-CN" altLang="en-US"/>
          </a:p>
        </p:txBody>
      </p:sp>
      <p:grpSp>
        <p:nvGrpSpPr>
          <p:cNvPr id="7" name="组合 6"/>
          <p:cNvGrpSpPr/>
          <p:nvPr userDrawn="1"/>
        </p:nvGrpSpPr>
        <p:grpSpPr>
          <a:xfrm>
            <a:off x="-127000" y="4786848"/>
            <a:ext cx="3305629" cy="2320974"/>
            <a:chOff x="-228600" y="3111500"/>
            <a:chExt cx="5969000" cy="4191000"/>
          </a:xfrm>
        </p:grpSpPr>
        <p:sp>
          <p:nvSpPr>
            <p:cNvPr id="8" name="任意多边形: 形状 7"/>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形状 9"/>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2" name="组合 11"/>
          <p:cNvGrpSpPr/>
          <p:nvPr userDrawn="1"/>
        </p:nvGrpSpPr>
        <p:grpSpPr>
          <a:xfrm>
            <a:off x="8781144" y="-298396"/>
            <a:ext cx="3884385" cy="1763194"/>
            <a:chOff x="5422408" y="-593552"/>
            <a:chExt cx="7722092" cy="3505200"/>
          </a:xfrm>
        </p:grpSpPr>
        <p:sp>
          <p:nvSpPr>
            <p:cNvPr id="13" name="任意多边形: 形状 12"/>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alphaModFix amt="20000"/>
            <a:grayscl/>
            <a:extLst>
              <a:ext uri="{28A0092B-C50C-407E-A947-70E740481C1C}">
                <a14:useLocalDpi xmlns:a14="http://schemas.microsoft.com/office/drawing/2010/main" val="0"/>
              </a:ext>
            </a:extLst>
          </a:blip>
          <a:stretch>
            <a:fillRect/>
          </a:stretch>
        </p:blipFill>
        <p:spPr>
          <a:xfrm>
            <a:off x="-1" y="1"/>
            <a:ext cx="12191999" cy="6857998"/>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alphaModFix amt="20000"/>
            <a:grayscl/>
            <a:extLst>
              <a:ext uri="{28A0092B-C50C-407E-A947-70E740481C1C}">
                <a14:useLocalDpi xmlns:a14="http://schemas.microsoft.com/office/drawing/2010/main" val="0"/>
              </a:ext>
            </a:extLst>
          </a:blip>
          <a:stretch>
            <a:fillRect/>
          </a:stretch>
        </p:blipFill>
        <p:spPr>
          <a:xfrm>
            <a:off x="-1" y="1"/>
            <a:ext cx="12191999" cy="6857998"/>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alphaModFix amt="20000"/>
            <a:grayscl/>
            <a:extLst>
              <a:ext uri="{28A0092B-C50C-407E-A947-70E740481C1C}">
                <a14:useLocalDpi xmlns:a14="http://schemas.microsoft.com/office/drawing/2010/main" val="0"/>
              </a:ext>
            </a:extLst>
          </a:blip>
          <a:stretch>
            <a:fillRect/>
          </a:stretch>
        </p:blipFill>
        <p:spPr>
          <a:xfrm>
            <a:off x="-1" y="1"/>
            <a:ext cx="12191999" cy="6857998"/>
          </a:xfrm>
          <a:prstGeom prst="rect">
            <a:avLst/>
          </a:prstGeom>
        </p:spPr>
      </p:pic>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1839897" y="1981537"/>
            <a:ext cx="8509000" cy="1014730"/>
          </a:xfrm>
          <a:prstGeom prst="rect">
            <a:avLst/>
          </a:prstGeom>
          <a:noFill/>
        </p:spPr>
        <p:txBody>
          <a:bodyPr wrap="square" rtlCol="0">
            <a:spAutoFit/>
          </a:bodyPr>
          <a:lstStyle/>
          <a:p>
            <a:pPr algn="ctr"/>
            <a:r>
              <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rPr>
              <a:t>题目：</a:t>
            </a:r>
            <a:endPar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sp>
        <p:nvSpPr>
          <p:cNvPr id="17" name="文本框 16"/>
          <p:cNvSpPr txBox="1"/>
          <p:nvPr/>
        </p:nvSpPr>
        <p:spPr>
          <a:xfrm>
            <a:off x="3489325" y="4224655"/>
            <a:ext cx="5613400" cy="521970"/>
          </a:xfrm>
          <a:prstGeom prst="rect">
            <a:avLst/>
          </a:prstGeom>
          <a:noFill/>
        </p:spPr>
        <p:txBody>
          <a:bodyPr wrap="square" rtlCol="0">
            <a:spAutoFit/>
          </a:bodyPr>
          <a:lstStyle/>
          <a:p>
            <a:pPr algn="l"/>
            <a:r>
              <a:rPr lang="zh-CN" altLang="en-US" sz="1400" dirty="0">
                <a:solidFill>
                  <a:schemeClr val="bg1">
                    <a:lumMod val="50000"/>
                  </a:schemeClr>
                </a:solidFill>
                <a:cs typeface="+mn-ea"/>
                <a:sym typeface="+mn-lt"/>
              </a:rPr>
              <a:t>组长：</a:t>
            </a:r>
            <a:r>
              <a:rPr lang="zh-CN" altLang="en-US" sz="1400" dirty="0">
                <a:solidFill>
                  <a:schemeClr val="bg1">
                    <a:lumMod val="50000"/>
                  </a:schemeClr>
                </a:solidFill>
                <a:cs typeface="+mn-ea"/>
                <a:sym typeface="+mn-lt"/>
              </a:rPr>
              <a:t>邓泳宏</a:t>
            </a:r>
            <a:endParaRPr lang="zh-CN" altLang="en-US" sz="1400" dirty="0">
              <a:solidFill>
                <a:schemeClr val="bg1">
                  <a:lumMod val="50000"/>
                </a:schemeClr>
              </a:solidFill>
              <a:cs typeface="+mn-ea"/>
              <a:sym typeface="+mn-lt"/>
            </a:endParaRPr>
          </a:p>
          <a:p>
            <a:pPr algn="l"/>
            <a:r>
              <a:rPr lang="zh-CN" altLang="en-US" sz="1400" dirty="0">
                <a:solidFill>
                  <a:schemeClr val="bg1">
                    <a:lumMod val="50000"/>
                  </a:schemeClr>
                </a:solidFill>
                <a:cs typeface="+mn-ea"/>
                <a:sym typeface="+mn-lt"/>
              </a:rPr>
              <a:t>小组成员：李嵩阳，金雅各，杨颖，张紫菀，方凯，王涵驰，王新宇</a:t>
            </a:r>
            <a:endParaRPr lang="zh-CN" altLang="en-US" sz="1400" dirty="0">
              <a:solidFill>
                <a:schemeClr val="bg1">
                  <a:lumMod val="50000"/>
                </a:schemeClr>
              </a:solidFill>
              <a:cs typeface="+mn-ea"/>
              <a:sym typeface="+mn-lt"/>
            </a:endParaRPr>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489160" y="3671210"/>
            <a:ext cx="5210474" cy="384671"/>
            <a:chOff x="3472822" y="3049606"/>
            <a:chExt cx="5210474" cy="384671"/>
          </a:xfrm>
        </p:grpSpPr>
        <p:sp>
          <p:nvSpPr>
            <p:cNvPr id="31" name="矩形: 圆角 30"/>
            <p:cNvSpPr/>
            <p:nvPr/>
          </p:nvSpPr>
          <p:spPr>
            <a:xfrm>
              <a:off x="3472822" y="3049606"/>
              <a:ext cx="5210474" cy="384671"/>
            </a:xfrm>
            <a:prstGeom prst="roundRect">
              <a:avLst>
                <a:gd name="adj" fmla="val 22639"/>
              </a:avLst>
            </a:prstGeom>
            <a:noFill/>
            <a:ln>
              <a:solidFill>
                <a:srgbClr val="5B837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6"/>
            <p:cNvSpPr txBox="1"/>
            <p:nvPr/>
          </p:nvSpPr>
          <p:spPr>
            <a:xfrm>
              <a:off x="5010220" y="3109767"/>
              <a:ext cx="2152650" cy="306705"/>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400"/>
              <a:r>
                <a:rPr lang="zh-CN" altLang="en-US" sz="1400" dirty="0">
                  <a:solidFill>
                    <a:srgbClr val="5B8370"/>
                  </a:solidFill>
                  <a:latin typeface="+mn-lt"/>
                  <a:cs typeface="+mn-ea"/>
                  <a:sym typeface="+mn-lt"/>
                </a:rPr>
                <a:t>关于国产操作系统的</a:t>
              </a:r>
              <a:r>
                <a:rPr lang="zh-CN" altLang="en-US" sz="1400" dirty="0">
                  <a:solidFill>
                    <a:srgbClr val="5B8370"/>
                  </a:solidFill>
                  <a:latin typeface="+mn-lt"/>
                  <a:cs typeface="+mn-ea"/>
                  <a:sym typeface="+mn-lt"/>
                </a:rPr>
                <a:t>调研</a:t>
              </a:r>
              <a:endParaRPr lang="zh-CN" altLang="en-US" sz="1400" dirty="0">
                <a:solidFill>
                  <a:srgbClr val="5B8370"/>
                </a:solidFill>
                <a:latin typeface="+mn-lt"/>
                <a:cs typeface="+mn-ea"/>
                <a:sym typeface="+mn-lt"/>
              </a:endParaRPr>
            </a:p>
          </p:txBody>
        </p:sp>
      </p:grpSp>
      <p:grpSp>
        <p:nvGrpSpPr>
          <p:cNvPr id="34" name="组合 33"/>
          <p:cNvGrpSpPr/>
          <p:nvPr/>
        </p:nvGrpSpPr>
        <p:grpSpPr>
          <a:xfrm>
            <a:off x="5829906" y="1353245"/>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23695"/>
            <a:ext cx="8206105" cy="4274820"/>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a:off x="5778804" y="0"/>
            <a:ext cx="6413197" cy="6858000"/>
          </a:xfrm>
          <a:custGeom>
            <a:avLst/>
            <a:gdLst>
              <a:gd name="connsiteX0" fmla="*/ 1555338 w 6413197"/>
              <a:gd name="connsiteY0" fmla="*/ 0 h 6858000"/>
              <a:gd name="connsiteX1" fmla="*/ 6413197 w 6413197"/>
              <a:gd name="connsiteY1" fmla="*/ 0 h 6858000"/>
              <a:gd name="connsiteX2" fmla="*/ 6413197 w 6413197"/>
              <a:gd name="connsiteY2" fmla="*/ 6858000 h 6858000"/>
              <a:gd name="connsiteX3" fmla="*/ 596297 w 6413197"/>
              <a:gd name="connsiteY3" fmla="*/ 6858000 h 6858000"/>
              <a:gd name="connsiteX4" fmla="*/ 515352 w 6413197"/>
              <a:gd name="connsiteY4" fmla="*/ 6710476 h 6858000"/>
              <a:gd name="connsiteX5" fmla="*/ 55940 w 6413197"/>
              <a:gd name="connsiteY5" fmla="*/ 4557486 h 6858000"/>
              <a:gd name="connsiteX6" fmla="*/ 2320168 w 6413197"/>
              <a:gd name="connsiteY6" fmla="*/ 1553029 h 6858000"/>
              <a:gd name="connsiteX7" fmla="*/ 1722943 w 6413197"/>
              <a:gd name="connsiteY7" fmla="*/ 18756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197" h="6858000">
                <a:moveTo>
                  <a:pt x="1555338" y="0"/>
                </a:moveTo>
                <a:lnTo>
                  <a:pt x="6413197" y="0"/>
                </a:lnTo>
                <a:lnTo>
                  <a:pt x="6413197" y="6858000"/>
                </a:lnTo>
                <a:lnTo>
                  <a:pt x="596297" y="6858000"/>
                </a:lnTo>
                <a:lnTo>
                  <a:pt x="515352" y="6710476"/>
                </a:lnTo>
                <a:cubicBezTo>
                  <a:pt x="142800" y="6003018"/>
                  <a:pt x="-120045" y="5290457"/>
                  <a:pt x="55940" y="4557486"/>
                </a:cubicBezTo>
                <a:cubicBezTo>
                  <a:pt x="290587" y="3580191"/>
                  <a:pt x="2109711" y="2370667"/>
                  <a:pt x="2320168" y="1553029"/>
                </a:cubicBezTo>
                <a:cubicBezTo>
                  <a:pt x="2451704" y="1042005"/>
                  <a:pt x="2055963" y="560275"/>
                  <a:pt x="1722943" y="187566"/>
                </a:cubicBezTo>
                <a:close/>
              </a:path>
            </a:pathLst>
          </a:custGeom>
          <a:blipFill dpi="0" rotWithShape="1">
            <a:blip r:embed="rId1"/>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小结</a:t>
            </a:r>
            <a:endParaRPr lang="zh-CN" altLang="en-US" sz="3200" b="1" dirty="0">
              <a:solidFill>
                <a:schemeClr val="tx1">
                  <a:lumMod val="75000"/>
                  <a:lumOff val="25000"/>
                </a:schemeClr>
              </a:solidFill>
              <a:cs typeface="+mn-ea"/>
              <a:sym typeface="+mn-lt"/>
            </a:endParaRPr>
          </a:p>
        </p:txBody>
      </p:sp>
      <p:grpSp>
        <p:nvGrpSpPr>
          <p:cNvPr id="23" name="组合 22"/>
          <p:cNvGrpSpPr/>
          <p:nvPr/>
        </p:nvGrpSpPr>
        <p:grpSpPr>
          <a:xfrm rot="5400000">
            <a:off x="404240" y="628682"/>
            <a:ext cx="532188" cy="252732"/>
            <a:chOff x="5635594" y="1198829"/>
            <a:chExt cx="969494" cy="460406"/>
          </a:xfrm>
        </p:grpSpPr>
        <p:sp>
          <p:nvSpPr>
            <p:cNvPr id="24" name="椭圆 23"/>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544830" y="2000250"/>
            <a:ext cx="5233670" cy="3692525"/>
          </a:xfrm>
          <a:prstGeom prst="rect">
            <a:avLst/>
          </a:prstGeom>
          <a:noFill/>
        </p:spPr>
        <p:txBody>
          <a:bodyPr wrap="square" rtlCol="0">
            <a:spAutoFit/>
          </a:bodyPr>
          <a:lstStyle/>
          <a:p>
            <a:pPr algn="just"/>
            <a:r>
              <a:rPr dirty="0">
                <a:solidFill>
                  <a:schemeClr val="bg1"/>
                </a:solidFill>
                <a:cs typeface="+mn-ea"/>
                <a:sym typeface="+mn-lt"/>
              </a:rPr>
              <a:t>国产的早期 Linux 版本的衰亡，并不能说明 Linux 开源系统无法在国内形成市场化推广。我们认为，这并不是 Linux 系统的问题，反而恰恰证明了基于 Linux 内核开发操作系统的门槛不高，可以节省研发资源的投入。而那些逐渐消亡的 Linux 操作系统固然有自身因素，更多的则是受制于行业整体的短板。</a:t>
            </a:r>
            <a:endParaRPr dirty="0">
              <a:solidFill>
                <a:schemeClr val="bg1"/>
              </a:solidFill>
              <a:cs typeface="+mn-ea"/>
              <a:sym typeface="+mn-lt"/>
            </a:endParaRPr>
          </a:p>
          <a:p>
            <a:pPr algn="just"/>
            <a:r>
              <a:rPr lang="zh-CN" dirty="0">
                <a:solidFill>
                  <a:schemeClr val="bg1"/>
                </a:solidFill>
                <a:cs typeface="+mn-ea"/>
                <a:sym typeface="+mn-lt"/>
              </a:rPr>
              <a:t>国产操作系统的四个</a:t>
            </a:r>
            <a:r>
              <a:rPr lang="zh-CN" dirty="0">
                <a:solidFill>
                  <a:schemeClr val="bg1"/>
                </a:solidFill>
                <a:cs typeface="+mn-ea"/>
                <a:sym typeface="+mn-lt"/>
              </a:rPr>
              <a:t>不足：</a:t>
            </a:r>
            <a:endParaRPr lang="zh-CN" dirty="0">
              <a:solidFill>
                <a:schemeClr val="bg1"/>
              </a:solidFill>
              <a:cs typeface="+mn-ea"/>
              <a:sym typeface="+mn-lt"/>
            </a:endParaRPr>
          </a:p>
          <a:p>
            <a:pPr algn="just"/>
            <a:r>
              <a:rPr lang="en-US" altLang="zh-CN" dirty="0">
                <a:solidFill>
                  <a:schemeClr val="bg1"/>
                </a:solidFill>
                <a:cs typeface="+mn-ea"/>
                <a:sym typeface="+mn-lt"/>
              </a:rPr>
              <a:t>1.软、硬件生态基础不完善</a:t>
            </a:r>
            <a:endParaRPr lang="en-US" altLang="zh-CN" dirty="0">
              <a:solidFill>
                <a:schemeClr val="bg1"/>
              </a:solidFill>
              <a:cs typeface="+mn-ea"/>
              <a:sym typeface="+mn-lt"/>
            </a:endParaRPr>
          </a:p>
          <a:p>
            <a:pPr algn="just"/>
            <a:r>
              <a:rPr lang="en-US" altLang="zh-CN" dirty="0">
                <a:solidFill>
                  <a:schemeClr val="bg1"/>
                </a:solidFill>
                <a:cs typeface="+mn-ea"/>
                <a:sym typeface="+mn-lt"/>
              </a:rPr>
              <a:t>2.市场化程度不够，未形成完善的服务体系</a:t>
            </a:r>
            <a:endParaRPr lang="en-US" altLang="zh-CN" dirty="0">
              <a:solidFill>
                <a:schemeClr val="bg1"/>
              </a:solidFill>
              <a:cs typeface="+mn-ea"/>
              <a:sym typeface="+mn-lt"/>
            </a:endParaRPr>
          </a:p>
          <a:p>
            <a:pPr algn="just"/>
            <a:r>
              <a:rPr lang="en-US" altLang="zh-CN" dirty="0">
                <a:solidFill>
                  <a:schemeClr val="bg1"/>
                </a:solidFill>
                <a:cs typeface="+mn-ea"/>
                <a:sym typeface="+mn-lt"/>
              </a:rPr>
              <a:t>3.国产操作系统缺乏足够的创新，产品性能不强，同质化程度较高</a:t>
            </a:r>
            <a:endParaRPr lang="en-US" altLang="zh-CN" dirty="0">
              <a:solidFill>
                <a:schemeClr val="bg1"/>
              </a:solidFill>
              <a:cs typeface="+mn-ea"/>
              <a:sym typeface="+mn-lt"/>
            </a:endParaRPr>
          </a:p>
          <a:p>
            <a:pPr algn="just"/>
            <a:r>
              <a:rPr lang="en-US" altLang="zh-CN" dirty="0">
                <a:solidFill>
                  <a:schemeClr val="bg1"/>
                </a:solidFill>
                <a:cs typeface="+mn-ea"/>
                <a:sym typeface="+mn-lt"/>
              </a:rPr>
              <a:t>4.国产操作系统的行业格局较为分散</a:t>
            </a:r>
            <a:endParaRPr lang="en-US" altLang="zh-CN" dirty="0">
              <a:solidFill>
                <a:schemeClr val="bg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399" y="2270707"/>
              <a:ext cx="2460031" cy="460375"/>
            </a:xfrm>
            <a:prstGeom prst="rect">
              <a:avLst/>
            </a:prstGeom>
            <a:noFill/>
          </p:spPr>
          <p:txBody>
            <a:bodyPr wrap="square" rtlCol="0">
              <a:spAutoFit/>
            </a:bodyPr>
            <a:lstStyle/>
            <a:p>
              <a:pPr algn="ctr"/>
              <a:r>
                <a:rPr lang="zh-CN" altLang="en-US" sz="2400" b="1" dirty="0">
                  <a:solidFill>
                    <a:schemeClr val="bg1"/>
                  </a:solidFill>
                  <a:cs typeface="+mn-ea"/>
                  <a:sym typeface="+mn-lt"/>
                </a:rPr>
                <a:t>发展</a:t>
              </a:r>
              <a:r>
                <a:rPr lang="zh-CN" altLang="en-US" sz="2400" b="1" dirty="0">
                  <a:solidFill>
                    <a:schemeClr val="bg1"/>
                  </a:solidFill>
                  <a:cs typeface="+mn-ea"/>
                  <a:sym typeface="+mn-lt"/>
                </a:rPr>
                <a:t>趋势</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5991"/>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3</a:t>
            </a:r>
            <a:endParaRPr lang="zh-CN" altLang="en-US"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8100000">
            <a:off x="6491879" y="118457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9" name="任意多边形 8"/>
          <p:cNvSpPr/>
          <p:nvPr/>
        </p:nvSpPr>
        <p:spPr>
          <a:xfrm rot="8100000">
            <a:off x="4609231" y="182683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5B837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0" name="任意多边形 9"/>
          <p:cNvSpPr/>
          <p:nvPr/>
        </p:nvSpPr>
        <p:spPr>
          <a:xfrm rot="8100000">
            <a:off x="2726582" y="248925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1" name="任意多边形 10"/>
          <p:cNvSpPr/>
          <p:nvPr/>
        </p:nvSpPr>
        <p:spPr>
          <a:xfrm rot="8100000">
            <a:off x="857784" y="314485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5B837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cs typeface="+mn-ea"/>
              <a:sym typeface="+mn-lt"/>
            </a:endParaRPr>
          </a:p>
        </p:txBody>
      </p:sp>
      <p:sp>
        <p:nvSpPr>
          <p:cNvPr id="12" name="文本框 11"/>
          <p:cNvSpPr txBox="1"/>
          <p:nvPr/>
        </p:nvSpPr>
        <p:spPr>
          <a:xfrm>
            <a:off x="2766029" y="4548813"/>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01</a:t>
            </a:r>
            <a:endParaRPr lang="zh-CN" altLang="en-US" sz="3200" b="1" dirty="0">
              <a:solidFill>
                <a:schemeClr val="tx1">
                  <a:lumMod val="75000"/>
                  <a:lumOff val="25000"/>
                </a:schemeClr>
              </a:solidFill>
              <a:cs typeface="+mn-ea"/>
              <a:sym typeface="+mn-lt"/>
            </a:endParaRPr>
          </a:p>
        </p:txBody>
      </p:sp>
      <p:sp>
        <p:nvSpPr>
          <p:cNvPr id="13" name="文本框 12"/>
          <p:cNvSpPr txBox="1"/>
          <p:nvPr/>
        </p:nvSpPr>
        <p:spPr>
          <a:xfrm>
            <a:off x="4637139" y="389736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02</a:t>
            </a:r>
            <a:endParaRPr lang="zh-CN" altLang="en-US" sz="3200" b="1" dirty="0">
              <a:solidFill>
                <a:schemeClr val="tx1">
                  <a:lumMod val="75000"/>
                  <a:lumOff val="25000"/>
                </a:schemeClr>
              </a:solidFill>
              <a:cs typeface="+mn-ea"/>
              <a:sym typeface="+mn-lt"/>
            </a:endParaRPr>
          </a:p>
        </p:txBody>
      </p:sp>
      <p:sp>
        <p:nvSpPr>
          <p:cNvPr id="14" name="文本框 13"/>
          <p:cNvSpPr txBox="1"/>
          <p:nvPr/>
        </p:nvSpPr>
        <p:spPr>
          <a:xfrm>
            <a:off x="6535517" y="320968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03</a:t>
            </a:r>
            <a:endParaRPr lang="zh-CN" altLang="en-US" sz="3200" b="1" dirty="0">
              <a:solidFill>
                <a:schemeClr val="tx1">
                  <a:lumMod val="75000"/>
                  <a:lumOff val="25000"/>
                </a:schemeClr>
              </a:solidFill>
              <a:cs typeface="+mn-ea"/>
              <a:sym typeface="+mn-lt"/>
            </a:endParaRPr>
          </a:p>
        </p:txBody>
      </p:sp>
      <p:sp>
        <p:nvSpPr>
          <p:cNvPr id="15" name="文本框 14"/>
          <p:cNvSpPr txBox="1"/>
          <p:nvPr/>
        </p:nvSpPr>
        <p:spPr>
          <a:xfrm>
            <a:off x="8421279" y="2570056"/>
            <a:ext cx="740693" cy="584775"/>
          </a:xfrm>
          <a:prstGeom prst="rect">
            <a:avLst/>
          </a:prstGeom>
          <a:noFill/>
        </p:spPr>
        <p:txBody>
          <a:bodyPr wrap="square" rtlCol="0">
            <a:spAutoFit/>
          </a:bodyPr>
          <a:lstStyle/>
          <a:p>
            <a:r>
              <a:rPr lang="en-US" altLang="zh-CN" sz="3200" b="1" dirty="0">
                <a:solidFill>
                  <a:schemeClr val="tx1">
                    <a:lumMod val="75000"/>
                    <a:lumOff val="25000"/>
                  </a:schemeClr>
                </a:solidFill>
                <a:cs typeface="+mn-ea"/>
                <a:sym typeface="+mn-lt"/>
              </a:rPr>
              <a:t>04</a:t>
            </a:r>
            <a:endParaRPr lang="zh-CN" altLang="en-US" sz="3200" b="1" dirty="0">
              <a:solidFill>
                <a:schemeClr val="tx1">
                  <a:lumMod val="75000"/>
                  <a:lumOff val="25000"/>
                </a:schemeClr>
              </a:solidFill>
              <a:cs typeface="+mn-ea"/>
              <a:sym typeface="+mn-lt"/>
            </a:endParaRPr>
          </a:p>
        </p:txBody>
      </p:sp>
      <p:sp>
        <p:nvSpPr>
          <p:cNvPr id="16" name="文本框 15"/>
          <p:cNvSpPr txBox="1"/>
          <p:nvPr/>
        </p:nvSpPr>
        <p:spPr>
          <a:xfrm>
            <a:off x="9075821" y="3154435"/>
            <a:ext cx="2225040" cy="337185"/>
          </a:xfrm>
          <a:prstGeom prst="rect">
            <a:avLst/>
          </a:prstGeom>
          <a:noFill/>
        </p:spPr>
        <p:txBody>
          <a:bodyPr wrap="square" rtlCol="0">
            <a:spAutoFit/>
          </a:bodyPr>
          <a:lstStyle/>
          <a:p>
            <a:r>
              <a:rPr lang="zh-CN" altLang="en-US" sz="1600" b="1" dirty="0">
                <a:solidFill>
                  <a:srgbClr val="FF0000"/>
                </a:solidFill>
                <a:cs typeface="+mn-ea"/>
                <a:sym typeface="+mn-lt"/>
              </a:rPr>
              <a:t>取得长足发展</a:t>
            </a:r>
            <a:endParaRPr lang="zh-CN" altLang="en-US" sz="1600" b="1" dirty="0">
              <a:solidFill>
                <a:srgbClr val="FF0000"/>
              </a:solidFill>
              <a:cs typeface="+mn-ea"/>
              <a:sym typeface="+mn-lt"/>
            </a:endParaRPr>
          </a:p>
        </p:txBody>
      </p:sp>
      <p:sp>
        <p:nvSpPr>
          <p:cNvPr id="17" name="文本框 16"/>
          <p:cNvSpPr txBox="1"/>
          <p:nvPr/>
        </p:nvSpPr>
        <p:spPr>
          <a:xfrm>
            <a:off x="9069070" y="3564890"/>
            <a:ext cx="2239010" cy="3230245"/>
          </a:xfrm>
          <a:prstGeom prst="rect">
            <a:avLst/>
          </a:prstGeom>
          <a:noFill/>
        </p:spPr>
        <p:txBody>
          <a:bodyPr wrap="square" rtlCol="0">
            <a:spAutoFit/>
          </a:bodyPr>
          <a:lstStyle/>
          <a:p>
            <a:r>
              <a:rPr sz="1200" dirty="0">
                <a:solidFill>
                  <a:schemeClr val="tx1">
                    <a:lumMod val="75000"/>
                    <a:lumOff val="25000"/>
                  </a:schemeClr>
                </a:solidFill>
                <a:cs typeface="+mn-ea"/>
                <a:sym typeface="+mn-lt"/>
              </a:rPr>
              <a:t>伴随着智能手机的诞生与普及，又给国产操作系统带来了一个“可乘之机”。在谷歌等巨头公司的阴影下，国产操作系统的移动端也在悄然发展：2008年，中国移动就推出了首款国产移动操作系统——OMS(Open Mobile System)；中国联通也开发了自己的移动操作系统沃Phone</a:t>
            </a:r>
            <a:endParaRPr sz="1200" dirty="0">
              <a:solidFill>
                <a:schemeClr val="tx1">
                  <a:lumMod val="75000"/>
                  <a:lumOff val="25000"/>
                </a:schemeClr>
              </a:solidFill>
              <a:cs typeface="+mn-ea"/>
              <a:sym typeface="+mn-lt"/>
            </a:endParaRPr>
          </a:p>
          <a:p>
            <a:endParaRPr sz="1200" dirty="0">
              <a:solidFill>
                <a:schemeClr val="tx1">
                  <a:lumMod val="75000"/>
                  <a:lumOff val="25000"/>
                </a:schemeClr>
              </a:solidFill>
              <a:cs typeface="+mn-ea"/>
              <a:sym typeface="+mn-lt"/>
            </a:endParaRPr>
          </a:p>
          <a:p>
            <a:r>
              <a:rPr sz="1200" dirty="0">
                <a:solidFill>
                  <a:schemeClr val="tx1">
                    <a:lumMod val="75000"/>
                    <a:lumOff val="25000"/>
                  </a:schemeClr>
                </a:solidFill>
                <a:cs typeface="+mn-ea"/>
                <a:sym typeface="+mn-lt"/>
              </a:rPr>
              <a:t>2021年鸿蒙系统不仅在手机上进行更新，而且在手表领域、汽车等领域全方位普及，有数亿台设备升级鸿蒙系统。万物互联时代，鸿蒙的诞生，是一场国产操作系统的反击。</a:t>
            </a:r>
            <a:endParaRPr sz="1200" dirty="0">
              <a:solidFill>
                <a:schemeClr val="tx1">
                  <a:lumMod val="75000"/>
                  <a:lumOff val="25000"/>
                </a:schemeClr>
              </a:solidFill>
              <a:cs typeface="+mn-ea"/>
              <a:sym typeface="+mn-lt"/>
            </a:endParaRPr>
          </a:p>
        </p:txBody>
      </p:sp>
      <p:sp>
        <p:nvSpPr>
          <p:cNvPr id="18" name="文本框 17"/>
          <p:cNvSpPr txBox="1"/>
          <p:nvPr/>
        </p:nvSpPr>
        <p:spPr>
          <a:xfrm>
            <a:off x="6585680" y="3892241"/>
            <a:ext cx="2225040" cy="337185"/>
          </a:xfrm>
          <a:prstGeom prst="rect">
            <a:avLst/>
          </a:prstGeom>
          <a:noFill/>
        </p:spPr>
        <p:txBody>
          <a:bodyPr wrap="square" rtlCol="0">
            <a:spAutoFit/>
          </a:bodyPr>
          <a:lstStyle/>
          <a:p>
            <a:r>
              <a:rPr lang="zh-CN" altLang="en-US" sz="1600" b="1" dirty="0">
                <a:solidFill>
                  <a:srgbClr val="FF0000"/>
                </a:solidFill>
                <a:cs typeface="+mn-ea"/>
                <a:sym typeface="+mn-lt"/>
              </a:rPr>
              <a:t>辉煌并未有持续太久</a:t>
            </a:r>
            <a:endParaRPr lang="zh-CN" altLang="en-US" sz="1600" b="1" dirty="0">
              <a:solidFill>
                <a:srgbClr val="FF0000"/>
              </a:solidFill>
              <a:cs typeface="+mn-ea"/>
              <a:sym typeface="+mn-lt"/>
            </a:endParaRPr>
          </a:p>
        </p:txBody>
      </p:sp>
      <p:sp>
        <p:nvSpPr>
          <p:cNvPr id="19" name="文本框 18"/>
          <p:cNvSpPr txBox="1"/>
          <p:nvPr/>
        </p:nvSpPr>
        <p:spPr>
          <a:xfrm>
            <a:off x="6585585" y="4247515"/>
            <a:ext cx="2346325" cy="2491740"/>
          </a:xfrm>
          <a:prstGeom prst="rect">
            <a:avLst/>
          </a:prstGeom>
          <a:noFill/>
        </p:spPr>
        <p:txBody>
          <a:bodyPr wrap="square" rtlCol="0">
            <a:spAutoFit/>
          </a:bodyPr>
          <a:lstStyle/>
          <a:p>
            <a:r>
              <a:rPr sz="1200" dirty="0">
                <a:solidFill>
                  <a:schemeClr val="tx1">
                    <a:lumMod val="75000"/>
                    <a:lumOff val="25000"/>
                  </a:schemeClr>
                </a:solidFill>
                <a:cs typeface="+mn-ea"/>
                <a:sym typeface="+mn-lt"/>
              </a:rPr>
              <a:t>解决技术问题容易，但解决生态问题难。由于对Linux产业发展的生态链认识不足，再加上软件技术的欠缺，国产操作系统日渐式微，曾经叱诧风云的几大公司也纷纷凋零，不是转型就是倒闭。然而，经过行业洗牌，部分技术扎实、运营合理的国产操作系统得到进一步发展。</a:t>
            </a:r>
            <a:r>
              <a:rPr lang="zh-CN" sz="1200" dirty="0">
                <a:solidFill>
                  <a:schemeClr val="tx1">
                    <a:lumMod val="75000"/>
                    <a:lumOff val="25000"/>
                  </a:schemeClr>
                </a:solidFill>
                <a:cs typeface="+mn-ea"/>
                <a:sym typeface="+mn-lt"/>
              </a:rPr>
              <a:t>如</a:t>
            </a:r>
            <a:r>
              <a:rPr sz="1200" dirty="0">
                <a:solidFill>
                  <a:schemeClr val="tx1">
                    <a:lumMod val="75000"/>
                    <a:lumOff val="25000"/>
                  </a:schemeClr>
                </a:solidFill>
                <a:cs typeface="+mn-ea"/>
                <a:sym typeface="+mn-lt"/>
              </a:rPr>
              <a:t>中标普华与银河麒麟品牌合并后构成中标麒麟并延续至今。这一阶段，国产操作系统壮大成熟，逐步成为真正可用的产品。</a:t>
            </a:r>
            <a:endParaRPr sz="1200" dirty="0">
              <a:solidFill>
                <a:schemeClr val="tx1">
                  <a:lumMod val="75000"/>
                  <a:lumOff val="25000"/>
                </a:schemeClr>
              </a:solidFill>
              <a:cs typeface="+mn-ea"/>
              <a:sym typeface="+mn-lt"/>
            </a:endParaRPr>
          </a:p>
        </p:txBody>
      </p:sp>
      <p:sp>
        <p:nvSpPr>
          <p:cNvPr id="20" name="文本框 19"/>
          <p:cNvSpPr txBox="1"/>
          <p:nvPr/>
        </p:nvSpPr>
        <p:spPr>
          <a:xfrm>
            <a:off x="4668756" y="4533759"/>
            <a:ext cx="2225040" cy="829945"/>
          </a:xfrm>
          <a:prstGeom prst="rect">
            <a:avLst/>
          </a:prstGeom>
          <a:noFill/>
        </p:spPr>
        <p:txBody>
          <a:bodyPr wrap="square" rtlCol="0">
            <a:spAutoFit/>
          </a:bodyPr>
          <a:lstStyle/>
          <a:p>
            <a:r>
              <a:rPr lang="en-US" altLang="zh-CN" sz="1600" b="1" dirty="0">
                <a:solidFill>
                  <a:srgbClr val="FF0000"/>
                </a:solidFill>
                <a:cs typeface="+mn-ea"/>
                <a:sym typeface="+mn-lt"/>
              </a:rPr>
              <a:t>90</a:t>
            </a:r>
            <a:r>
              <a:rPr lang="zh-CN" altLang="en-US" sz="1600" b="1" dirty="0">
                <a:solidFill>
                  <a:srgbClr val="FF0000"/>
                </a:solidFill>
                <a:cs typeface="+mn-ea"/>
                <a:sym typeface="+mn-lt"/>
              </a:rPr>
              <a:t>年代，Linux取代UNIX，国产操作系统</a:t>
            </a:r>
            <a:r>
              <a:rPr lang="zh-CN" altLang="en-US" sz="1600" b="1" dirty="0">
                <a:solidFill>
                  <a:srgbClr val="FF0000"/>
                </a:solidFill>
                <a:cs typeface="+mn-ea"/>
                <a:sym typeface="+mn-lt"/>
              </a:rPr>
              <a:t>涌起</a:t>
            </a:r>
            <a:endParaRPr lang="zh-CN" altLang="en-US" sz="1600" b="1" dirty="0">
              <a:solidFill>
                <a:srgbClr val="FF0000"/>
              </a:solidFill>
              <a:cs typeface="+mn-ea"/>
              <a:sym typeface="+mn-lt"/>
            </a:endParaRPr>
          </a:p>
        </p:txBody>
      </p:sp>
      <p:sp>
        <p:nvSpPr>
          <p:cNvPr id="21" name="文本框 20"/>
          <p:cNvSpPr txBox="1"/>
          <p:nvPr/>
        </p:nvSpPr>
        <p:spPr>
          <a:xfrm>
            <a:off x="4295140" y="5346700"/>
            <a:ext cx="2329815" cy="1568450"/>
          </a:xfrm>
          <a:prstGeom prst="rect">
            <a:avLst/>
          </a:prstGeom>
          <a:noFill/>
        </p:spPr>
        <p:txBody>
          <a:bodyPr wrap="square" rtlCol="0">
            <a:spAutoFit/>
          </a:bodyPr>
          <a:lstStyle/>
          <a:p>
            <a:r>
              <a:rPr sz="1200" dirty="0">
                <a:solidFill>
                  <a:schemeClr val="tx1">
                    <a:lumMod val="75000"/>
                    <a:lumOff val="25000"/>
                  </a:schemeClr>
                </a:solidFill>
                <a:cs typeface="+mn-ea"/>
                <a:sym typeface="+mn-lt"/>
              </a:rPr>
              <a:t>国产操作系统真正大潮的发端始于1999年。科索沃战争爆发，以美国为首的北约军让黑客直接切断了南盟通信系统，让人们对微软垄断局面感到担忧。应徐冠华之呼，1999年起，Xteam、蓝点、中科红旗、银河麒麟、中软Linux等大小公司相继成立</a:t>
            </a:r>
            <a:endParaRPr sz="1200" dirty="0">
              <a:solidFill>
                <a:schemeClr val="tx1">
                  <a:lumMod val="75000"/>
                  <a:lumOff val="25000"/>
                </a:schemeClr>
              </a:solidFill>
              <a:cs typeface="+mn-ea"/>
              <a:sym typeface="+mn-lt"/>
            </a:endParaRPr>
          </a:p>
        </p:txBody>
      </p:sp>
      <p:sp>
        <p:nvSpPr>
          <p:cNvPr id="22" name="文本框 21"/>
          <p:cNvSpPr txBox="1"/>
          <p:nvPr/>
        </p:nvSpPr>
        <p:spPr>
          <a:xfrm>
            <a:off x="2780035" y="5240069"/>
            <a:ext cx="2225040" cy="337185"/>
          </a:xfrm>
          <a:prstGeom prst="rect">
            <a:avLst/>
          </a:prstGeom>
          <a:noFill/>
        </p:spPr>
        <p:txBody>
          <a:bodyPr wrap="square" rtlCol="0">
            <a:spAutoFit/>
          </a:bodyPr>
          <a:lstStyle/>
          <a:p>
            <a:r>
              <a:rPr lang="zh-CN" altLang="en-US" sz="1600" b="1" dirty="0">
                <a:solidFill>
                  <a:srgbClr val="FF0000"/>
                </a:solidFill>
                <a:cs typeface="+mn-ea"/>
                <a:sym typeface="+mn-lt"/>
              </a:rPr>
              <a:t>八五攻关计划</a:t>
            </a:r>
            <a:endParaRPr lang="zh-CN" altLang="en-US" sz="1600" b="1" dirty="0">
              <a:solidFill>
                <a:srgbClr val="FF0000"/>
              </a:solidFill>
              <a:cs typeface="+mn-ea"/>
              <a:sym typeface="+mn-lt"/>
            </a:endParaRPr>
          </a:p>
        </p:txBody>
      </p:sp>
      <p:sp>
        <p:nvSpPr>
          <p:cNvPr id="23" name="文本框 22"/>
          <p:cNvSpPr txBox="1"/>
          <p:nvPr/>
        </p:nvSpPr>
        <p:spPr>
          <a:xfrm>
            <a:off x="1660525" y="5577205"/>
            <a:ext cx="2633980" cy="829945"/>
          </a:xfrm>
          <a:prstGeom prst="rect">
            <a:avLst/>
          </a:prstGeom>
          <a:noFill/>
        </p:spPr>
        <p:txBody>
          <a:bodyPr wrap="square" rtlCol="0">
            <a:spAutoFit/>
          </a:bodyPr>
          <a:lstStyle/>
          <a:p>
            <a:r>
              <a:rPr sz="1200" dirty="0">
                <a:solidFill>
                  <a:schemeClr val="tx1">
                    <a:lumMod val="75000"/>
                    <a:lumOff val="25000"/>
                  </a:schemeClr>
                </a:solidFill>
                <a:cs typeface="+mn-ea"/>
                <a:sym typeface="+mn-lt"/>
              </a:rPr>
              <a:t>COSIX项目出色地完成了我国国产操作系统实验性工作及相关专业人才队伍建设，基于UNIX的操作系统技术路线已不再适应时代潮流。</a:t>
            </a:r>
            <a:endParaRPr sz="1200" dirty="0">
              <a:solidFill>
                <a:schemeClr val="tx1">
                  <a:lumMod val="75000"/>
                  <a:lumOff val="25000"/>
                </a:schemeClr>
              </a:solidFill>
              <a:cs typeface="+mn-ea"/>
              <a:sym typeface="+mn-lt"/>
            </a:endParaRPr>
          </a:p>
        </p:txBody>
      </p:sp>
      <p:sp>
        <p:nvSpPr>
          <p:cNvPr id="25" name="文本框 24"/>
          <p:cNvSpPr txBox="1"/>
          <p:nvPr/>
        </p:nvSpPr>
        <p:spPr>
          <a:xfrm>
            <a:off x="922020" y="395605"/>
            <a:ext cx="434213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国产操作系统发展</a:t>
            </a:r>
            <a:r>
              <a:rPr lang="zh-CN" altLang="en-US" sz="3200" b="1" dirty="0">
                <a:solidFill>
                  <a:schemeClr val="tx1">
                    <a:lumMod val="75000"/>
                    <a:lumOff val="25000"/>
                  </a:schemeClr>
                </a:solidFill>
                <a:cs typeface="+mn-ea"/>
                <a:sym typeface="+mn-lt"/>
              </a:rPr>
              <a:t>趋势</a:t>
            </a:r>
            <a:endParaRPr lang="zh-CN" altLang="en-US" sz="3200" b="1" dirty="0">
              <a:solidFill>
                <a:schemeClr val="tx1">
                  <a:lumMod val="75000"/>
                  <a:lumOff val="25000"/>
                </a:schemeClr>
              </a:solidFill>
              <a:cs typeface="+mn-ea"/>
              <a:sym typeface="+mn-lt"/>
            </a:endParaRPr>
          </a:p>
        </p:txBody>
      </p:sp>
      <p:grpSp>
        <p:nvGrpSpPr>
          <p:cNvPr id="27" name="组合 26"/>
          <p:cNvGrpSpPr/>
          <p:nvPr/>
        </p:nvGrpSpPr>
        <p:grpSpPr>
          <a:xfrm rot="5400000">
            <a:off x="404240" y="628682"/>
            <a:ext cx="532188" cy="252732"/>
            <a:chOff x="5635594" y="1198829"/>
            <a:chExt cx="969494" cy="460406"/>
          </a:xfrm>
        </p:grpSpPr>
        <p:sp>
          <p:nvSpPr>
            <p:cNvPr id="28" name="椭圆 27"/>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23695"/>
            <a:ext cx="8206105" cy="4274820"/>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a:off x="5778804" y="0"/>
            <a:ext cx="6413197" cy="6858000"/>
          </a:xfrm>
          <a:custGeom>
            <a:avLst/>
            <a:gdLst>
              <a:gd name="connsiteX0" fmla="*/ 1555338 w 6413197"/>
              <a:gd name="connsiteY0" fmla="*/ 0 h 6858000"/>
              <a:gd name="connsiteX1" fmla="*/ 6413197 w 6413197"/>
              <a:gd name="connsiteY1" fmla="*/ 0 h 6858000"/>
              <a:gd name="connsiteX2" fmla="*/ 6413197 w 6413197"/>
              <a:gd name="connsiteY2" fmla="*/ 6858000 h 6858000"/>
              <a:gd name="connsiteX3" fmla="*/ 596297 w 6413197"/>
              <a:gd name="connsiteY3" fmla="*/ 6858000 h 6858000"/>
              <a:gd name="connsiteX4" fmla="*/ 515352 w 6413197"/>
              <a:gd name="connsiteY4" fmla="*/ 6710476 h 6858000"/>
              <a:gd name="connsiteX5" fmla="*/ 55940 w 6413197"/>
              <a:gd name="connsiteY5" fmla="*/ 4557486 h 6858000"/>
              <a:gd name="connsiteX6" fmla="*/ 2320168 w 6413197"/>
              <a:gd name="connsiteY6" fmla="*/ 1553029 h 6858000"/>
              <a:gd name="connsiteX7" fmla="*/ 1722943 w 6413197"/>
              <a:gd name="connsiteY7" fmla="*/ 18756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197" h="6858000">
                <a:moveTo>
                  <a:pt x="1555338" y="0"/>
                </a:moveTo>
                <a:lnTo>
                  <a:pt x="6413197" y="0"/>
                </a:lnTo>
                <a:lnTo>
                  <a:pt x="6413197" y="6858000"/>
                </a:lnTo>
                <a:lnTo>
                  <a:pt x="596297" y="6858000"/>
                </a:lnTo>
                <a:lnTo>
                  <a:pt x="515352" y="6710476"/>
                </a:lnTo>
                <a:cubicBezTo>
                  <a:pt x="142800" y="6003018"/>
                  <a:pt x="-120045" y="5290457"/>
                  <a:pt x="55940" y="4557486"/>
                </a:cubicBezTo>
                <a:cubicBezTo>
                  <a:pt x="290587" y="3580191"/>
                  <a:pt x="2109711" y="2370667"/>
                  <a:pt x="2320168" y="1553029"/>
                </a:cubicBezTo>
                <a:cubicBezTo>
                  <a:pt x="2451704" y="1042005"/>
                  <a:pt x="2055963" y="560275"/>
                  <a:pt x="1722943" y="187566"/>
                </a:cubicBezTo>
                <a:close/>
              </a:path>
            </a:pathLst>
          </a:custGeom>
          <a:blipFill dpi="0" rotWithShape="1">
            <a:blip r:embed="rId1"/>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小结</a:t>
            </a:r>
            <a:endParaRPr lang="zh-CN" altLang="en-US" sz="3200" b="1" dirty="0">
              <a:solidFill>
                <a:schemeClr val="tx1">
                  <a:lumMod val="75000"/>
                  <a:lumOff val="25000"/>
                </a:schemeClr>
              </a:solidFill>
              <a:cs typeface="+mn-ea"/>
              <a:sym typeface="+mn-lt"/>
            </a:endParaRPr>
          </a:p>
        </p:txBody>
      </p:sp>
      <p:grpSp>
        <p:nvGrpSpPr>
          <p:cNvPr id="23" name="组合 22"/>
          <p:cNvGrpSpPr/>
          <p:nvPr/>
        </p:nvGrpSpPr>
        <p:grpSpPr>
          <a:xfrm rot="5400000">
            <a:off x="404240" y="628682"/>
            <a:ext cx="532188" cy="252732"/>
            <a:chOff x="5635594" y="1198829"/>
            <a:chExt cx="969494" cy="460406"/>
          </a:xfrm>
        </p:grpSpPr>
        <p:sp>
          <p:nvSpPr>
            <p:cNvPr id="24" name="椭圆 23"/>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544830" y="2000250"/>
            <a:ext cx="5233670" cy="3138170"/>
          </a:xfrm>
          <a:prstGeom prst="rect">
            <a:avLst/>
          </a:prstGeom>
          <a:noFill/>
        </p:spPr>
        <p:txBody>
          <a:bodyPr wrap="square" rtlCol="0">
            <a:spAutoFit/>
          </a:bodyPr>
          <a:lstStyle/>
          <a:p>
            <a:pPr algn="just"/>
            <a:r>
              <a:rPr dirty="0">
                <a:solidFill>
                  <a:schemeClr val="bg1"/>
                </a:solidFill>
                <a:cs typeface="+mn-ea"/>
                <a:sym typeface="+mn-lt"/>
              </a:rPr>
              <a:t>在长达20年的发展中，国产操作系统已取得长足进步，从“可用”走向“好用”。以深度操作系统为首的国产化产品经历多代技术迭代，软件生态持续壮大。目前，已有15家国产化操作系统进入国产化名录。现在国产操作系统正借助国家国产化项目工程，向市场化发起冲击。在长达20年的发展中，国产操作系统已取得长足进步，从“可用”走向“好用”。以深度操作系统为首的国产化产品经历多代技术迭代，软件生态持续壮大。目前，已有15家国产化操作系统进入国产化名录。现在国产操作系统正借助国家国产化项目工程，向市场化发起冲击。</a:t>
            </a:r>
            <a:endParaRPr dirty="0">
              <a:solidFill>
                <a:schemeClr val="bg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399" y="2270707"/>
              <a:ext cx="2460031" cy="460375"/>
            </a:xfrm>
            <a:prstGeom prst="rect">
              <a:avLst/>
            </a:prstGeom>
            <a:noFill/>
          </p:spPr>
          <p:txBody>
            <a:bodyPr wrap="square" rtlCol="0">
              <a:spAutoFit/>
            </a:bodyPr>
            <a:lstStyle/>
            <a:p>
              <a:pPr algn="ctr"/>
              <a:r>
                <a:rPr lang="zh-CN" altLang="en-US" sz="2400" b="1" dirty="0">
                  <a:solidFill>
                    <a:schemeClr val="bg1"/>
                  </a:solidFill>
                  <a:cs typeface="+mn-ea"/>
                  <a:sym typeface="+mn-lt"/>
                </a:rPr>
                <a:t>面临的</a:t>
              </a:r>
              <a:r>
                <a:rPr lang="zh-CN" altLang="en-US" sz="2400" b="1" dirty="0">
                  <a:solidFill>
                    <a:schemeClr val="bg1"/>
                  </a:solidFill>
                  <a:cs typeface="+mn-ea"/>
                  <a:sym typeface="+mn-lt"/>
                </a:rPr>
                <a:t>挑战</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5991"/>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4</a:t>
            </a:r>
            <a:endParaRPr lang="zh-CN" altLang="en-US"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0785" y="3936365"/>
            <a:ext cx="4404995" cy="148399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dirty="0">
                <a:solidFill>
                  <a:schemeClr val="tx1">
                    <a:lumMod val="75000"/>
                    <a:lumOff val="25000"/>
                  </a:schemeClr>
                </a:solidFill>
                <a:cs typeface="+mn-ea"/>
                <a:sym typeface="+mn-lt"/>
              </a:rPr>
              <a:t>由于Windows操作系统的巨大市场份额，使得用户从心理上更愿意使用Windows操作系统而不是国产操作系统。</a:t>
            </a:r>
            <a:endParaRPr lang="en-US" altLang="zh-CN" sz="1400" dirty="0">
              <a:solidFill>
                <a:schemeClr val="tx1">
                  <a:lumMod val="75000"/>
                  <a:lumOff val="25000"/>
                </a:schemeClr>
              </a:solidFill>
              <a:cs typeface="+mn-ea"/>
              <a:sym typeface="+mn-lt"/>
            </a:endParaRPr>
          </a:p>
        </p:txBody>
      </p:sp>
      <p:sp>
        <p:nvSpPr>
          <p:cNvPr id="9" name="矩形 8"/>
          <p:cNvSpPr/>
          <p:nvPr/>
        </p:nvSpPr>
        <p:spPr>
          <a:xfrm>
            <a:off x="7550785" y="978535"/>
            <a:ext cx="4182745" cy="163131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dirty="0">
                <a:solidFill>
                  <a:schemeClr val="tx1">
                    <a:lumMod val="75000"/>
                    <a:lumOff val="25000"/>
                  </a:schemeClr>
                </a:solidFill>
                <a:cs typeface="+mn-ea"/>
                <a:sym typeface="+mn-lt"/>
              </a:rPr>
              <a:t>在各种软件中，操作系统的自然垄断性最强。具体来看，在桌面操作系统领域，Windows系列操作系统长期占据国内90%以上的市场份额，处于绝对垄断地位。而在移动操作系统领域，Android与IOS占据国内的95.6%以上的增量市场。国外科技巨头往往会利用其垄断优势，不断打压国产操作系统，使得国产操作系统难以发展。</a:t>
            </a:r>
            <a:endParaRPr sz="1400" dirty="0">
              <a:solidFill>
                <a:schemeClr val="tx1">
                  <a:lumMod val="75000"/>
                  <a:lumOff val="25000"/>
                </a:schemeClr>
              </a:solidFill>
              <a:cs typeface="+mn-ea"/>
              <a:sym typeface="+mn-lt"/>
            </a:endParaRPr>
          </a:p>
        </p:txBody>
      </p:sp>
      <p:sp>
        <p:nvSpPr>
          <p:cNvPr id="10" name="矩形 9"/>
          <p:cNvSpPr/>
          <p:nvPr/>
        </p:nvSpPr>
        <p:spPr>
          <a:xfrm>
            <a:off x="2506345" y="4881880"/>
            <a:ext cx="3264535" cy="155829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dirty="0">
                <a:solidFill>
                  <a:schemeClr val="tx1">
                    <a:lumMod val="75000"/>
                    <a:lumOff val="25000"/>
                  </a:schemeClr>
                </a:solidFill>
                <a:cs typeface="+mn-ea"/>
                <a:sym typeface="+mn-lt"/>
              </a:rPr>
              <a:t>由于目前市面上的大多数软件都没有对国产操作系统进行适配，软件公司还要进行额外的开发工作，这势必又是巨大的成本。国产操作系统因为生态缺陷无法进一步推广，而不能推广就没有资金来源，形成了恶性循环，限制了国产操作系统的发展。</a:t>
            </a:r>
            <a:endParaRPr sz="1400" dirty="0">
              <a:solidFill>
                <a:schemeClr val="tx1">
                  <a:lumMod val="75000"/>
                  <a:lumOff val="25000"/>
                </a:schemeClr>
              </a:solidFill>
              <a:cs typeface="+mn-ea"/>
              <a:sym typeface="+mn-lt"/>
            </a:endParaRPr>
          </a:p>
        </p:txBody>
      </p:sp>
      <p:sp>
        <p:nvSpPr>
          <p:cNvPr id="11" name="矩形 10"/>
          <p:cNvSpPr/>
          <p:nvPr/>
        </p:nvSpPr>
        <p:spPr>
          <a:xfrm>
            <a:off x="2506345" y="2218690"/>
            <a:ext cx="2134870" cy="171767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sz="1400" dirty="0">
                <a:solidFill>
                  <a:schemeClr val="tx1">
                    <a:lumMod val="75000"/>
                    <a:lumOff val="25000"/>
                  </a:schemeClr>
                </a:solidFill>
                <a:cs typeface="+mn-ea"/>
                <a:sym typeface="+mn-lt"/>
              </a:rPr>
              <a:t>国产操作系统大多是以Unix/Linux为基础进行二次开发的，但目前市面上的应用软件大都是基于Windows操作系统，软件对于国产操作系统的不兼容成为了国产操作系统发展最大的挑战。</a:t>
            </a:r>
            <a:endParaRPr sz="1400" dirty="0">
              <a:solidFill>
                <a:schemeClr val="tx1">
                  <a:lumMod val="75000"/>
                  <a:lumOff val="25000"/>
                </a:schemeClr>
              </a:solidFill>
              <a:cs typeface="+mn-ea"/>
              <a:sym typeface="+mn-lt"/>
            </a:endParaRP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5943600" y="5672550"/>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943600" y="3040626"/>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936343" y="4356588"/>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生态割裂（</a:t>
            </a:r>
            <a:r>
              <a:rPr lang="en-US" altLang="zh-CN" dirty="0">
                <a:cs typeface="+mn-ea"/>
                <a:sym typeface="+mn-lt"/>
              </a:rPr>
              <a:t>1</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生态割裂（</a:t>
            </a:r>
            <a:r>
              <a:rPr lang="en-US" altLang="zh-CN" dirty="0">
                <a:cs typeface="+mn-ea"/>
                <a:sym typeface="+mn-lt"/>
              </a:rPr>
              <a:t>2</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19" name="任意多边形 18"/>
          <p:cNvSpPr/>
          <p:nvPr/>
        </p:nvSpPr>
        <p:spPr>
          <a:xfrm rot="10800000" flipV="1">
            <a:off x="7437120" y="2973070"/>
            <a:ext cx="3062605" cy="44005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科技巨头垄断市场</a:t>
            </a:r>
            <a:r>
              <a:rPr lang="zh-CN" altLang="en-US" dirty="0">
                <a:ea typeface="宋体" panose="02010600030101010101" pitchFamily="2" charset="-122"/>
                <a:cs typeface="+mn-ea"/>
                <a:sym typeface="+mn-lt"/>
              </a:rPr>
              <a:t>（</a:t>
            </a:r>
            <a:r>
              <a:rPr lang="en-US" altLang="zh-CN" dirty="0">
                <a:ea typeface="宋体" panose="02010600030101010101" pitchFamily="2" charset="-122"/>
                <a:cs typeface="+mn-ea"/>
                <a:sym typeface="+mn-lt"/>
              </a:rPr>
              <a:t>1</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20" name="任意多边形 19"/>
          <p:cNvSpPr/>
          <p:nvPr/>
        </p:nvSpPr>
        <p:spPr>
          <a:xfrm rot="10800000" flipV="1">
            <a:off x="7421880" y="5576570"/>
            <a:ext cx="2709545" cy="44005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科技巨头垄断市场</a:t>
            </a:r>
            <a:r>
              <a:rPr lang="zh-CN" altLang="en-US" dirty="0">
                <a:ea typeface="宋体" panose="02010600030101010101" pitchFamily="2" charset="-122"/>
                <a:cs typeface="+mn-ea"/>
                <a:sym typeface="+mn-lt"/>
              </a:rPr>
              <a:t>（</a:t>
            </a:r>
            <a:r>
              <a:rPr lang="en-US" altLang="zh-CN" dirty="0">
                <a:ea typeface="宋体" panose="02010600030101010101" pitchFamily="2" charset="-122"/>
                <a:cs typeface="+mn-ea"/>
                <a:sym typeface="+mn-lt"/>
              </a:rPr>
              <a:t>2</a:t>
            </a:r>
            <a:r>
              <a:rPr lang="zh-CN" altLang="en-US" dirty="0">
                <a:ea typeface="宋体" panose="02010600030101010101" pitchFamily="2" charset="-122"/>
                <a:cs typeface="+mn-ea"/>
                <a:sym typeface="+mn-lt"/>
              </a:rPr>
              <a:t>）</a:t>
            </a:r>
            <a:endParaRPr lang="zh-CN" altLang="en-US" dirty="0">
              <a:cs typeface="+mn-ea"/>
              <a:sym typeface="+mn-lt"/>
            </a:endParaRPr>
          </a:p>
        </p:txBody>
      </p:sp>
      <p:cxnSp>
        <p:nvCxnSpPr>
          <p:cNvPr id="21" name="直接连接符 20"/>
          <p:cNvCxnSpPr>
            <a:endCxn id="13" idx="2"/>
          </p:cNvCxnSpPr>
          <p:nvPr/>
        </p:nvCxnSpPr>
        <p:spPr>
          <a:xfrm>
            <a:off x="4731658" y="1877064"/>
            <a:ext cx="1211942" cy="0"/>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921798" y="395384"/>
            <a:ext cx="3242330" cy="776430"/>
            <a:chOff x="950826" y="273641"/>
            <a:chExt cx="3242330" cy="776430"/>
          </a:xfrm>
        </p:grpSpPr>
        <p:sp>
          <p:nvSpPr>
            <p:cNvPr id="26" name="文本框 25"/>
            <p:cNvSpPr txBox="1"/>
            <p:nvPr/>
          </p:nvSpPr>
          <p:spPr>
            <a:xfrm>
              <a:off x="950826" y="273641"/>
              <a:ext cx="324233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面对的</a:t>
              </a:r>
              <a:r>
                <a:rPr lang="zh-CN" altLang="en-US" sz="3200" b="1" dirty="0">
                  <a:solidFill>
                    <a:schemeClr val="tx1">
                      <a:lumMod val="75000"/>
                      <a:lumOff val="25000"/>
                    </a:schemeClr>
                  </a:solidFill>
                  <a:cs typeface="+mn-ea"/>
                  <a:sym typeface="+mn-lt"/>
                </a:rPr>
                <a:t>挑战</a:t>
              </a:r>
              <a:endParaRPr lang="zh-CN" altLang="en-US" sz="3200" b="1" dirty="0">
                <a:solidFill>
                  <a:schemeClr val="tx1">
                    <a:lumMod val="75000"/>
                    <a:lumOff val="25000"/>
                  </a:schemeClr>
                </a:solidFill>
                <a:cs typeface="+mn-ea"/>
                <a:sym typeface="+mn-lt"/>
              </a:endParaRPr>
            </a:p>
          </p:txBody>
        </p:sp>
        <p:sp>
          <p:nvSpPr>
            <p:cNvPr id="27" name="文本框 26"/>
            <p:cNvSpPr txBox="1"/>
            <p:nvPr/>
          </p:nvSpPr>
          <p:spPr>
            <a:xfrm>
              <a:off x="950826" y="712886"/>
              <a:ext cx="2729205" cy="337185"/>
            </a:xfrm>
            <a:prstGeom prst="rect">
              <a:avLst/>
            </a:prstGeom>
            <a:noFill/>
          </p:spPr>
          <p:txBody>
            <a:bodyPr wrap="square">
              <a:spAutoFit/>
            </a:bodyPr>
            <a:lstStyle/>
            <a:p>
              <a:endParaRPr lang="zh-CN" altLang="en-US" sz="1600" dirty="0">
                <a:solidFill>
                  <a:schemeClr val="bg1">
                    <a:lumMod val="65000"/>
                  </a:schemeClr>
                </a:solidFill>
              </a:endParaRPr>
            </a:p>
          </p:txBody>
        </p:sp>
      </p:grpSp>
      <p:grpSp>
        <p:nvGrpSpPr>
          <p:cNvPr id="28" name="组合 27"/>
          <p:cNvGrpSpPr/>
          <p:nvPr/>
        </p:nvGrpSpPr>
        <p:grpSpPr>
          <a:xfrm rot="5400000">
            <a:off x="404240" y="628682"/>
            <a:ext cx="532188" cy="252732"/>
            <a:chOff x="5635594" y="1198829"/>
            <a:chExt cx="969494" cy="460406"/>
          </a:xfrm>
        </p:grpSpPr>
        <p:sp>
          <p:nvSpPr>
            <p:cNvPr id="29" name="椭圆 28"/>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0785" y="3936365"/>
            <a:ext cx="4404995" cy="148399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dirty="0">
                <a:solidFill>
                  <a:schemeClr val="tx1">
                    <a:lumMod val="75000"/>
                    <a:lumOff val="25000"/>
                  </a:schemeClr>
                </a:solidFill>
                <a:cs typeface="+mn-ea"/>
                <a:sym typeface="+mn-lt"/>
              </a:rPr>
              <a:t>用户体验不佳。好的用户体验是用户使用操作系统的直接原因。与目前较为成熟的Windows操作系统相比，国产操作系统在UI界面、用户交互等方面还存在较大差距。</a:t>
            </a:r>
            <a:endParaRPr lang="en-US" altLang="zh-CN" sz="1400" dirty="0">
              <a:solidFill>
                <a:schemeClr val="tx1">
                  <a:lumMod val="75000"/>
                  <a:lumOff val="25000"/>
                </a:schemeClr>
              </a:solidFill>
              <a:cs typeface="+mn-ea"/>
              <a:sym typeface="+mn-lt"/>
            </a:endParaRPr>
          </a:p>
        </p:txBody>
      </p:sp>
      <p:sp>
        <p:nvSpPr>
          <p:cNvPr id="9" name="矩形 8"/>
          <p:cNvSpPr/>
          <p:nvPr/>
        </p:nvSpPr>
        <p:spPr>
          <a:xfrm>
            <a:off x="7550785" y="978535"/>
            <a:ext cx="4182745" cy="163131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dirty="0">
                <a:solidFill>
                  <a:schemeClr val="tx1">
                    <a:lumMod val="75000"/>
                    <a:lumOff val="25000"/>
                  </a:schemeClr>
                </a:solidFill>
                <a:cs typeface="+mn-ea"/>
                <a:sym typeface="+mn-lt"/>
              </a:rPr>
              <a:t>国内企业各自为政，缺乏资源整合</a:t>
            </a:r>
            <a:endParaRPr sz="1400" dirty="0">
              <a:solidFill>
                <a:schemeClr val="tx1">
                  <a:lumMod val="75000"/>
                  <a:lumOff val="25000"/>
                </a:schemeClr>
              </a:solidFill>
              <a:cs typeface="+mn-ea"/>
              <a:sym typeface="+mn-lt"/>
            </a:endParaRPr>
          </a:p>
        </p:txBody>
      </p:sp>
      <p:sp>
        <p:nvSpPr>
          <p:cNvPr id="10" name="矩形 9"/>
          <p:cNvSpPr/>
          <p:nvPr/>
        </p:nvSpPr>
        <p:spPr>
          <a:xfrm>
            <a:off x="2506345" y="4881880"/>
            <a:ext cx="3264535" cy="1558290"/>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dirty="0">
                <a:solidFill>
                  <a:schemeClr val="tx1">
                    <a:lumMod val="75000"/>
                    <a:lumOff val="25000"/>
                  </a:schemeClr>
                </a:solidFill>
                <a:cs typeface="+mn-ea"/>
                <a:sym typeface="+mn-lt"/>
              </a:rPr>
              <a:t>企业定位不准，盲目追求大而全。企业往往涉足多个领域，但每个领域都不够精深，缺乏创新精神。</a:t>
            </a:r>
            <a:endParaRPr sz="1400" dirty="0">
              <a:solidFill>
                <a:schemeClr val="tx1">
                  <a:lumMod val="75000"/>
                  <a:lumOff val="25000"/>
                </a:schemeClr>
              </a:solidFill>
              <a:cs typeface="+mn-ea"/>
              <a:sym typeface="+mn-lt"/>
            </a:endParaRPr>
          </a:p>
        </p:txBody>
      </p:sp>
      <p:sp>
        <p:nvSpPr>
          <p:cNvPr id="11" name="矩形 10"/>
          <p:cNvSpPr/>
          <p:nvPr/>
        </p:nvSpPr>
        <p:spPr>
          <a:xfrm>
            <a:off x="1315720" y="2218690"/>
            <a:ext cx="3325495" cy="171767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sz="1400" dirty="0">
                <a:solidFill>
                  <a:schemeClr val="tx1">
                    <a:lumMod val="75000"/>
                    <a:lumOff val="25000"/>
                  </a:schemeClr>
                </a:solidFill>
                <a:cs typeface="+mn-ea"/>
                <a:sym typeface="+mn-lt"/>
              </a:rPr>
              <a:t>国产操作系统发展滞后与国内软件企业自身密不可分。具体来看，一是企业发展急功近利。</a:t>
            </a:r>
            <a:endParaRPr sz="1400" dirty="0">
              <a:solidFill>
                <a:schemeClr val="tx1">
                  <a:lumMod val="75000"/>
                  <a:lumOff val="25000"/>
                </a:schemeClr>
              </a:solidFill>
              <a:cs typeface="+mn-ea"/>
              <a:sym typeface="+mn-lt"/>
            </a:endParaRP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5943600" y="5672550"/>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943600" y="3040626"/>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5936343" y="4356588"/>
            <a:ext cx="304800" cy="304800"/>
          </a:xfrm>
          <a:prstGeom prst="ellipse">
            <a:avLst/>
          </a:prstGeom>
          <a:solidFill>
            <a:schemeClr val="bg1"/>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a:off x="1337945" y="1652270"/>
            <a:ext cx="3409315" cy="45021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cs typeface="+mn-ea"/>
                <a:sym typeface="+mn-lt"/>
              </a:rPr>
              <a:t>国内操作系统自身存在缺陷</a:t>
            </a:r>
            <a:r>
              <a:rPr lang="zh-CN" dirty="0">
                <a:ea typeface="宋体" panose="02010600030101010101" pitchFamily="2" charset="-122"/>
                <a:cs typeface="+mn-ea"/>
                <a:sym typeface="+mn-lt"/>
              </a:rPr>
              <a:t>（</a:t>
            </a:r>
            <a:r>
              <a:rPr lang="en-US" altLang="zh-CN" dirty="0">
                <a:ea typeface="宋体" panose="02010600030101010101" pitchFamily="2" charset="-122"/>
                <a:cs typeface="+mn-ea"/>
                <a:sym typeface="+mn-lt"/>
              </a:rPr>
              <a:t>1</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18" name="任意多边形 17"/>
          <p:cNvSpPr/>
          <p:nvPr/>
        </p:nvSpPr>
        <p:spPr>
          <a:xfrm>
            <a:off x="1307465" y="4283710"/>
            <a:ext cx="3451225" cy="45021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cs typeface="+mn-ea"/>
                <a:sym typeface="+mn-lt"/>
              </a:rPr>
              <a:t>国内操作系统自身存在缺陷</a:t>
            </a:r>
            <a:r>
              <a:rPr lang="zh-CN" dirty="0">
                <a:ea typeface="宋体" panose="02010600030101010101" pitchFamily="2" charset="-122"/>
                <a:cs typeface="+mn-ea"/>
                <a:sym typeface="+mn-lt"/>
              </a:rPr>
              <a:t>（</a:t>
            </a:r>
            <a:r>
              <a:rPr lang="en-US" altLang="zh-CN" dirty="0">
                <a:ea typeface="宋体" panose="02010600030101010101" pitchFamily="2" charset="-122"/>
                <a:cs typeface="+mn-ea"/>
                <a:sym typeface="+mn-lt"/>
              </a:rPr>
              <a:t>2</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19" name="任意多边形 18"/>
          <p:cNvSpPr/>
          <p:nvPr/>
        </p:nvSpPr>
        <p:spPr>
          <a:xfrm rot="10800000" flipV="1">
            <a:off x="7437120" y="2973070"/>
            <a:ext cx="3853815" cy="44005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cs typeface="+mn-ea"/>
                <a:sym typeface="+mn-lt"/>
              </a:rPr>
              <a:t>国内操作系统自身存在缺陷</a:t>
            </a:r>
            <a:r>
              <a:rPr lang="zh-CN" dirty="0">
                <a:ea typeface="宋体" panose="02010600030101010101" pitchFamily="2" charset="-122"/>
                <a:cs typeface="+mn-ea"/>
                <a:sym typeface="+mn-lt"/>
              </a:rPr>
              <a:t>（</a:t>
            </a:r>
            <a:r>
              <a:rPr lang="en-US" altLang="zh-CN" dirty="0">
                <a:ea typeface="宋体" panose="02010600030101010101" pitchFamily="2" charset="-122"/>
                <a:cs typeface="+mn-ea"/>
                <a:sym typeface="+mn-lt"/>
              </a:rPr>
              <a:t>3</a:t>
            </a:r>
            <a:r>
              <a:rPr lang="zh-CN" altLang="en-US" dirty="0">
                <a:ea typeface="宋体" panose="02010600030101010101" pitchFamily="2" charset="-122"/>
                <a:cs typeface="+mn-ea"/>
                <a:sym typeface="+mn-lt"/>
              </a:rPr>
              <a:t>）</a:t>
            </a:r>
            <a:endParaRPr lang="zh-CN" altLang="en-US" dirty="0">
              <a:ea typeface="宋体" panose="02010600030101010101" pitchFamily="2" charset="-122"/>
              <a:cs typeface="+mn-ea"/>
              <a:sym typeface="+mn-lt"/>
            </a:endParaRPr>
          </a:p>
        </p:txBody>
      </p:sp>
      <p:sp>
        <p:nvSpPr>
          <p:cNvPr id="20" name="任意多边形 19"/>
          <p:cNvSpPr/>
          <p:nvPr/>
        </p:nvSpPr>
        <p:spPr>
          <a:xfrm rot="10800000" flipV="1">
            <a:off x="7421880" y="5576570"/>
            <a:ext cx="3962400" cy="440055"/>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cs typeface="+mn-ea"/>
                <a:sym typeface="+mn-lt"/>
              </a:rPr>
              <a:t>国内操作系统自身存在缺陷</a:t>
            </a:r>
            <a:r>
              <a:rPr lang="zh-CN" dirty="0">
                <a:ea typeface="宋体" panose="02010600030101010101" pitchFamily="2" charset="-122"/>
                <a:cs typeface="+mn-ea"/>
                <a:sym typeface="+mn-lt"/>
              </a:rPr>
              <a:t>（</a:t>
            </a:r>
            <a:r>
              <a:rPr lang="en-US" altLang="zh-CN" dirty="0">
                <a:ea typeface="宋体" panose="02010600030101010101" pitchFamily="2" charset="-122"/>
                <a:cs typeface="+mn-ea"/>
                <a:sym typeface="+mn-lt"/>
              </a:rPr>
              <a:t>4</a:t>
            </a:r>
            <a:r>
              <a:rPr lang="zh-CN" altLang="en-US" dirty="0">
                <a:ea typeface="宋体" panose="02010600030101010101" pitchFamily="2" charset="-122"/>
                <a:cs typeface="+mn-ea"/>
                <a:sym typeface="+mn-lt"/>
              </a:rPr>
              <a:t>）</a:t>
            </a:r>
            <a:endParaRPr lang="zh-CN" altLang="en-US" dirty="0">
              <a:cs typeface="+mn-ea"/>
              <a:sym typeface="+mn-lt"/>
            </a:endParaRPr>
          </a:p>
        </p:txBody>
      </p:sp>
      <p:cxnSp>
        <p:nvCxnSpPr>
          <p:cNvPr id="21" name="直接连接符 20"/>
          <p:cNvCxnSpPr>
            <a:endCxn id="13" idx="2"/>
          </p:cNvCxnSpPr>
          <p:nvPr/>
        </p:nvCxnSpPr>
        <p:spPr>
          <a:xfrm>
            <a:off x="4731658" y="1877064"/>
            <a:ext cx="1211942" cy="0"/>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127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921798" y="395384"/>
            <a:ext cx="3242330" cy="776430"/>
            <a:chOff x="950826" y="273641"/>
            <a:chExt cx="3242330" cy="776430"/>
          </a:xfrm>
        </p:grpSpPr>
        <p:sp>
          <p:nvSpPr>
            <p:cNvPr id="26" name="文本框 25"/>
            <p:cNvSpPr txBox="1"/>
            <p:nvPr/>
          </p:nvSpPr>
          <p:spPr>
            <a:xfrm>
              <a:off x="950826" y="273641"/>
              <a:ext cx="324233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面对的</a:t>
              </a:r>
              <a:r>
                <a:rPr lang="zh-CN" altLang="en-US" sz="3200" b="1" dirty="0">
                  <a:solidFill>
                    <a:schemeClr val="tx1">
                      <a:lumMod val="75000"/>
                      <a:lumOff val="25000"/>
                    </a:schemeClr>
                  </a:solidFill>
                  <a:cs typeface="+mn-ea"/>
                  <a:sym typeface="+mn-lt"/>
                </a:rPr>
                <a:t>挑战</a:t>
              </a:r>
              <a:endParaRPr lang="zh-CN" altLang="en-US" sz="3200" b="1" dirty="0">
                <a:solidFill>
                  <a:schemeClr val="tx1">
                    <a:lumMod val="75000"/>
                    <a:lumOff val="25000"/>
                  </a:schemeClr>
                </a:solidFill>
                <a:cs typeface="+mn-ea"/>
                <a:sym typeface="+mn-lt"/>
              </a:endParaRPr>
            </a:p>
          </p:txBody>
        </p:sp>
        <p:sp>
          <p:nvSpPr>
            <p:cNvPr id="27" name="文本框 26"/>
            <p:cNvSpPr txBox="1"/>
            <p:nvPr/>
          </p:nvSpPr>
          <p:spPr>
            <a:xfrm>
              <a:off x="950826" y="712886"/>
              <a:ext cx="2729205" cy="337185"/>
            </a:xfrm>
            <a:prstGeom prst="rect">
              <a:avLst/>
            </a:prstGeom>
            <a:noFill/>
          </p:spPr>
          <p:txBody>
            <a:bodyPr wrap="square">
              <a:spAutoFit/>
            </a:bodyPr>
            <a:lstStyle/>
            <a:p>
              <a:endParaRPr lang="zh-CN" altLang="en-US" sz="1600" dirty="0">
                <a:solidFill>
                  <a:schemeClr val="bg1">
                    <a:lumMod val="65000"/>
                  </a:schemeClr>
                </a:solidFill>
              </a:endParaRPr>
            </a:p>
          </p:txBody>
        </p:sp>
      </p:grpSp>
      <p:grpSp>
        <p:nvGrpSpPr>
          <p:cNvPr id="28" name="组合 27"/>
          <p:cNvGrpSpPr/>
          <p:nvPr/>
        </p:nvGrpSpPr>
        <p:grpSpPr>
          <a:xfrm rot="5400000">
            <a:off x="404240" y="628682"/>
            <a:ext cx="532188" cy="252732"/>
            <a:chOff x="5635594" y="1198829"/>
            <a:chExt cx="969494" cy="460406"/>
          </a:xfrm>
        </p:grpSpPr>
        <p:sp>
          <p:nvSpPr>
            <p:cNvPr id="29" name="椭圆 28"/>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399" y="2270707"/>
              <a:ext cx="2460031" cy="460375"/>
            </a:xfrm>
            <a:prstGeom prst="rect">
              <a:avLst/>
            </a:prstGeom>
            <a:noFill/>
          </p:spPr>
          <p:txBody>
            <a:bodyPr wrap="square" rtlCol="0">
              <a:spAutoFit/>
            </a:bodyPr>
            <a:lstStyle/>
            <a:p>
              <a:pPr algn="ctr"/>
              <a:r>
                <a:rPr lang="zh-CN" altLang="en-US" sz="2400" b="1" dirty="0">
                  <a:solidFill>
                    <a:schemeClr val="bg1"/>
                  </a:solidFill>
                  <a:cs typeface="+mn-ea"/>
                  <a:sym typeface="+mn-lt"/>
                </a:rPr>
                <a:t>面对的</a:t>
              </a:r>
              <a:r>
                <a:rPr lang="zh-CN" altLang="en-US" sz="2400" b="1" dirty="0">
                  <a:solidFill>
                    <a:schemeClr val="bg1"/>
                  </a:solidFill>
                  <a:cs typeface="+mn-ea"/>
                  <a:sym typeface="+mn-lt"/>
                </a:rPr>
                <a:t>机遇</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4880"/>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5</a:t>
            </a:r>
            <a:endPar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5400000">
            <a:off x="3275465" y="598061"/>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16200000">
            <a:off x="8227558" y="217060"/>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2211070" y="2542540"/>
            <a:ext cx="3664585" cy="583565"/>
          </a:xfrm>
          <a:prstGeom prst="rect">
            <a:avLst/>
          </a:prstGeom>
          <a:noFill/>
        </p:spPr>
        <p:txBody>
          <a:bodyPr wrap="square" rtlCol="0">
            <a:spAutoFit/>
          </a:bodyPr>
          <a:lstStyle/>
          <a:p>
            <a:pPr algn="l"/>
            <a:r>
              <a:rPr sz="1600" b="1" dirty="0">
                <a:solidFill>
                  <a:schemeClr val="bg1"/>
                </a:solidFill>
                <a:cs typeface="+mn-ea"/>
                <a:sym typeface="+mn-lt"/>
              </a:rPr>
              <a:t>1.技术环境和市场支持能力整体改善</a:t>
            </a:r>
            <a:endParaRPr sz="1600" b="1" dirty="0">
              <a:solidFill>
                <a:schemeClr val="bg1"/>
              </a:solidFill>
              <a:cs typeface="+mn-ea"/>
              <a:sym typeface="+mn-lt"/>
            </a:endParaRPr>
          </a:p>
          <a:p>
            <a:pPr algn="l"/>
            <a:r>
              <a:rPr lang="en-US" altLang="zh-CN" sz="1600" b="1" dirty="0">
                <a:solidFill>
                  <a:schemeClr val="bg1"/>
                </a:solidFill>
                <a:ea typeface="宋体" panose="02010600030101010101" pitchFamily="2" charset="-122"/>
                <a:cs typeface="+mn-ea"/>
                <a:sym typeface="+mn-lt"/>
              </a:rPr>
              <a:t>                      </a:t>
            </a:r>
            <a:r>
              <a:rPr lang="zh-CN"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1</a:t>
            </a:r>
            <a:r>
              <a:rPr lang="zh-CN" altLang="en-US" sz="1600" b="1" dirty="0">
                <a:solidFill>
                  <a:schemeClr val="bg1"/>
                </a:solidFill>
                <a:ea typeface="宋体" panose="02010600030101010101" pitchFamily="2" charset="-122"/>
                <a:cs typeface="+mn-ea"/>
                <a:sym typeface="+mn-lt"/>
              </a:rPr>
              <a:t>）</a:t>
            </a:r>
            <a:endParaRPr lang="zh-CN" altLang="en-US" sz="1600" b="1" dirty="0">
              <a:solidFill>
                <a:schemeClr val="bg1"/>
              </a:solidFill>
              <a:ea typeface="宋体" panose="02010600030101010101" pitchFamily="2" charset="-122"/>
              <a:cs typeface="+mn-ea"/>
              <a:sym typeface="+mn-lt"/>
            </a:endParaRPr>
          </a:p>
        </p:txBody>
      </p:sp>
      <p:sp>
        <p:nvSpPr>
          <p:cNvPr id="13" name="文本框 12"/>
          <p:cNvSpPr txBox="1"/>
          <p:nvPr/>
        </p:nvSpPr>
        <p:spPr>
          <a:xfrm>
            <a:off x="6985670" y="3336199"/>
            <a:ext cx="2865120" cy="2030095"/>
          </a:xfrm>
          <a:prstGeom prst="rect">
            <a:avLst/>
          </a:prstGeom>
          <a:noFill/>
        </p:spPr>
        <p:txBody>
          <a:bodyPr wrap="square" rtlCol="0">
            <a:spAutoFit/>
          </a:bodyPr>
          <a:lstStyle/>
          <a:p>
            <a:pPr algn="l"/>
            <a:r>
              <a:rPr sz="1400" dirty="0">
                <a:solidFill>
                  <a:schemeClr val="tx1">
                    <a:lumMod val="85000"/>
                    <a:lumOff val="15000"/>
                  </a:schemeClr>
                </a:solidFill>
                <a:cs typeface="+mn-ea"/>
                <a:sym typeface="+mn-lt"/>
              </a:rPr>
              <a:t>产业规模实现稳步扩大，2012－2019年，我国软件业务收入呈稳步增长态势，增速整体呈现先下降后稳定趋势，2012年最高增速达31.5%，2019年，软件业务收入已达71768亿元，同比增长15.4%，软件业的发展为国产操作系统的发展提供了基础性的技术支持</a:t>
            </a:r>
            <a:endParaRPr sz="1400" dirty="0">
              <a:solidFill>
                <a:schemeClr val="tx1">
                  <a:lumMod val="85000"/>
                  <a:lumOff val="15000"/>
                </a:schemeClr>
              </a:solidFill>
              <a:cs typeface="+mn-ea"/>
              <a:sym typeface="+mn-lt"/>
            </a:endParaRPr>
          </a:p>
          <a:p>
            <a:pPr algn="r"/>
            <a:r>
              <a:rPr lang="zh-CN" altLang="en-US" sz="1400" dirty="0">
                <a:solidFill>
                  <a:schemeClr val="bg1"/>
                </a:solidFill>
                <a:cs typeface="+mn-ea"/>
                <a:sym typeface="+mn-lt"/>
              </a:rPr>
              <a:t>与标题相关尽量简洁生动</a:t>
            </a:r>
            <a:r>
              <a:rPr lang="en-US" altLang="zh-CN" sz="1400" dirty="0">
                <a:solidFill>
                  <a:schemeClr val="bg1"/>
                </a:solidFill>
                <a:cs typeface="+mn-ea"/>
                <a:sym typeface="+mn-lt"/>
              </a:rPr>
              <a:t>……</a:t>
            </a:r>
            <a:endParaRPr lang="en-US" altLang="zh-CN" sz="1400" dirty="0">
              <a:solidFill>
                <a:schemeClr val="bg1"/>
              </a:solidFill>
              <a:cs typeface="+mn-ea"/>
              <a:sym typeface="+mn-lt"/>
            </a:endParaRPr>
          </a:p>
        </p:txBody>
      </p:sp>
      <p:sp>
        <p:nvSpPr>
          <p:cNvPr id="14" name="文本框 13"/>
          <p:cNvSpPr txBox="1"/>
          <p:nvPr/>
        </p:nvSpPr>
        <p:spPr>
          <a:xfrm>
            <a:off x="6623050" y="2183130"/>
            <a:ext cx="3398520" cy="829945"/>
          </a:xfrm>
          <a:prstGeom prst="rect">
            <a:avLst/>
          </a:prstGeom>
          <a:noFill/>
        </p:spPr>
        <p:txBody>
          <a:bodyPr wrap="square" rtlCol="0">
            <a:spAutoFit/>
          </a:bodyPr>
          <a:lstStyle/>
          <a:p>
            <a:pPr algn="l"/>
            <a:r>
              <a:rPr sz="1600" b="1" dirty="0">
                <a:solidFill>
                  <a:schemeClr val="bg1"/>
                </a:solidFill>
                <a:cs typeface="+mn-ea"/>
                <a:sym typeface="+mn-lt"/>
              </a:rPr>
              <a:t>技术环境和市场支持能力整体改善</a:t>
            </a:r>
            <a:endParaRPr sz="1600" b="1" dirty="0">
              <a:solidFill>
                <a:schemeClr val="bg1"/>
              </a:solidFill>
              <a:cs typeface="+mn-ea"/>
              <a:sym typeface="+mn-lt"/>
            </a:endParaRPr>
          </a:p>
          <a:p>
            <a:pPr algn="l"/>
            <a:r>
              <a:rPr lang="en-US" altLang="zh-CN" sz="1600" b="1" dirty="0">
                <a:solidFill>
                  <a:schemeClr val="bg1"/>
                </a:solidFill>
                <a:ea typeface="宋体" panose="02010600030101010101" pitchFamily="2" charset="-122"/>
                <a:cs typeface="+mn-ea"/>
                <a:sym typeface="+mn-lt"/>
              </a:rPr>
              <a:t>                      </a:t>
            </a:r>
            <a:r>
              <a:rPr lang="zh-CN"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2</a:t>
            </a:r>
            <a:r>
              <a:rPr lang="zh-CN" altLang="en-US" sz="1600" b="1" dirty="0">
                <a:solidFill>
                  <a:schemeClr val="bg1"/>
                </a:solidFill>
                <a:ea typeface="宋体" panose="02010600030101010101" pitchFamily="2" charset="-122"/>
                <a:cs typeface="+mn-ea"/>
                <a:sym typeface="+mn-lt"/>
              </a:rPr>
              <a:t>）</a:t>
            </a:r>
            <a:endParaRPr lang="zh-CN" altLang="en-US" sz="1600" b="1" dirty="0">
              <a:solidFill>
                <a:schemeClr val="bg1"/>
              </a:solidFill>
              <a:ea typeface="宋体" panose="02010600030101010101" pitchFamily="2" charset="-122"/>
              <a:cs typeface="+mn-ea"/>
              <a:sym typeface="+mn-lt"/>
            </a:endParaRPr>
          </a:p>
          <a:p>
            <a:pPr algn="r"/>
            <a:endParaRPr lang="en-US" sz="1600" b="1" dirty="0">
              <a:solidFill>
                <a:schemeClr val="tx1">
                  <a:lumMod val="85000"/>
                  <a:lumOff val="15000"/>
                </a:schemeClr>
              </a:solidFill>
              <a:cs typeface="+mn-ea"/>
              <a:sym typeface="+mn-lt"/>
            </a:endParaRPr>
          </a:p>
        </p:txBody>
      </p:sp>
      <p:sp>
        <p:nvSpPr>
          <p:cNvPr id="15" name="文本框 14"/>
          <p:cNvSpPr txBox="1"/>
          <p:nvPr/>
        </p:nvSpPr>
        <p:spPr>
          <a:xfrm>
            <a:off x="2224405" y="3507105"/>
            <a:ext cx="3053715" cy="1599565"/>
          </a:xfrm>
          <a:prstGeom prst="rect">
            <a:avLst/>
          </a:prstGeom>
          <a:noFill/>
        </p:spPr>
        <p:txBody>
          <a:bodyPr wrap="square" rtlCol="0">
            <a:spAutoFit/>
          </a:bodyPr>
          <a:lstStyle/>
          <a:p>
            <a:pPr algn="l"/>
            <a:r>
              <a:rPr sz="1400" dirty="0">
                <a:solidFill>
                  <a:schemeClr val="tx1">
                    <a:lumMod val="85000"/>
                    <a:lumOff val="15000"/>
                  </a:schemeClr>
                </a:solidFill>
                <a:cs typeface="+mn-ea"/>
                <a:sym typeface="+mn-lt"/>
              </a:rPr>
              <a:t>近年来，我国软件产业规模和效益同步提升，企业实力和创新能力显著增强。2018年行业重点企业研发投入强度接近11%，与世界先进水平差距缩小。软件著作权登记量突破110万件，比上年增长48%，呈现快速增长态势。</a:t>
            </a:r>
            <a:endParaRPr sz="1400" dirty="0">
              <a:solidFill>
                <a:schemeClr val="tx1">
                  <a:lumMod val="85000"/>
                  <a:lumOff val="15000"/>
                </a:schemeClr>
              </a:solidFill>
              <a:cs typeface="+mn-ea"/>
              <a:sym typeface="+mn-lt"/>
            </a:endParaRPr>
          </a:p>
        </p:txBody>
      </p:sp>
      <p:grpSp>
        <p:nvGrpSpPr>
          <p:cNvPr id="23" name="组合 22"/>
          <p:cNvGrpSpPr/>
          <p:nvPr/>
        </p:nvGrpSpPr>
        <p:grpSpPr>
          <a:xfrm>
            <a:off x="921798" y="395384"/>
            <a:ext cx="3242330" cy="777799"/>
            <a:chOff x="950826" y="273641"/>
            <a:chExt cx="3242330" cy="777799"/>
          </a:xfrm>
        </p:grpSpPr>
        <p:sp>
          <p:nvSpPr>
            <p:cNvPr id="24" name="文本框 23"/>
            <p:cNvSpPr txBox="1"/>
            <p:nvPr/>
          </p:nvSpPr>
          <p:spPr>
            <a:xfrm>
              <a:off x="950826" y="273641"/>
              <a:ext cx="3242330" cy="583565"/>
            </a:xfrm>
            <a:prstGeom prst="rect">
              <a:avLst/>
            </a:prstGeom>
            <a:noFill/>
          </p:spPr>
          <p:txBody>
            <a:bodyPr wrap="square" rtlCol="0">
              <a:spAutoFit/>
            </a:bodyPr>
            <a:lstStyle/>
            <a:p>
              <a:pPr algn="ctr"/>
              <a:r>
                <a:rPr lang="zh-CN" altLang="en-US" sz="3200" b="1" dirty="0">
                  <a:solidFill>
                    <a:schemeClr val="tx1">
                      <a:lumMod val="75000"/>
                      <a:lumOff val="25000"/>
                    </a:schemeClr>
                  </a:solidFill>
                  <a:cs typeface="+mn-ea"/>
                  <a:sym typeface="+mn-lt"/>
                </a:rPr>
                <a:t>面对的</a:t>
              </a:r>
              <a:r>
                <a:rPr lang="zh-CN" altLang="en-US" sz="3200" b="1" dirty="0">
                  <a:solidFill>
                    <a:schemeClr val="tx1">
                      <a:lumMod val="75000"/>
                      <a:lumOff val="25000"/>
                    </a:schemeClr>
                  </a:solidFill>
                  <a:cs typeface="+mn-ea"/>
                  <a:sym typeface="+mn-lt"/>
                </a:rPr>
                <a:t>机遇</a:t>
              </a:r>
              <a:endParaRPr lang="zh-CN" altLang="en-US" sz="3200" b="1" dirty="0">
                <a:solidFill>
                  <a:schemeClr val="tx1">
                    <a:lumMod val="75000"/>
                    <a:lumOff val="25000"/>
                  </a:schemeClr>
                </a:solidFill>
                <a:cs typeface="+mn-ea"/>
                <a:sym typeface="+mn-lt"/>
              </a:endParaRPr>
            </a:p>
          </p:txBody>
        </p:sp>
        <p:sp>
          <p:nvSpPr>
            <p:cNvPr id="25" name="文本框 24"/>
            <p:cNvSpPr txBox="1"/>
            <p:nvPr/>
          </p:nvSpPr>
          <p:spPr>
            <a:xfrm>
              <a:off x="950826" y="712886"/>
              <a:ext cx="2729205" cy="338554"/>
            </a:xfrm>
            <a:prstGeom prst="rect">
              <a:avLst/>
            </a:prstGeom>
            <a:noFill/>
          </p:spPr>
          <p:txBody>
            <a:bodyPr wrap="square">
              <a:spAutoFit/>
            </a:bodyPr>
            <a:lstStyle/>
            <a:p>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26" name="组合 25"/>
          <p:cNvGrpSpPr/>
          <p:nvPr/>
        </p:nvGrpSpPr>
        <p:grpSpPr>
          <a:xfrm rot="5400000">
            <a:off x="404240" y="628682"/>
            <a:ext cx="532188" cy="252732"/>
            <a:chOff x="5635594" y="1198829"/>
            <a:chExt cx="969494" cy="460406"/>
          </a:xfrm>
        </p:grpSpPr>
        <p:sp>
          <p:nvSpPr>
            <p:cNvPr id="27" name="椭圆 26"/>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任意多边形: 形状 2"/>
          <p:cNvSpPr/>
          <p:nvPr/>
        </p:nvSpPr>
        <p:spPr>
          <a:xfrm>
            <a:off x="5875609" y="1654106"/>
            <a:ext cx="513354" cy="3078074"/>
          </a:xfrm>
          <a:custGeom>
            <a:avLst/>
            <a:gdLst>
              <a:gd name="connsiteX0" fmla="*/ 508000 w 508000"/>
              <a:gd name="connsiteY0" fmla="*/ 0 h 1509486"/>
              <a:gd name="connsiteX1" fmla="*/ 14514 w 508000"/>
              <a:gd name="connsiteY1" fmla="*/ 362857 h 1509486"/>
              <a:gd name="connsiteX2" fmla="*/ 493485 w 508000"/>
              <a:gd name="connsiteY2" fmla="*/ 1146629 h 1509486"/>
              <a:gd name="connsiteX3" fmla="*/ 0 w 508000"/>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508000" h="1509486">
                <a:moveTo>
                  <a:pt x="508000" y="0"/>
                </a:moveTo>
                <a:cubicBezTo>
                  <a:pt x="262466" y="85876"/>
                  <a:pt x="16933" y="171752"/>
                  <a:pt x="14514" y="362857"/>
                </a:cubicBezTo>
                <a:cubicBezTo>
                  <a:pt x="12095" y="553962"/>
                  <a:pt x="495904" y="955524"/>
                  <a:pt x="493485" y="1146629"/>
                </a:cubicBezTo>
                <a:cubicBezTo>
                  <a:pt x="491066" y="1337734"/>
                  <a:pt x="245533" y="1423610"/>
                  <a:pt x="0" y="1509486"/>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5400000">
            <a:off x="3275465" y="598061"/>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16200000">
            <a:off x="8227558" y="217060"/>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2220595" y="2542540"/>
            <a:ext cx="3664585" cy="583565"/>
          </a:xfrm>
          <a:prstGeom prst="rect">
            <a:avLst/>
          </a:prstGeom>
          <a:noFill/>
        </p:spPr>
        <p:txBody>
          <a:bodyPr wrap="square" rtlCol="0">
            <a:spAutoFit/>
          </a:bodyPr>
          <a:lstStyle/>
          <a:p>
            <a:pPr algn="l"/>
            <a:r>
              <a:rPr lang="en-US" sz="1600" b="1" dirty="0">
                <a:solidFill>
                  <a:schemeClr val="bg1"/>
                </a:solidFill>
                <a:cs typeface="+mn-ea"/>
                <a:sym typeface="+mn-lt"/>
              </a:rPr>
              <a:t>2.新领域和新业态开拓新赛道</a:t>
            </a:r>
            <a:endParaRPr lang="en-US" sz="1600" b="1" dirty="0">
              <a:solidFill>
                <a:schemeClr val="bg1"/>
              </a:solidFill>
              <a:cs typeface="+mn-ea"/>
              <a:sym typeface="+mn-lt"/>
            </a:endParaRPr>
          </a:p>
          <a:p>
            <a:pPr algn="l"/>
            <a:r>
              <a:rPr lang="en-US" sz="1600" b="1" dirty="0">
                <a:solidFill>
                  <a:schemeClr val="bg1"/>
                </a:solidFill>
                <a:cs typeface="+mn-ea"/>
                <a:sym typeface="+mn-lt"/>
              </a:rPr>
              <a:t>                   </a:t>
            </a:r>
            <a:r>
              <a:rPr lang="zh-CN" altLang="en-US"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1</a:t>
            </a:r>
            <a:r>
              <a:rPr lang="zh-CN" altLang="en-US" sz="1600" b="1" dirty="0">
                <a:solidFill>
                  <a:schemeClr val="bg1"/>
                </a:solidFill>
                <a:ea typeface="宋体" panose="02010600030101010101" pitchFamily="2" charset="-122"/>
                <a:cs typeface="+mn-ea"/>
                <a:sym typeface="+mn-lt"/>
              </a:rPr>
              <a:t>）</a:t>
            </a:r>
            <a:endParaRPr lang="zh-CN" altLang="en-US" sz="1600" b="1" dirty="0">
              <a:solidFill>
                <a:schemeClr val="bg1"/>
              </a:solidFill>
              <a:ea typeface="宋体" panose="02010600030101010101" pitchFamily="2" charset="-122"/>
              <a:cs typeface="+mn-ea"/>
              <a:sym typeface="+mn-lt"/>
            </a:endParaRPr>
          </a:p>
        </p:txBody>
      </p:sp>
      <p:sp>
        <p:nvSpPr>
          <p:cNvPr id="13" name="文本框 12"/>
          <p:cNvSpPr txBox="1"/>
          <p:nvPr/>
        </p:nvSpPr>
        <p:spPr>
          <a:xfrm>
            <a:off x="6985670" y="3336199"/>
            <a:ext cx="2865120" cy="2676525"/>
          </a:xfrm>
          <a:prstGeom prst="rect">
            <a:avLst/>
          </a:prstGeom>
          <a:noFill/>
        </p:spPr>
        <p:txBody>
          <a:bodyPr wrap="square" rtlCol="0">
            <a:spAutoFit/>
          </a:bodyPr>
          <a:lstStyle/>
          <a:p>
            <a:pPr algn="l"/>
            <a:r>
              <a:rPr lang="zh-CN" altLang="en-US" sz="1400" dirty="0">
                <a:solidFill>
                  <a:schemeClr val="tx1"/>
                </a:solidFill>
                <a:cs typeface="+mn-ea"/>
                <a:sym typeface="+mn-lt"/>
              </a:rPr>
              <a:t>我国作为全世界唯一拥有联合国产业分类中所列全部工业门类的国家，在工业领域发 展操作系统具有独特优势，大量正处在工业2.0、3.0和4.0不同发展阶段的企业通过“企业上云”，加速实现数字化和网络化，伴随着工业互联网基础 设施的快速迭代升级，操作系统不仅具有广阔的市场空间，也将推动工业制造业加速向数字化、网络化和智能化转变，为软件产业“换道超车”提供重大历史机遇。</a:t>
            </a:r>
            <a:r>
              <a:rPr lang="zh-CN" altLang="en-US" sz="1400" dirty="0">
                <a:solidFill>
                  <a:schemeClr val="bg1"/>
                </a:solidFill>
                <a:cs typeface="+mn-ea"/>
                <a:sym typeface="+mn-lt"/>
              </a:rPr>
              <a:t>动</a:t>
            </a:r>
            <a:r>
              <a:rPr lang="en-US" altLang="zh-CN" sz="1400" dirty="0">
                <a:solidFill>
                  <a:schemeClr val="bg1"/>
                </a:solidFill>
                <a:cs typeface="+mn-ea"/>
                <a:sym typeface="+mn-lt"/>
              </a:rPr>
              <a:t>……</a:t>
            </a:r>
            <a:endParaRPr lang="en-US" altLang="zh-CN" sz="1400" dirty="0">
              <a:solidFill>
                <a:schemeClr val="bg1"/>
              </a:solidFill>
              <a:cs typeface="+mn-ea"/>
              <a:sym typeface="+mn-lt"/>
            </a:endParaRPr>
          </a:p>
        </p:txBody>
      </p:sp>
      <p:sp>
        <p:nvSpPr>
          <p:cNvPr id="14" name="文本框 13"/>
          <p:cNvSpPr txBox="1"/>
          <p:nvPr/>
        </p:nvSpPr>
        <p:spPr>
          <a:xfrm>
            <a:off x="6985670" y="2183031"/>
            <a:ext cx="2865120" cy="583565"/>
          </a:xfrm>
          <a:prstGeom prst="rect">
            <a:avLst/>
          </a:prstGeom>
          <a:noFill/>
        </p:spPr>
        <p:txBody>
          <a:bodyPr wrap="square" rtlCol="0">
            <a:spAutoFit/>
          </a:bodyPr>
          <a:lstStyle/>
          <a:p>
            <a:pPr algn="l"/>
            <a:r>
              <a:rPr lang="en-US" sz="1600" b="1" dirty="0">
                <a:solidFill>
                  <a:schemeClr val="bg1"/>
                </a:solidFill>
                <a:cs typeface="+mn-ea"/>
                <a:sym typeface="+mn-lt"/>
              </a:rPr>
              <a:t>新领域和新业态开拓新赛道</a:t>
            </a:r>
            <a:endParaRPr lang="en-US" sz="1600" b="1" dirty="0">
              <a:solidFill>
                <a:schemeClr val="bg1"/>
              </a:solidFill>
              <a:cs typeface="+mn-ea"/>
              <a:sym typeface="+mn-lt"/>
            </a:endParaRPr>
          </a:p>
          <a:p>
            <a:pPr algn="l"/>
            <a:r>
              <a:rPr lang="en-US" sz="1600" b="1" dirty="0">
                <a:solidFill>
                  <a:schemeClr val="bg1"/>
                </a:solidFill>
                <a:cs typeface="+mn-ea"/>
                <a:sym typeface="+mn-lt"/>
              </a:rPr>
              <a:t>                   </a:t>
            </a:r>
            <a:r>
              <a:rPr lang="zh-CN" altLang="en-US"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2</a:t>
            </a:r>
            <a:r>
              <a:rPr lang="zh-CN" altLang="en-US" sz="1600" b="1" dirty="0">
                <a:solidFill>
                  <a:schemeClr val="bg1"/>
                </a:solidFill>
                <a:ea typeface="宋体" panose="02010600030101010101" pitchFamily="2" charset="-122"/>
                <a:cs typeface="+mn-ea"/>
                <a:sym typeface="+mn-lt"/>
              </a:rPr>
              <a:t>）</a:t>
            </a:r>
            <a:endParaRPr lang="en-US" sz="1600" b="1" dirty="0">
              <a:solidFill>
                <a:schemeClr val="tx1">
                  <a:lumMod val="85000"/>
                  <a:lumOff val="15000"/>
                </a:schemeClr>
              </a:solidFill>
              <a:cs typeface="+mn-ea"/>
              <a:sym typeface="+mn-lt"/>
            </a:endParaRPr>
          </a:p>
        </p:txBody>
      </p:sp>
      <p:sp>
        <p:nvSpPr>
          <p:cNvPr id="15" name="文本框 14"/>
          <p:cNvSpPr txBox="1"/>
          <p:nvPr/>
        </p:nvSpPr>
        <p:spPr>
          <a:xfrm>
            <a:off x="2224405" y="3507105"/>
            <a:ext cx="3053715" cy="2030095"/>
          </a:xfrm>
          <a:prstGeom prst="rect">
            <a:avLst/>
          </a:prstGeom>
          <a:noFill/>
        </p:spPr>
        <p:txBody>
          <a:bodyPr wrap="square" rtlCol="0">
            <a:spAutoFit/>
          </a:bodyPr>
          <a:lstStyle/>
          <a:p>
            <a:pPr algn="l"/>
            <a:r>
              <a:rPr lang="zh-CN" altLang="en-US" sz="1400" dirty="0">
                <a:cs typeface="+mn-ea"/>
                <a:sym typeface="+mn-lt"/>
              </a:rPr>
              <a:t>随着互联网、大数据、人工智能等新一代信息技术与实体经济深度融合，工业互联网、工业大数据、软件定义、数字经济等新模式、新业态快速发展，工业已成为世界各国重点布局的领域，计算和数据资源作为生产的关键要素，是各国的重点关切点，如何高效利用计算资源并有效挖掘数据的潜在价值成为重要课题。</a:t>
            </a:r>
            <a:endParaRPr sz="1400" dirty="0">
              <a:solidFill>
                <a:schemeClr val="tx1">
                  <a:lumMod val="85000"/>
                  <a:lumOff val="15000"/>
                </a:schemeClr>
              </a:solidFill>
              <a:cs typeface="+mn-ea"/>
              <a:sym typeface="+mn-lt"/>
            </a:endParaRPr>
          </a:p>
        </p:txBody>
      </p:sp>
      <p:grpSp>
        <p:nvGrpSpPr>
          <p:cNvPr id="23" name="组合 22"/>
          <p:cNvGrpSpPr/>
          <p:nvPr/>
        </p:nvGrpSpPr>
        <p:grpSpPr>
          <a:xfrm>
            <a:off x="921798" y="395384"/>
            <a:ext cx="3242330" cy="777799"/>
            <a:chOff x="950826" y="273641"/>
            <a:chExt cx="3242330" cy="777799"/>
          </a:xfrm>
        </p:grpSpPr>
        <p:sp>
          <p:nvSpPr>
            <p:cNvPr id="24" name="文本框 23"/>
            <p:cNvSpPr txBox="1"/>
            <p:nvPr/>
          </p:nvSpPr>
          <p:spPr>
            <a:xfrm>
              <a:off x="950826" y="273641"/>
              <a:ext cx="3242330" cy="583565"/>
            </a:xfrm>
            <a:prstGeom prst="rect">
              <a:avLst/>
            </a:prstGeom>
            <a:noFill/>
          </p:spPr>
          <p:txBody>
            <a:bodyPr wrap="square" rtlCol="0">
              <a:spAutoFit/>
            </a:bodyPr>
            <a:lstStyle/>
            <a:p>
              <a:pPr algn="ctr"/>
              <a:r>
                <a:rPr lang="zh-CN" altLang="en-US" sz="3200" b="1" dirty="0">
                  <a:solidFill>
                    <a:schemeClr val="tx1">
                      <a:lumMod val="75000"/>
                      <a:lumOff val="25000"/>
                    </a:schemeClr>
                  </a:solidFill>
                  <a:cs typeface="+mn-ea"/>
                  <a:sym typeface="+mn-lt"/>
                </a:rPr>
                <a:t>面对的</a:t>
              </a:r>
              <a:r>
                <a:rPr lang="zh-CN" altLang="en-US" sz="3200" b="1" dirty="0">
                  <a:solidFill>
                    <a:schemeClr val="tx1">
                      <a:lumMod val="75000"/>
                      <a:lumOff val="25000"/>
                    </a:schemeClr>
                  </a:solidFill>
                  <a:cs typeface="+mn-ea"/>
                  <a:sym typeface="+mn-lt"/>
                </a:rPr>
                <a:t>机遇</a:t>
              </a:r>
              <a:endParaRPr lang="zh-CN" altLang="en-US" sz="3200" b="1" dirty="0">
                <a:solidFill>
                  <a:schemeClr val="tx1">
                    <a:lumMod val="75000"/>
                    <a:lumOff val="25000"/>
                  </a:schemeClr>
                </a:solidFill>
                <a:cs typeface="+mn-ea"/>
                <a:sym typeface="+mn-lt"/>
              </a:endParaRPr>
            </a:p>
          </p:txBody>
        </p:sp>
        <p:sp>
          <p:nvSpPr>
            <p:cNvPr id="25" name="文本框 24"/>
            <p:cNvSpPr txBox="1"/>
            <p:nvPr/>
          </p:nvSpPr>
          <p:spPr>
            <a:xfrm>
              <a:off x="950826" y="712886"/>
              <a:ext cx="2729205" cy="338554"/>
            </a:xfrm>
            <a:prstGeom prst="rect">
              <a:avLst/>
            </a:prstGeom>
            <a:noFill/>
          </p:spPr>
          <p:txBody>
            <a:bodyPr wrap="square">
              <a:spAutoFit/>
            </a:bodyPr>
            <a:lstStyle/>
            <a:p>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26" name="组合 25"/>
          <p:cNvGrpSpPr/>
          <p:nvPr/>
        </p:nvGrpSpPr>
        <p:grpSpPr>
          <a:xfrm rot="5400000">
            <a:off x="404240" y="628682"/>
            <a:ext cx="532188" cy="252732"/>
            <a:chOff x="5635594" y="1198829"/>
            <a:chExt cx="969494" cy="460406"/>
          </a:xfrm>
        </p:grpSpPr>
        <p:sp>
          <p:nvSpPr>
            <p:cNvPr id="27" name="椭圆 26"/>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任意多边形: 形状 2"/>
          <p:cNvSpPr/>
          <p:nvPr/>
        </p:nvSpPr>
        <p:spPr>
          <a:xfrm>
            <a:off x="5875609" y="1654106"/>
            <a:ext cx="513354" cy="3078074"/>
          </a:xfrm>
          <a:custGeom>
            <a:avLst/>
            <a:gdLst>
              <a:gd name="connsiteX0" fmla="*/ 508000 w 508000"/>
              <a:gd name="connsiteY0" fmla="*/ 0 h 1509486"/>
              <a:gd name="connsiteX1" fmla="*/ 14514 w 508000"/>
              <a:gd name="connsiteY1" fmla="*/ 362857 h 1509486"/>
              <a:gd name="connsiteX2" fmla="*/ 493485 w 508000"/>
              <a:gd name="connsiteY2" fmla="*/ 1146629 h 1509486"/>
              <a:gd name="connsiteX3" fmla="*/ 0 w 508000"/>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508000" h="1509486">
                <a:moveTo>
                  <a:pt x="508000" y="0"/>
                </a:moveTo>
                <a:cubicBezTo>
                  <a:pt x="262466" y="85876"/>
                  <a:pt x="16933" y="171752"/>
                  <a:pt x="14514" y="362857"/>
                </a:cubicBezTo>
                <a:cubicBezTo>
                  <a:pt x="12095" y="553962"/>
                  <a:pt x="495904" y="955524"/>
                  <a:pt x="493485" y="1146629"/>
                </a:cubicBezTo>
                <a:cubicBezTo>
                  <a:pt x="491066" y="1337734"/>
                  <a:pt x="245533" y="1423610"/>
                  <a:pt x="0" y="1509486"/>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322740" y="665265"/>
            <a:ext cx="1981204" cy="1015663"/>
          </a:xfrm>
          <a:prstGeom prst="rect">
            <a:avLst/>
          </a:prstGeom>
          <a:noFill/>
        </p:spPr>
        <p:txBody>
          <a:bodyPr wrap="square" rtlCol="0">
            <a:spAutoFit/>
          </a:bodyPr>
          <a:lstStyle/>
          <a:p>
            <a:pPr algn="ctr"/>
            <a:r>
              <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rPr>
              <a:t>目录</a:t>
            </a:r>
            <a:endPar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sp>
        <p:nvSpPr>
          <p:cNvPr id="20" name="文本框 19"/>
          <p:cNvSpPr txBox="1"/>
          <p:nvPr/>
        </p:nvSpPr>
        <p:spPr>
          <a:xfrm>
            <a:off x="552966" y="1542875"/>
            <a:ext cx="1656834" cy="400110"/>
          </a:xfrm>
          <a:prstGeom prst="rect">
            <a:avLst/>
          </a:prstGeom>
          <a:noFill/>
        </p:spPr>
        <p:txBody>
          <a:bodyPr wrap="square" rtlCol="0">
            <a:spAutoFit/>
          </a:bodyPr>
          <a:lstStyle/>
          <a:p>
            <a:r>
              <a:rPr lang="en-US" altLang="zh-CN" sz="2000" dirty="0">
                <a:solidFill>
                  <a:srgbClr val="C3AC7D"/>
                </a:solidFill>
                <a:cs typeface="+mn-ea"/>
                <a:sym typeface="+mn-lt"/>
              </a:rPr>
              <a:t>CONTENTS</a:t>
            </a:r>
            <a:endParaRPr lang="zh-CN" altLang="en-US" sz="2000" dirty="0">
              <a:solidFill>
                <a:srgbClr val="C3AC7D"/>
              </a:solidFill>
              <a:cs typeface="+mn-ea"/>
              <a:sym typeface="+mn-lt"/>
            </a:endParaRPr>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634496" y="406014"/>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145814" y="2457104"/>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962377"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发展背景</a:t>
              </a:r>
              <a:endParaRPr lang="zh-CN" altLang="en-US" sz="2400" b="1" dirty="0">
                <a:solidFill>
                  <a:schemeClr val="bg1"/>
                </a:solidFill>
                <a:cs typeface="+mn-ea"/>
                <a:sym typeface="+mn-lt"/>
              </a:endParaRPr>
            </a:p>
          </p:txBody>
        </p:sp>
        <p:sp>
          <p:nvSpPr>
            <p:cNvPr id="26" name="任意多边形: 形状 25"/>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222008" y="2252085"/>
              <a:ext cx="540937" cy="461665"/>
            </a:xfrm>
            <a:prstGeom prst="rect">
              <a:avLst/>
            </a:prstGeom>
            <a:noFill/>
          </p:spPr>
          <p:txBody>
            <a:bodyPr wrap="squar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grpSp>
      <p:grpSp>
        <p:nvGrpSpPr>
          <p:cNvPr id="36" name="组合 35"/>
          <p:cNvGrpSpPr/>
          <p:nvPr/>
        </p:nvGrpSpPr>
        <p:grpSpPr>
          <a:xfrm>
            <a:off x="6405297" y="2457104"/>
            <a:ext cx="3767906" cy="579357"/>
            <a:chOff x="2134239" y="2198308"/>
            <a:chExt cx="3767906" cy="579357"/>
          </a:xfrm>
        </p:grpSpPr>
        <p:sp>
          <p:nvSpPr>
            <p:cNvPr id="37" name="矩形: 圆角 36"/>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框 37"/>
            <p:cNvSpPr txBox="1"/>
            <p:nvPr/>
          </p:nvSpPr>
          <p:spPr>
            <a:xfrm>
              <a:off x="2962377"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早期</a:t>
              </a:r>
              <a:r>
                <a:rPr lang="zh-CN" altLang="en-US" sz="2400" b="1" dirty="0">
                  <a:solidFill>
                    <a:schemeClr val="bg1"/>
                  </a:solidFill>
                  <a:cs typeface="+mn-ea"/>
                  <a:sym typeface="+mn-lt"/>
                </a:rPr>
                <a:t>起步</a:t>
              </a:r>
              <a:endParaRPr lang="zh-CN" altLang="en-US" sz="2400" b="1" dirty="0">
                <a:solidFill>
                  <a:schemeClr val="bg1"/>
                </a:solidFill>
                <a:cs typeface="+mn-ea"/>
                <a:sym typeface="+mn-lt"/>
              </a:endParaRPr>
            </a:p>
          </p:txBody>
        </p:sp>
        <p:sp>
          <p:nvSpPr>
            <p:cNvPr id="39" name="任意多边形: 形状 38"/>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矩形: 圆角 39"/>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文本框 40"/>
            <p:cNvSpPr txBox="1"/>
            <p:nvPr/>
          </p:nvSpPr>
          <p:spPr>
            <a:xfrm>
              <a:off x="2222008" y="2252085"/>
              <a:ext cx="540937" cy="461665"/>
            </a:xfrm>
            <a:prstGeom prst="rect">
              <a:avLst/>
            </a:prstGeom>
            <a:noFill/>
          </p:spPr>
          <p:txBody>
            <a:bodyPr wrap="squar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grpSp>
      <p:grpSp>
        <p:nvGrpSpPr>
          <p:cNvPr id="42" name="组合 41"/>
          <p:cNvGrpSpPr/>
          <p:nvPr/>
        </p:nvGrpSpPr>
        <p:grpSpPr>
          <a:xfrm>
            <a:off x="2145814" y="3429000"/>
            <a:ext cx="3767906" cy="579357"/>
            <a:chOff x="2134239" y="2198308"/>
            <a:chExt cx="3767906" cy="579357"/>
          </a:xfrm>
        </p:grpSpPr>
        <p:sp>
          <p:nvSpPr>
            <p:cNvPr id="43" name="矩形: 圆角 42"/>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2962377"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发展</a:t>
              </a:r>
              <a:r>
                <a:rPr lang="zh-CN" altLang="en-US" sz="2400" b="1" dirty="0">
                  <a:solidFill>
                    <a:schemeClr val="bg1"/>
                  </a:solidFill>
                  <a:cs typeface="+mn-ea"/>
                  <a:sym typeface="+mn-lt"/>
                </a:rPr>
                <a:t>趋势</a:t>
              </a:r>
              <a:endParaRPr lang="zh-CN" altLang="en-US" sz="2400" b="1" dirty="0">
                <a:solidFill>
                  <a:schemeClr val="bg1"/>
                </a:solidFill>
                <a:cs typeface="+mn-ea"/>
                <a:sym typeface="+mn-lt"/>
              </a:endParaRPr>
            </a:p>
          </p:txBody>
        </p:sp>
        <p:sp>
          <p:nvSpPr>
            <p:cNvPr id="45" name="任意多边形: 形状 44"/>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6" name="矩形: 圆角 45"/>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7" name="文本框 46"/>
            <p:cNvSpPr txBox="1"/>
            <p:nvPr/>
          </p:nvSpPr>
          <p:spPr>
            <a:xfrm>
              <a:off x="2222008" y="2252085"/>
              <a:ext cx="540937" cy="461665"/>
            </a:xfrm>
            <a:prstGeom prst="rect">
              <a:avLst/>
            </a:prstGeom>
            <a:noFill/>
          </p:spPr>
          <p:txBody>
            <a:bodyPr wrap="squar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grpSp>
      <p:grpSp>
        <p:nvGrpSpPr>
          <p:cNvPr id="48" name="组合 47"/>
          <p:cNvGrpSpPr/>
          <p:nvPr/>
        </p:nvGrpSpPr>
        <p:grpSpPr>
          <a:xfrm>
            <a:off x="6405297" y="3429000"/>
            <a:ext cx="3767906" cy="579357"/>
            <a:chOff x="2134239" y="2198308"/>
            <a:chExt cx="3767906" cy="579357"/>
          </a:xfrm>
        </p:grpSpPr>
        <p:sp>
          <p:nvSpPr>
            <p:cNvPr id="49" name="矩形: 圆角 48"/>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文本框 49"/>
            <p:cNvSpPr txBox="1"/>
            <p:nvPr/>
          </p:nvSpPr>
          <p:spPr>
            <a:xfrm>
              <a:off x="2962377"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面</a:t>
              </a:r>
              <a:r>
                <a:rPr lang="zh-CN" altLang="en-US" sz="2400" b="1" dirty="0">
                  <a:solidFill>
                    <a:schemeClr val="bg1"/>
                  </a:solidFill>
                  <a:cs typeface="+mn-ea"/>
                  <a:sym typeface="+mn-lt"/>
                </a:rPr>
                <a:t>临的挑战</a:t>
              </a:r>
              <a:endParaRPr lang="zh-CN" altLang="en-US" sz="2400" b="1" dirty="0">
                <a:solidFill>
                  <a:schemeClr val="bg1"/>
                </a:solidFill>
                <a:cs typeface="+mn-ea"/>
                <a:sym typeface="+mn-lt"/>
              </a:endParaRPr>
            </a:p>
          </p:txBody>
        </p:sp>
        <p:sp>
          <p:nvSpPr>
            <p:cNvPr id="51" name="任意多边形: 形状 50"/>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2" name="矩形: 圆角 51"/>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文本框 52"/>
            <p:cNvSpPr txBox="1"/>
            <p:nvPr/>
          </p:nvSpPr>
          <p:spPr>
            <a:xfrm>
              <a:off x="2222008" y="2252085"/>
              <a:ext cx="540937" cy="461665"/>
            </a:xfrm>
            <a:prstGeom prst="rect">
              <a:avLst/>
            </a:prstGeom>
            <a:noFill/>
          </p:spPr>
          <p:txBody>
            <a:bodyPr wrap="squar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grpSp>
      <p:sp>
        <p:nvSpPr>
          <p:cNvPr id="54" name="文本框 53"/>
          <p:cNvSpPr txBox="1"/>
          <p:nvPr/>
        </p:nvSpPr>
        <p:spPr>
          <a:xfrm>
            <a:off x="-98247200" y="-53575466"/>
            <a:ext cx="6705600" cy="369332"/>
          </a:xfrm>
          <a:prstGeom prst="rect">
            <a:avLst/>
          </a:prstGeom>
          <a:noFill/>
        </p:spPr>
        <p:txBody>
          <a:bodyPr wrap="square">
            <a:spAutoFit/>
          </a:bodyPr>
          <a:lstStyle/>
          <a:p>
            <a:r>
              <a:rPr lang="en-US" altLang="zh-CN" dirty="0">
                <a:solidFill>
                  <a:schemeClr val="bg1">
                    <a:lumMod val="95000"/>
                  </a:schemeClr>
                </a:solidFill>
              </a:rPr>
              <a:t>51 PP T</a:t>
            </a:r>
            <a:r>
              <a:rPr lang="zh-CN" altLang="en-US" dirty="0">
                <a:solidFill>
                  <a:schemeClr val="bg1">
                    <a:lumMod val="95000"/>
                  </a:schemeClr>
                </a:solidFill>
              </a:rPr>
              <a:t>模板网     </a:t>
            </a:r>
            <a:r>
              <a:rPr lang="en-US" altLang="zh-CN" dirty="0">
                <a:solidFill>
                  <a:schemeClr val="bg1">
                    <a:lumMod val="95000"/>
                  </a:schemeClr>
                </a:solidFill>
              </a:rPr>
              <a:t>www.51 p ptmoban.com</a:t>
            </a:r>
            <a:endParaRPr lang="zh-CN" altLang="en-US" dirty="0">
              <a:solidFill>
                <a:schemeClr val="bg1">
                  <a:lumMod val="95000"/>
                </a:schemeClr>
              </a:solidFill>
            </a:endParaRPr>
          </a:p>
        </p:txBody>
      </p:sp>
      <p:grpSp>
        <p:nvGrpSpPr>
          <p:cNvPr id="2" name="组合 1"/>
          <p:cNvGrpSpPr/>
          <p:nvPr/>
        </p:nvGrpSpPr>
        <p:grpSpPr>
          <a:xfrm>
            <a:off x="2048024" y="4455160"/>
            <a:ext cx="3865696" cy="571102"/>
            <a:chOff x="1909449" y="3097468"/>
            <a:chExt cx="3865696" cy="571102"/>
          </a:xfrm>
        </p:grpSpPr>
        <p:sp>
          <p:nvSpPr>
            <p:cNvPr id="3" name="矩形: 圆角 42"/>
            <p:cNvSpPr/>
            <p:nvPr/>
          </p:nvSpPr>
          <p:spPr>
            <a:xfrm>
              <a:off x="1909449" y="310508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7" name="文本框 6"/>
            <p:cNvSpPr txBox="1"/>
            <p:nvPr/>
          </p:nvSpPr>
          <p:spPr>
            <a:xfrm>
              <a:off x="2858237" y="3169060"/>
              <a:ext cx="2460031" cy="460375"/>
            </a:xfrm>
            <a:prstGeom prst="rect">
              <a:avLst/>
            </a:prstGeom>
            <a:noFill/>
          </p:spPr>
          <p:txBody>
            <a:bodyPr wrap="square" rtlCol="0">
              <a:spAutoFit/>
            </a:bodyPr>
            <a:p>
              <a:r>
                <a:rPr lang="zh-CN" altLang="en-US" sz="2400" b="1" dirty="0">
                  <a:solidFill>
                    <a:schemeClr val="bg1"/>
                  </a:solidFill>
                  <a:cs typeface="+mn-ea"/>
                  <a:sym typeface="+mn-lt"/>
                </a:rPr>
                <a:t>面对的</a:t>
              </a:r>
              <a:r>
                <a:rPr lang="zh-CN" altLang="en-US" sz="2400" b="1" dirty="0">
                  <a:solidFill>
                    <a:schemeClr val="bg1"/>
                  </a:solidFill>
                  <a:cs typeface="+mn-ea"/>
                  <a:sym typeface="+mn-lt"/>
                </a:rPr>
                <a:t>机遇</a:t>
              </a:r>
              <a:endParaRPr lang="zh-CN" altLang="en-US" sz="2400" b="1" dirty="0">
                <a:solidFill>
                  <a:schemeClr val="bg1"/>
                </a:solidFill>
                <a:cs typeface="+mn-ea"/>
                <a:sym typeface="+mn-lt"/>
              </a:endParaRPr>
            </a:p>
          </p:txBody>
        </p:sp>
        <p:sp>
          <p:nvSpPr>
            <p:cNvPr id="8" name="任意多边形: 形状 44"/>
            <p:cNvSpPr/>
            <p:nvPr/>
          </p:nvSpPr>
          <p:spPr>
            <a:xfrm>
              <a:off x="2014224" y="309746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bg1"/>
                </a:solidFill>
              </a:endParaRPr>
            </a:p>
          </p:txBody>
        </p:sp>
        <p:sp>
          <p:nvSpPr>
            <p:cNvPr id="9" name="矩形: 圆角 45"/>
            <p:cNvSpPr/>
            <p:nvPr/>
          </p:nvSpPr>
          <p:spPr>
            <a:xfrm>
              <a:off x="2082800" y="3151308"/>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0" name="文本框 9"/>
            <p:cNvSpPr txBox="1"/>
            <p:nvPr/>
          </p:nvSpPr>
          <p:spPr>
            <a:xfrm>
              <a:off x="2071513" y="3151245"/>
              <a:ext cx="540937" cy="460375"/>
            </a:xfrm>
            <a:prstGeom prst="rect">
              <a:avLst/>
            </a:prstGeom>
            <a:noFill/>
          </p:spPr>
          <p:txBody>
            <a:bodyPr wrap="square" rtlCol="0">
              <a:spAutoFit/>
            </a:bodyPr>
            <a:p>
              <a:r>
                <a:rPr lang="en-US" altLang="zh-CN" sz="2400" b="1" dirty="0">
                  <a:solidFill>
                    <a:schemeClr val="bg1"/>
                  </a:solidFill>
                  <a:cs typeface="+mn-ea"/>
                  <a:sym typeface="+mn-lt"/>
                </a:rPr>
                <a:t>05</a:t>
              </a:r>
              <a:endParaRPr lang="zh-CN" altLang="en-US" sz="2400" b="1" dirty="0">
                <a:solidFill>
                  <a:schemeClr val="bg1"/>
                </a:solidFill>
                <a:cs typeface="+mn-ea"/>
                <a:sym typeface="+mn-lt"/>
              </a:endParaRPr>
            </a:p>
          </p:txBody>
        </p:sp>
      </p:grpSp>
      <p:grpSp>
        <p:nvGrpSpPr>
          <p:cNvPr id="11" name="组合 10"/>
          <p:cNvGrpSpPr/>
          <p:nvPr/>
        </p:nvGrpSpPr>
        <p:grpSpPr>
          <a:xfrm>
            <a:off x="6442762" y="4427855"/>
            <a:ext cx="3767906" cy="579357"/>
            <a:chOff x="2134239" y="2198308"/>
            <a:chExt cx="3767906" cy="579357"/>
          </a:xfrm>
        </p:grpSpPr>
        <p:sp>
          <p:nvSpPr>
            <p:cNvPr id="12" name="矩形: 圆角 48"/>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4" name="文本框 13"/>
            <p:cNvSpPr txBox="1"/>
            <p:nvPr/>
          </p:nvSpPr>
          <p:spPr>
            <a:xfrm>
              <a:off x="2962377" y="2271170"/>
              <a:ext cx="2460031" cy="460375"/>
            </a:xfrm>
            <a:prstGeom prst="rect">
              <a:avLst/>
            </a:prstGeom>
            <a:noFill/>
          </p:spPr>
          <p:txBody>
            <a:bodyPr wrap="square" rtlCol="0">
              <a:spAutoFit/>
            </a:bodyPr>
            <a:p>
              <a:r>
                <a:rPr lang="zh-CN" altLang="en-US" sz="2400" b="1" dirty="0">
                  <a:solidFill>
                    <a:schemeClr val="bg1"/>
                  </a:solidFill>
                  <a:cs typeface="+mn-ea"/>
                  <a:sym typeface="+mn-lt"/>
                </a:rPr>
                <a:t>国产</a:t>
              </a:r>
              <a:r>
                <a:rPr lang="en-US" altLang="zh-CN" sz="2400" b="1" dirty="0">
                  <a:solidFill>
                    <a:schemeClr val="bg1"/>
                  </a:solidFill>
                  <a:cs typeface="+mn-ea"/>
                  <a:sym typeface="+mn-lt"/>
                </a:rPr>
                <a:t>OS</a:t>
              </a:r>
              <a:r>
                <a:rPr lang="zh-CN" altLang="en-US" sz="2400" b="1" dirty="0">
                  <a:solidFill>
                    <a:schemeClr val="bg1"/>
                  </a:solidFill>
                  <a:cs typeface="+mn-ea"/>
                  <a:sym typeface="+mn-lt"/>
                </a:rPr>
                <a:t>举例</a:t>
              </a:r>
              <a:endParaRPr lang="zh-CN" altLang="en-US" sz="2400" b="1" dirty="0">
                <a:solidFill>
                  <a:schemeClr val="bg1"/>
                </a:solidFill>
                <a:cs typeface="+mn-ea"/>
                <a:sym typeface="+mn-lt"/>
              </a:endParaRPr>
            </a:p>
          </p:txBody>
        </p:sp>
        <p:sp>
          <p:nvSpPr>
            <p:cNvPr id="15" name="任意多边形: 形状 50"/>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bg1"/>
                </a:solidFill>
              </a:endParaRPr>
            </a:p>
          </p:txBody>
        </p:sp>
        <p:sp>
          <p:nvSpPr>
            <p:cNvPr id="17" name="矩形: 圆角 51"/>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18" name="文本框 17"/>
            <p:cNvSpPr txBox="1"/>
            <p:nvPr/>
          </p:nvSpPr>
          <p:spPr>
            <a:xfrm>
              <a:off x="2222008" y="2252085"/>
              <a:ext cx="540937" cy="460375"/>
            </a:xfrm>
            <a:prstGeom prst="rect">
              <a:avLst/>
            </a:prstGeom>
            <a:noFill/>
          </p:spPr>
          <p:txBody>
            <a:bodyPr wrap="square" rtlCol="0">
              <a:spAutoFit/>
            </a:bodyPr>
            <a:p>
              <a:r>
                <a:rPr lang="en-US" altLang="zh-CN" sz="2400" b="1" dirty="0">
                  <a:solidFill>
                    <a:schemeClr val="bg1"/>
                  </a:solidFill>
                  <a:cs typeface="+mn-ea"/>
                  <a:sym typeface="+mn-lt"/>
                </a:rPr>
                <a:t>06</a:t>
              </a:r>
              <a:endParaRPr lang="zh-CN" altLang="en-US" sz="2400" b="1" dirty="0">
                <a:solidFill>
                  <a:schemeClr val="bg1"/>
                </a:solidFill>
                <a:cs typeface="+mn-ea"/>
                <a:sym typeface="+mn-lt"/>
              </a:endParaRPr>
            </a:p>
          </p:txBody>
        </p:sp>
      </p:grpSp>
      <p:grpSp>
        <p:nvGrpSpPr>
          <p:cNvPr id="19" name="组合 18"/>
          <p:cNvGrpSpPr/>
          <p:nvPr/>
        </p:nvGrpSpPr>
        <p:grpSpPr>
          <a:xfrm>
            <a:off x="2152702" y="5584825"/>
            <a:ext cx="3767906" cy="579357"/>
            <a:chOff x="2134239" y="2198308"/>
            <a:chExt cx="3767906" cy="579357"/>
          </a:xfrm>
        </p:grpSpPr>
        <p:sp>
          <p:nvSpPr>
            <p:cNvPr id="25" name="矩形: 圆角 48"/>
            <p:cNvSpPr/>
            <p:nvPr/>
          </p:nvSpPr>
          <p:spPr>
            <a:xfrm>
              <a:off x="2134239" y="2198308"/>
              <a:ext cx="3692345" cy="517262"/>
            </a:xfrm>
            <a:prstGeom prst="roundRect">
              <a:avLst>
                <a:gd name="adj" fmla="val 22639"/>
              </a:avLst>
            </a:prstGeom>
            <a:solidFill>
              <a:srgbClr val="C6D7CF"/>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nvSpPr>
          <p:spPr>
            <a:xfrm>
              <a:off x="2962377"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55" name="任意多边形: 形状 50"/>
            <p:cNvSpPr/>
            <p:nvPr/>
          </p:nvSpPr>
          <p:spPr>
            <a:xfrm>
              <a:off x="2134239" y="2198308"/>
              <a:ext cx="843735" cy="517262"/>
            </a:xfrm>
            <a:custGeom>
              <a:avLst/>
              <a:gdLst>
                <a:gd name="connsiteX0" fmla="*/ 117103 w 843735"/>
                <a:gd name="connsiteY0" fmla="*/ 0 h 517262"/>
                <a:gd name="connsiteX1" fmla="*/ 697611 w 843735"/>
                <a:gd name="connsiteY1" fmla="*/ 0 h 517262"/>
                <a:gd name="connsiteX2" fmla="*/ 731942 w 843735"/>
                <a:gd name="connsiteY2" fmla="*/ 75801 h 517262"/>
                <a:gd name="connsiteX3" fmla="*/ 747857 w 843735"/>
                <a:gd name="connsiteY3" fmla="*/ 151353 h 517262"/>
                <a:gd name="connsiteX4" fmla="*/ 562662 w 843735"/>
                <a:gd name="connsiteY4" fmla="*/ 290249 h 517262"/>
                <a:gd name="connsiteX5" fmla="*/ 802837 w 843735"/>
                <a:gd name="connsiteY5" fmla="*/ 487742 h 517262"/>
                <a:gd name="connsiteX6" fmla="*/ 843735 w 843735"/>
                <a:gd name="connsiteY6" fmla="*/ 517262 h 517262"/>
                <a:gd name="connsiteX7" fmla="*/ 117103 w 843735"/>
                <a:gd name="connsiteY7" fmla="*/ 517262 h 517262"/>
                <a:gd name="connsiteX8" fmla="*/ 0 w 843735"/>
                <a:gd name="connsiteY8" fmla="*/ 400159 h 517262"/>
                <a:gd name="connsiteX9" fmla="*/ 0 w 843735"/>
                <a:gd name="connsiteY9" fmla="*/ 117103 h 517262"/>
                <a:gd name="connsiteX10" fmla="*/ 117103 w 843735"/>
                <a:gd name="connsiteY10" fmla="*/ 0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735" h="517262" fill="none" extrusionOk="0">
                  <a:moveTo>
                    <a:pt x="117103" y="0"/>
                  </a:moveTo>
                  <a:cubicBezTo>
                    <a:pt x="332881" y="-49812"/>
                    <a:pt x="439839" y="7212"/>
                    <a:pt x="697611" y="0"/>
                  </a:cubicBezTo>
                  <a:cubicBezTo>
                    <a:pt x="697072" y="15860"/>
                    <a:pt x="729818" y="58518"/>
                    <a:pt x="731942" y="75801"/>
                  </a:cubicBezTo>
                  <a:cubicBezTo>
                    <a:pt x="739926" y="104502"/>
                    <a:pt x="744360" y="127238"/>
                    <a:pt x="747857" y="151353"/>
                  </a:cubicBezTo>
                  <a:cubicBezTo>
                    <a:pt x="745424" y="237990"/>
                    <a:pt x="514180" y="195057"/>
                    <a:pt x="562662" y="290249"/>
                  </a:cubicBezTo>
                  <a:cubicBezTo>
                    <a:pt x="584983" y="331821"/>
                    <a:pt x="690255" y="415286"/>
                    <a:pt x="802837" y="487742"/>
                  </a:cubicBezTo>
                  <a:cubicBezTo>
                    <a:pt x="809827" y="489958"/>
                    <a:pt x="834006" y="507483"/>
                    <a:pt x="843735" y="517262"/>
                  </a:cubicBezTo>
                  <a:cubicBezTo>
                    <a:pt x="694632" y="578835"/>
                    <a:pt x="277548" y="477311"/>
                    <a:pt x="117103" y="517262"/>
                  </a:cubicBezTo>
                  <a:cubicBezTo>
                    <a:pt x="45885" y="527651"/>
                    <a:pt x="-10695" y="465403"/>
                    <a:pt x="0" y="400159"/>
                  </a:cubicBezTo>
                  <a:cubicBezTo>
                    <a:pt x="18254" y="281062"/>
                    <a:pt x="14760" y="206952"/>
                    <a:pt x="0" y="117103"/>
                  </a:cubicBezTo>
                  <a:cubicBezTo>
                    <a:pt x="766" y="48047"/>
                    <a:pt x="48051" y="-248"/>
                    <a:pt x="117103" y="0"/>
                  </a:cubicBezTo>
                  <a:close/>
                </a:path>
                <a:path w="843735" h="517262" stroke="0" extrusionOk="0">
                  <a:moveTo>
                    <a:pt x="117103" y="0"/>
                  </a:moveTo>
                  <a:cubicBezTo>
                    <a:pt x="357448" y="-35886"/>
                    <a:pt x="600198" y="34835"/>
                    <a:pt x="697611" y="0"/>
                  </a:cubicBezTo>
                  <a:cubicBezTo>
                    <a:pt x="704205" y="22982"/>
                    <a:pt x="722880" y="64887"/>
                    <a:pt x="731942" y="75801"/>
                  </a:cubicBezTo>
                  <a:cubicBezTo>
                    <a:pt x="741618" y="104591"/>
                    <a:pt x="747542" y="131394"/>
                    <a:pt x="747857" y="151353"/>
                  </a:cubicBezTo>
                  <a:cubicBezTo>
                    <a:pt x="735526" y="231417"/>
                    <a:pt x="530856" y="209442"/>
                    <a:pt x="562662" y="290249"/>
                  </a:cubicBezTo>
                  <a:cubicBezTo>
                    <a:pt x="587693" y="333992"/>
                    <a:pt x="703224" y="397439"/>
                    <a:pt x="802837" y="487742"/>
                  </a:cubicBezTo>
                  <a:cubicBezTo>
                    <a:pt x="825102" y="499691"/>
                    <a:pt x="832869" y="515017"/>
                    <a:pt x="843735" y="517262"/>
                  </a:cubicBezTo>
                  <a:cubicBezTo>
                    <a:pt x="560707" y="580649"/>
                    <a:pt x="233494" y="560752"/>
                    <a:pt x="117103" y="517262"/>
                  </a:cubicBezTo>
                  <a:cubicBezTo>
                    <a:pt x="53399" y="517805"/>
                    <a:pt x="5304" y="466108"/>
                    <a:pt x="0" y="400159"/>
                  </a:cubicBezTo>
                  <a:cubicBezTo>
                    <a:pt x="-255" y="366248"/>
                    <a:pt x="13617" y="233715"/>
                    <a:pt x="0" y="117103"/>
                  </a:cubicBezTo>
                  <a:cubicBezTo>
                    <a:pt x="1671" y="54917"/>
                    <a:pt x="53519" y="11289"/>
                    <a:pt x="117103" y="0"/>
                  </a:cubicBezTo>
                  <a:close/>
                </a:path>
              </a:pathLst>
            </a:cu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56" name="矩形: 圆角 51"/>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文本框 56"/>
            <p:cNvSpPr txBox="1"/>
            <p:nvPr/>
          </p:nvSpPr>
          <p:spPr>
            <a:xfrm>
              <a:off x="2222008" y="2252085"/>
              <a:ext cx="540937" cy="461665"/>
            </a:xfrm>
            <a:prstGeom prst="rect">
              <a:avLst/>
            </a:prstGeom>
            <a:noFill/>
          </p:spPr>
          <p:txBody>
            <a:bodyPr wrap="squar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5400000">
            <a:off x="3275465" y="598061"/>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16200000">
            <a:off x="8227558" y="217060"/>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2192020" y="2542540"/>
            <a:ext cx="3664585" cy="583565"/>
          </a:xfrm>
          <a:prstGeom prst="rect">
            <a:avLst/>
          </a:prstGeom>
          <a:noFill/>
        </p:spPr>
        <p:txBody>
          <a:bodyPr wrap="square" rtlCol="0">
            <a:spAutoFit/>
          </a:bodyPr>
          <a:lstStyle/>
          <a:p>
            <a:pPr algn="l"/>
            <a:r>
              <a:rPr lang="en-US" sz="1600" b="1" dirty="0">
                <a:solidFill>
                  <a:schemeClr val="bg1"/>
                </a:solidFill>
                <a:cs typeface="+mn-ea"/>
                <a:sym typeface="+mn-lt"/>
              </a:rPr>
              <a:t>3.万物互联的人工智能时代即将到来</a:t>
            </a:r>
            <a:endParaRPr lang="en-US" sz="1600" b="1" dirty="0">
              <a:solidFill>
                <a:schemeClr val="bg1"/>
              </a:solidFill>
              <a:cs typeface="+mn-ea"/>
              <a:sym typeface="+mn-lt"/>
            </a:endParaRPr>
          </a:p>
          <a:p>
            <a:pPr algn="l"/>
            <a:r>
              <a:rPr lang="en-US" sz="1600" b="1" dirty="0">
                <a:solidFill>
                  <a:schemeClr val="bg1"/>
                </a:solidFill>
                <a:cs typeface="+mn-ea"/>
                <a:sym typeface="+mn-lt"/>
              </a:rPr>
              <a:t>	    </a:t>
            </a:r>
            <a:r>
              <a:rPr lang="zh-CN" altLang="en-US"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1</a:t>
            </a:r>
            <a:r>
              <a:rPr lang="zh-CN" altLang="en-US" sz="1600" b="1" dirty="0">
                <a:solidFill>
                  <a:schemeClr val="bg1"/>
                </a:solidFill>
                <a:ea typeface="宋体" panose="02010600030101010101" pitchFamily="2" charset="-122"/>
                <a:cs typeface="+mn-ea"/>
                <a:sym typeface="+mn-lt"/>
              </a:rPr>
              <a:t>）</a:t>
            </a:r>
            <a:endParaRPr lang="zh-CN" altLang="en-US" sz="1600" b="1" dirty="0">
              <a:solidFill>
                <a:schemeClr val="bg1"/>
              </a:solidFill>
              <a:ea typeface="宋体" panose="02010600030101010101" pitchFamily="2" charset="-122"/>
              <a:cs typeface="+mn-ea"/>
              <a:sym typeface="+mn-lt"/>
            </a:endParaRPr>
          </a:p>
        </p:txBody>
      </p:sp>
      <p:sp>
        <p:nvSpPr>
          <p:cNvPr id="13" name="文本框 12"/>
          <p:cNvSpPr txBox="1"/>
          <p:nvPr/>
        </p:nvSpPr>
        <p:spPr>
          <a:xfrm>
            <a:off x="6985670" y="3336199"/>
            <a:ext cx="2865120" cy="2245360"/>
          </a:xfrm>
          <a:prstGeom prst="rect">
            <a:avLst/>
          </a:prstGeom>
          <a:noFill/>
        </p:spPr>
        <p:txBody>
          <a:bodyPr wrap="square" rtlCol="0">
            <a:spAutoFit/>
          </a:bodyPr>
          <a:lstStyle/>
          <a:p>
            <a:pPr algn="l"/>
            <a:r>
              <a:rPr lang="zh-CN" altLang="en-US" sz="1400" dirty="0">
                <a:solidFill>
                  <a:schemeClr val="tx1"/>
                </a:solidFill>
                <a:cs typeface="+mn-ea"/>
                <a:sym typeface="+mn-lt"/>
              </a:rPr>
              <a:t>但是在万物互联的人工智能时代到来之前，需要操作系统的智能终端不会再局限于电脑或者是手机这些典型的智能终端，像是家电，交通工具之类日常物品的控制也需要操作系统的支持，随着操作系统数量增长和形式多样化的发展趋势，这也为国产操作系统的发展带来了巨大的发展机会，提供了重大的历史机遇。</a:t>
            </a:r>
            <a:r>
              <a:rPr lang="zh-CN" altLang="en-US" sz="1400" dirty="0">
                <a:solidFill>
                  <a:schemeClr val="bg1"/>
                </a:solidFill>
                <a:cs typeface="+mn-ea"/>
                <a:sym typeface="+mn-lt"/>
              </a:rPr>
              <a:t>动</a:t>
            </a:r>
            <a:r>
              <a:rPr lang="en-US" altLang="zh-CN" sz="1400" dirty="0">
                <a:solidFill>
                  <a:schemeClr val="bg1"/>
                </a:solidFill>
                <a:cs typeface="+mn-ea"/>
                <a:sym typeface="+mn-lt"/>
              </a:rPr>
              <a:t>……</a:t>
            </a:r>
            <a:endParaRPr lang="en-US" altLang="zh-CN" sz="1400" dirty="0">
              <a:solidFill>
                <a:schemeClr val="bg1"/>
              </a:solidFill>
              <a:cs typeface="+mn-ea"/>
              <a:sym typeface="+mn-lt"/>
            </a:endParaRPr>
          </a:p>
        </p:txBody>
      </p:sp>
      <p:sp>
        <p:nvSpPr>
          <p:cNvPr id="14" name="文本框 13"/>
          <p:cNvSpPr txBox="1"/>
          <p:nvPr/>
        </p:nvSpPr>
        <p:spPr>
          <a:xfrm>
            <a:off x="6784340" y="2183130"/>
            <a:ext cx="3328670" cy="583565"/>
          </a:xfrm>
          <a:prstGeom prst="rect">
            <a:avLst/>
          </a:prstGeom>
          <a:noFill/>
        </p:spPr>
        <p:txBody>
          <a:bodyPr wrap="square" rtlCol="0">
            <a:spAutoFit/>
          </a:bodyPr>
          <a:lstStyle/>
          <a:p>
            <a:pPr algn="l"/>
            <a:r>
              <a:rPr lang="en-US" sz="1600" b="1" dirty="0">
                <a:solidFill>
                  <a:schemeClr val="bg1"/>
                </a:solidFill>
                <a:cs typeface="+mn-ea"/>
                <a:sym typeface="+mn-lt"/>
              </a:rPr>
              <a:t>万物互联的人工智能时代即将到来</a:t>
            </a:r>
            <a:endParaRPr lang="en-US" sz="1600" b="1" dirty="0">
              <a:solidFill>
                <a:schemeClr val="bg1"/>
              </a:solidFill>
              <a:cs typeface="+mn-ea"/>
              <a:sym typeface="+mn-lt"/>
            </a:endParaRPr>
          </a:p>
          <a:p>
            <a:pPr algn="l"/>
            <a:r>
              <a:rPr lang="en-US" sz="1600" b="1" dirty="0">
                <a:solidFill>
                  <a:schemeClr val="bg1"/>
                </a:solidFill>
                <a:cs typeface="+mn-ea"/>
                <a:sym typeface="+mn-lt"/>
              </a:rPr>
              <a:t>	    </a:t>
            </a:r>
            <a:r>
              <a:rPr lang="zh-CN" altLang="en-US" sz="1600" b="1" dirty="0">
                <a:solidFill>
                  <a:schemeClr val="bg1"/>
                </a:solidFill>
                <a:ea typeface="宋体" panose="02010600030101010101" pitchFamily="2" charset="-122"/>
                <a:cs typeface="+mn-ea"/>
                <a:sym typeface="+mn-lt"/>
              </a:rPr>
              <a:t>（</a:t>
            </a:r>
            <a:r>
              <a:rPr lang="en-US" altLang="zh-CN" sz="1600" b="1" dirty="0">
                <a:solidFill>
                  <a:schemeClr val="bg1"/>
                </a:solidFill>
                <a:ea typeface="宋体" panose="02010600030101010101" pitchFamily="2" charset="-122"/>
                <a:cs typeface="+mn-ea"/>
                <a:sym typeface="+mn-lt"/>
              </a:rPr>
              <a:t>2</a:t>
            </a:r>
            <a:r>
              <a:rPr lang="zh-CN" altLang="en-US" sz="1600" b="1" dirty="0">
                <a:solidFill>
                  <a:schemeClr val="bg1"/>
                </a:solidFill>
                <a:ea typeface="宋体" panose="02010600030101010101" pitchFamily="2" charset="-122"/>
                <a:cs typeface="+mn-ea"/>
                <a:sym typeface="+mn-lt"/>
              </a:rPr>
              <a:t>）</a:t>
            </a:r>
            <a:endParaRPr lang="en-US" sz="1600" b="1" dirty="0">
              <a:solidFill>
                <a:schemeClr val="tx1">
                  <a:lumMod val="85000"/>
                  <a:lumOff val="15000"/>
                </a:schemeClr>
              </a:solidFill>
              <a:cs typeface="+mn-ea"/>
              <a:sym typeface="+mn-lt"/>
            </a:endParaRPr>
          </a:p>
        </p:txBody>
      </p:sp>
      <p:sp>
        <p:nvSpPr>
          <p:cNvPr id="15" name="文本框 14"/>
          <p:cNvSpPr txBox="1"/>
          <p:nvPr/>
        </p:nvSpPr>
        <p:spPr>
          <a:xfrm>
            <a:off x="2224405" y="3507105"/>
            <a:ext cx="3053715" cy="2461260"/>
          </a:xfrm>
          <a:prstGeom prst="rect">
            <a:avLst/>
          </a:prstGeom>
          <a:noFill/>
        </p:spPr>
        <p:txBody>
          <a:bodyPr wrap="square" rtlCol="0">
            <a:spAutoFit/>
          </a:bodyPr>
          <a:lstStyle/>
          <a:p>
            <a:pPr algn="l"/>
            <a:r>
              <a:rPr lang="zh-CN" altLang="en-US" sz="1400" dirty="0">
                <a:cs typeface="+mn-ea"/>
                <a:sym typeface="+mn-lt"/>
              </a:rPr>
              <a:t>在如此强大的市场前景下，国产操作系统面临巨大的机遇。从全球范围看，目前桌面操作系统来说仍然是微软一家独大。微软的 Windows 操作系统占比超过 88%，第二大操作系统苹果公司的 Mac OS占比 9%，两大公司合计占据操作系统市场 97%以上的份额，而国产操作系统都是基于 Linux系统所进行的二次开发，与其他各种 Linux 系统一起，占据 2%的市场份额。</a:t>
            </a:r>
            <a:endParaRPr lang="zh-CN" altLang="en-US" sz="1400" dirty="0">
              <a:cs typeface="+mn-ea"/>
              <a:sym typeface="+mn-lt"/>
            </a:endParaRPr>
          </a:p>
        </p:txBody>
      </p:sp>
      <p:grpSp>
        <p:nvGrpSpPr>
          <p:cNvPr id="23" name="组合 22"/>
          <p:cNvGrpSpPr/>
          <p:nvPr/>
        </p:nvGrpSpPr>
        <p:grpSpPr>
          <a:xfrm>
            <a:off x="921798" y="395384"/>
            <a:ext cx="3242330" cy="777799"/>
            <a:chOff x="950826" y="273641"/>
            <a:chExt cx="3242330" cy="777799"/>
          </a:xfrm>
        </p:grpSpPr>
        <p:sp>
          <p:nvSpPr>
            <p:cNvPr id="24" name="文本框 23"/>
            <p:cNvSpPr txBox="1"/>
            <p:nvPr/>
          </p:nvSpPr>
          <p:spPr>
            <a:xfrm>
              <a:off x="950826" y="273641"/>
              <a:ext cx="3242330" cy="583565"/>
            </a:xfrm>
            <a:prstGeom prst="rect">
              <a:avLst/>
            </a:prstGeom>
            <a:noFill/>
          </p:spPr>
          <p:txBody>
            <a:bodyPr wrap="square" rtlCol="0">
              <a:spAutoFit/>
            </a:bodyPr>
            <a:lstStyle/>
            <a:p>
              <a:pPr algn="ctr"/>
              <a:r>
                <a:rPr lang="zh-CN" altLang="en-US" sz="3200" b="1" dirty="0">
                  <a:solidFill>
                    <a:schemeClr val="tx1">
                      <a:lumMod val="75000"/>
                      <a:lumOff val="25000"/>
                    </a:schemeClr>
                  </a:solidFill>
                  <a:cs typeface="+mn-ea"/>
                  <a:sym typeface="+mn-lt"/>
                </a:rPr>
                <a:t>面对的</a:t>
              </a:r>
              <a:r>
                <a:rPr lang="zh-CN" altLang="en-US" sz="3200" b="1" dirty="0">
                  <a:solidFill>
                    <a:schemeClr val="tx1">
                      <a:lumMod val="75000"/>
                      <a:lumOff val="25000"/>
                    </a:schemeClr>
                  </a:solidFill>
                  <a:cs typeface="+mn-ea"/>
                  <a:sym typeface="+mn-lt"/>
                </a:rPr>
                <a:t>机遇</a:t>
              </a:r>
              <a:endParaRPr lang="zh-CN" altLang="en-US" sz="3200" b="1" dirty="0">
                <a:solidFill>
                  <a:schemeClr val="tx1">
                    <a:lumMod val="75000"/>
                    <a:lumOff val="25000"/>
                  </a:schemeClr>
                </a:solidFill>
                <a:cs typeface="+mn-ea"/>
                <a:sym typeface="+mn-lt"/>
              </a:endParaRPr>
            </a:p>
          </p:txBody>
        </p:sp>
        <p:sp>
          <p:nvSpPr>
            <p:cNvPr id="25" name="文本框 24"/>
            <p:cNvSpPr txBox="1"/>
            <p:nvPr/>
          </p:nvSpPr>
          <p:spPr>
            <a:xfrm>
              <a:off x="950826" y="712886"/>
              <a:ext cx="2729205" cy="338554"/>
            </a:xfrm>
            <a:prstGeom prst="rect">
              <a:avLst/>
            </a:prstGeom>
            <a:noFill/>
          </p:spPr>
          <p:txBody>
            <a:bodyPr wrap="square">
              <a:spAutoFit/>
            </a:bodyPr>
            <a:lstStyle/>
            <a:p>
              <a:r>
                <a:rPr lang="zh-CN" altLang="en-US" sz="1600" dirty="0">
                  <a:solidFill>
                    <a:schemeClr val="bg1">
                      <a:lumMod val="65000"/>
                    </a:schemeClr>
                  </a:solidFill>
                </a:rPr>
                <a:t>Click here to add title text</a:t>
              </a:r>
              <a:endParaRPr lang="zh-CN" altLang="en-US" sz="1600" dirty="0">
                <a:solidFill>
                  <a:schemeClr val="bg1">
                    <a:lumMod val="65000"/>
                  </a:schemeClr>
                </a:solidFill>
              </a:endParaRPr>
            </a:p>
          </p:txBody>
        </p:sp>
      </p:grpSp>
      <p:grpSp>
        <p:nvGrpSpPr>
          <p:cNvPr id="26" name="组合 25"/>
          <p:cNvGrpSpPr/>
          <p:nvPr/>
        </p:nvGrpSpPr>
        <p:grpSpPr>
          <a:xfrm rot="5400000">
            <a:off x="404240" y="628682"/>
            <a:ext cx="532188" cy="252732"/>
            <a:chOff x="5635594" y="1198829"/>
            <a:chExt cx="969494" cy="460406"/>
          </a:xfrm>
        </p:grpSpPr>
        <p:sp>
          <p:nvSpPr>
            <p:cNvPr id="27" name="椭圆 26"/>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任意多边形: 形状 2"/>
          <p:cNvSpPr/>
          <p:nvPr/>
        </p:nvSpPr>
        <p:spPr>
          <a:xfrm>
            <a:off x="5875609" y="1654106"/>
            <a:ext cx="513354" cy="3078074"/>
          </a:xfrm>
          <a:custGeom>
            <a:avLst/>
            <a:gdLst>
              <a:gd name="connsiteX0" fmla="*/ 508000 w 508000"/>
              <a:gd name="connsiteY0" fmla="*/ 0 h 1509486"/>
              <a:gd name="connsiteX1" fmla="*/ 14514 w 508000"/>
              <a:gd name="connsiteY1" fmla="*/ 362857 h 1509486"/>
              <a:gd name="connsiteX2" fmla="*/ 493485 w 508000"/>
              <a:gd name="connsiteY2" fmla="*/ 1146629 h 1509486"/>
              <a:gd name="connsiteX3" fmla="*/ 0 w 508000"/>
              <a:gd name="connsiteY3" fmla="*/ 1509486 h 1509486"/>
            </a:gdLst>
            <a:ahLst/>
            <a:cxnLst>
              <a:cxn ang="0">
                <a:pos x="connsiteX0" y="connsiteY0"/>
              </a:cxn>
              <a:cxn ang="0">
                <a:pos x="connsiteX1" y="connsiteY1"/>
              </a:cxn>
              <a:cxn ang="0">
                <a:pos x="connsiteX2" y="connsiteY2"/>
              </a:cxn>
              <a:cxn ang="0">
                <a:pos x="connsiteX3" y="connsiteY3"/>
              </a:cxn>
            </a:cxnLst>
            <a:rect l="l" t="t" r="r" b="b"/>
            <a:pathLst>
              <a:path w="508000" h="1509486">
                <a:moveTo>
                  <a:pt x="508000" y="0"/>
                </a:moveTo>
                <a:cubicBezTo>
                  <a:pt x="262466" y="85876"/>
                  <a:pt x="16933" y="171752"/>
                  <a:pt x="14514" y="362857"/>
                </a:cubicBezTo>
                <a:cubicBezTo>
                  <a:pt x="12095" y="553962"/>
                  <a:pt x="495904" y="955524"/>
                  <a:pt x="493485" y="1146629"/>
                </a:cubicBezTo>
                <a:cubicBezTo>
                  <a:pt x="491066" y="1337734"/>
                  <a:pt x="245533" y="1423610"/>
                  <a:pt x="0" y="1509486"/>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399" y="2270707"/>
              <a:ext cx="2460031" cy="460375"/>
            </a:xfrm>
            <a:prstGeom prst="rect">
              <a:avLst/>
            </a:prstGeom>
            <a:noFill/>
          </p:spPr>
          <p:txBody>
            <a:bodyPr wrap="square" rtlCol="0">
              <a:spAutoFit/>
            </a:bodyPr>
            <a:lstStyle/>
            <a:p>
              <a:pPr algn="ctr"/>
              <a:r>
                <a:rPr lang="zh-CN" altLang="en-US" sz="2400" b="1" dirty="0">
                  <a:solidFill>
                    <a:schemeClr val="bg1"/>
                  </a:solidFill>
                  <a:cs typeface="+mn-ea"/>
                  <a:sym typeface="+mn-lt"/>
                </a:rPr>
                <a:t>国产</a:t>
              </a:r>
              <a:r>
                <a:rPr lang="en-US" altLang="zh-CN" sz="2400" b="1" dirty="0">
                  <a:solidFill>
                    <a:schemeClr val="bg1"/>
                  </a:solidFill>
                  <a:cs typeface="+mn-ea"/>
                  <a:sym typeface="+mn-lt"/>
                </a:rPr>
                <a:t>OS</a:t>
              </a:r>
              <a:r>
                <a:rPr lang="zh-CN" altLang="en-US" sz="2400" b="1" dirty="0">
                  <a:solidFill>
                    <a:schemeClr val="bg1"/>
                  </a:solidFill>
                  <a:cs typeface="+mn-ea"/>
                  <a:sym typeface="+mn-lt"/>
                </a:rPr>
                <a:t>举例</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4880"/>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6</a:t>
            </a:r>
            <a:endPar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63320" y="1649730"/>
            <a:ext cx="2273935" cy="4641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3692525" y="1649730"/>
            <a:ext cx="2273935" cy="4641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a:off x="3692398" y="1649999"/>
            <a:ext cx="2273750" cy="1487907"/>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221095" y="1660525"/>
            <a:ext cx="2273935" cy="4630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6221210" y="1660309"/>
            <a:ext cx="2273750" cy="1507519"/>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国产</a:t>
            </a:r>
            <a:r>
              <a:rPr lang="en-US" altLang="zh-CN" sz="3200" b="1" dirty="0">
                <a:solidFill>
                  <a:schemeClr val="tx1">
                    <a:lumMod val="75000"/>
                    <a:lumOff val="25000"/>
                  </a:schemeClr>
                </a:solidFill>
                <a:cs typeface="+mn-ea"/>
                <a:sym typeface="+mn-lt"/>
              </a:rPr>
              <a:t>OS</a:t>
            </a:r>
            <a:r>
              <a:rPr lang="zh-CN" altLang="en-US" sz="3200" b="1" dirty="0">
                <a:solidFill>
                  <a:schemeClr val="tx1">
                    <a:lumMod val="75000"/>
                    <a:lumOff val="25000"/>
                  </a:schemeClr>
                </a:solidFill>
                <a:cs typeface="+mn-ea"/>
                <a:sym typeface="+mn-lt"/>
              </a:rPr>
              <a:t>举例</a:t>
            </a:r>
            <a:endParaRPr lang="zh-CN" altLang="en-US" sz="3200" b="1" dirty="0">
              <a:solidFill>
                <a:schemeClr val="tx1">
                  <a:lumMod val="75000"/>
                  <a:lumOff val="25000"/>
                </a:schemeClr>
              </a:solidFill>
              <a:cs typeface="+mn-ea"/>
              <a:sym typeface="+mn-lt"/>
            </a:endParaRPr>
          </a:p>
        </p:txBody>
      </p:sp>
      <p:grpSp>
        <p:nvGrpSpPr>
          <p:cNvPr id="35" name="组合 34"/>
          <p:cNvGrpSpPr/>
          <p:nvPr/>
        </p:nvGrpSpPr>
        <p:grpSpPr>
          <a:xfrm rot="5400000">
            <a:off x="404240" y="628682"/>
            <a:ext cx="532188" cy="252732"/>
            <a:chOff x="5635594" y="1198829"/>
            <a:chExt cx="969494" cy="460406"/>
          </a:xfrm>
        </p:grpSpPr>
        <p:sp>
          <p:nvSpPr>
            <p:cNvPr id="36" name="椭圆 35"/>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369345" y="3357661"/>
            <a:ext cx="2068830" cy="2933462"/>
            <a:chOff x="1369345" y="3648755"/>
            <a:chExt cx="2068830" cy="2933462"/>
          </a:xfrm>
        </p:grpSpPr>
        <p:sp>
          <p:nvSpPr>
            <p:cNvPr id="38" name="文本框 37"/>
            <p:cNvSpPr txBox="1"/>
            <p:nvPr/>
          </p:nvSpPr>
          <p:spPr>
            <a:xfrm>
              <a:off x="1369345" y="3648755"/>
              <a:ext cx="2068830" cy="645160"/>
            </a:xfrm>
            <a:prstGeom prst="rect">
              <a:avLst/>
            </a:prstGeom>
            <a:noFill/>
          </p:spPr>
          <p:txBody>
            <a:bodyPr wrap="square">
              <a:spAutoFit/>
            </a:bodyPr>
            <a:lstStyle/>
            <a:p>
              <a:r>
                <a:rPr lang="zh-CN" altLang="en-US" b="1" dirty="0"/>
                <a:t>雨林木风操作系统(YLMF OS)</a:t>
              </a:r>
              <a:endParaRPr lang="zh-CN" altLang="en-US" b="1" dirty="0"/>
            </a:p>
          </p:txBody>
        </p:sp>
        <p:sp>
          <p:nvSpPr>
            <p:cNvPr id="39" name="文本框 38"/>
            <p:cNvSpPr txBox="1"/>
            <p:nvPr/>
          </p:nvSpPr>
          <p:spPr>
            <a:xfrm>
              <a:off x="1369345" y="4336857"/>
              <a:ext cx="1862233" cy="224536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StartOS前身是ylmf os，是一款免费快速，安全，稳定 ，扩展性强的Linux操作系统</a:t>
              </a:r>
              <a:r>
                <a:rPr lang="zh-CN" sz="1400" dirty="0">
                  <a:solidFill>
                    <a:schemeClr val="tx1">
                      <a:lumMod val="85000"/>
                      <a:lumOff val="15000"/>
                    </a:schemeClr>
                  </a:solidFill>
                  <a:ea typeface="宋体" panose="02010600030101010101" pitchFamily="2" charset="-122"/>
                  <a:cs typeface="+mn-ea"/>
                  <a:sym typeface="+mn-lt"/>
                </a:rPr>
                <a:t>，沿承Windows使用习惯，预装常用的精品软件，操作系统具有运行速度快，安全稳定，界面美观，操作简洁明快等特点</a:t>
              </a:r>
              <a:endParaRPr lang="zh-CN" sz="1400" dirty="0">
                <a:solidFill>
                  <a:schemeClr val="tx1">
                    <a:lumMod val="85000"/>
                    <a:lumOff val="15000"/>
                  </a:schemeClr>
                </a:solidFill>
                <a:ea typeface="宋体" panose="02010600030101010101" pitchFamily="2" charset="-122"/>
                <a:cs typeface="+mn-ea"/>
                <a:sym typeface="+mn-lt"/>
              </a:endParaRPr>
            </a:p>
          </p:txBody>
        </p:sp>
      </p:grpSp>
      <p:sp>
        <p:nvSpPr>
          <p:cNvPr id="44" name="note-with-pushpin_74082"/>
          <p:cNvSpPr/>
          <p:nvPr/>
        </p:nvSpPr>
        <p:spPr>
          <a:xfrm>
            <a:off x="9620378" y="2109225"/>
            <a:ext cx="533037" cy="609685"/>
          </a:xfrm>
          <a:custGeom>
            <a:avLst/>
            <a:gdLst>
              <a:gd name="T0" fmla="*/ 1372 w 2289"/>
              <a:gd name="T1" fmla="*/ 437 h 2622"/>
              <a:gd name="T2" fmla="*/ 1430 w 2289"/>
              <a:gd name="T3" fmla="*/ 161 h 2622"/>
              <a:gd name="T4" fmla="*/ 1666 w 2289"/>
              <a:gd name="T5" fmla="*/ 6 h 2622"/>
              <a:gd name="T6" fmla="*/ 1734 w 2289"/>
              <a:gd name="T7" fmla="*/ 0 h 2622"/>
              <a:gd name="T8" fmla="*/ 2096 w 2289"/>
              <a:gd name="T9" fmla="*/ 301 h 2622"/>
              <a:gd name="T10" fmla="*/ 1802 w 2289"/>
              <a:gd name="T11" fmla="*/ 731 h 2622"/>
              <a:gd name="T12" fmla="*/ 1733 w 2289"/>
              <a:gd name="T13" fmla="*/ 738 h 2622"/>
              <a:gd name="T14" fmla="*/ 1372 w 2289"/>
              <a:gd name="T15" fmla="*/ 437 h 2622"/>
              <a:gd name="T16" fmla="*/ 2282 w 2289"/>
              <a:gd name="T17" fmla="*/ 2156 h 2622"/>
              <a:gd name="T18" fmla="*/ 2234 w 2289"/>
              <a:gd name="T19" fmla="*/ 2199 h 2622"/>
              <a:gd name="T20" fmla="*/ 455 w 2289"/>
              <a:gd name="T21" fmla="*/ 2620 h 2622"/>
              <a:gd name="T22" fmla="*/ 440 w 2289"/>
              <a:gd name="T23" fmla="*/ 2622 h 2622"/>
              <a:gd name="T24" fmla="*/ 383 w 2289"/>
              <a:gd name="T25" fmla="*/ 2590 h 2622"/>
              <a:gd name="T26" fmla="*/ 142 w 2289"/>
              <a:gd name="T27" fmla="*/ 1843 h 2622"/>
              <a:gd name="T28" fmla="*/ 1 w 2289"/>
              <a:gd name="T29" fmla="*/ 438 h 2622"/>
              <a:gd name="T30" fmla="*/ 62 w 2289"/>
              <a:gd name="T31" fmla="*/ 369 h 2622"/>
              <a:gd name="T32" fmla="*/ 1240 w 2289"/>
              <a:gd name="T33" fmla="*/ 277 h 2622"/>
              <a:gd name="T34" fmla="*/ 1241 w 2289"/>
              <a:gd name="T35" fmla="*/ 462 h 2622"/>
              <a:gd name="T36" fmla="*/ 1301 w 2289"/>
              <a:gd name="T37" fmla="*/ 623 h 2622"/>
              <a:gd name="T38" fmla="*/ 902 w 2289"/>
              <a:gd name="T39" fmla="*/ 941 h 2622"/>
              <a:gd name="T40" fmla="*/ 892 w 2289"/>
              <a:gd name="T41" fmla="*/ 1035 h 2622"/>
              <a:gd name="T42" fmla="*/ 944 w 2289"/>
              <a:gd name="T43" fmla="*/ 1060 h 2622"/>
              <a:gd name="T44" fmla="*/ 985 w 2289"/>
              <a:gd name="T45" fmla="*/ 1046 h 2622"/>
              <a:gd name="T46" fmla="*/ 1384 w 2289"/>
              <a:gd name="T47" fmla="*/ 728 h 2622"/>
              <a:gd name="T48" fmla="*/ 1733 w 2289"/>
              <a:gd name="T49" fmla="*/ 871 h 2622"/>
              <a:gd name="T50" fmla="*/ 1827 w 2289"/>
              <a:gd name="T51" fmla="*/ 862 h 2622"/>
              <a:gd name="T52" fmla="*/ 1884 w 2289"/>
              <a:gd name="T53" fmla="*/ 848 h 2622"/>
              <a:gd name="T54" fmla="*/ 1920 w 2289"/>
              <a:gd name="T55" fmla="*/ 1210 h 2622"/>
              <a:gd name="T56" fmla="*/ 2272 w 2289"/>
              <a:gd name="T57" fmla="*/ 2093 h 2622"/>
              <a:gd name="T58" fmla="*/ 2282 w 2289"/>
              <a:gd name="T59" fmla="*/ 2156 h 2622"/>
              <a:gd name="T60" fmla="*/ 1363 w 2289"/>
              <a:gd name="T61" fmla="*/ 1918 h 2622"/>
              <a:gd name="T62" fmla="*/ 1283 w 2289"/>
              <a:gd name="T63" fmla="*/ 1869 h 2622"/>
              <a:gd name="T64" fmla="*/ 578 w 2289"/>
              <a:gd name="T65" fmla="*/ 2039 h 2622"/>
              <a:gd name="T66" fmla="*/ 529 w 2289"/>
              <a:gd name="T67" fmla="*/ 2120 h 2622"/>
              <a:gd name="T68" fmla="*/ 593 w 2289"/>
              <a:gd name="T69" fmla="*/ 2171 h 2622"/>
              <a:gd name="T70" fmla="*/ 609 w 2289"/>
              <a:gd name="T71" fmla="*/ 2169 h 2622"/>
              <a:gd name="T72" fmla="*/ 1314 w 2289"/>
              <a:gd name="T73" fmla="*/ 1998 h 2622"/>
              <a:gd name="T74" fmla="*/ 1363 w 2289"/>
              <a:gd name="T75" fmla="*/ 1918 h 2622"/>
              <a:gd name="T76" fmla="*/ 1579 w 2289"/>
              <a:gd name="T77" fmla="*/ 1369 h 2622"/>
              <a:gd name="T78" fmla="*/ 1500 w 2289"/>
              <a:gd name="T79" fmla="*/ 1317 h 2622"/>
              <a:gd name="T80" fmla="*/ 440 w 2289"/>
              <a:gd name="T81" fmla="*/ 1537 h 2622"/>
              <a:gd name="T82" fmla="*/ 388 w 2289"/>
              <a:gd name="T83" fmla="*/ 1616 h 2622"/>
              <a:gd name="T84" fmla="*/ 453 w 2289"/>
              <a:gd name="T85" fmla="*/ 1669 h 2622"/>
              <a:gd name="T86" fmla="*/ 467 w 2289"/>
              <a:gd name="T87" fmla="*/ 1668 h 2622"/>
              <a:gd name="T88" fmla="*/ 1527 w 2289"/>
              <a:gd name="T89" fmla="*/ 1448 h 2622"/>
              <a:gd name="T90" fmla="*/ 1579 w 2289"/>
              <a:gd name="T91" fmla="*/ 1369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9" h="2622">
                <a:moveTo>
                  <a:pt x="1372" y="437"/>
                </a:moveTo>
                <a:cubicBezTo>
                  <a:pt x="1353" y="340"/>
                  <a:pt x="1374" y="242"/>
                  <a:pt x="1430" y="161"/>
                </a:cubicBezTo>
                <a:cubicBezTo>
                  <a:pt x="1485" y="79"/>
                  <a:pt x="1569" y="25"/>
                  <a:pt x="1666" y="6"/>
                </a:cubicBezTo>
                <a:cubicBezTo>
                  <a:pt x="1689" y="2"/>
                  <a:pt x="1712" y="0"/>
                  <a:pt x="1734" y="0"/>
                </a:cubicBezTo>
                <a:cubicBezTo>
                  <a:pt x="1911" y="0"/>
                  <a:pt x="2064" y="126"/>
                  <a:pt x="2096" y="301"/>
                </a:cubicBezTo>
                <a:cubicBezTo>
                  <a:pt x="2134" y="500"/>
                  <a:pt x="2002" y="694"/>
                  <a:pt x="1802" y="731"/>
                </a:cubicBezTo>
                <a:cubicBezTo>
                  <a:pt x="1779" y="735"/>
                  <a:pt x="1756" y="738"/>
                  <a:pt x="1733" y="738"/>
                </a:cubicBezTo>
                <a:cubicBezTo>
                  <a:pt x="1557" y="738"/>
                  <a:pt x="1404" y="611"/>
                  <a:pt x="1372" y="437"/>
                </a:cubicBezTo>
                <a:close/>
                <a:moveTo>
                  <a:pt x="2282" y="2156"/>
                </a:moveTo>
                <a:cubicBezTo>
                  <a:pt x="2274" y="2177"/>
                  <a:pt x="2256" y="2194"/>
                  <a:pt x="2234" y="2199"/>
                </a:cubicBezTo>
                <a:lnTo>
                  <a:pt x="455" y="2620"/>
                </a:lnTo>
                <a:cubicBezTo>
                  <a:pt x="450" y="2622"/>
                  <a:pt x="445" y="2622"/>
                  <a:pt x="440" y="2622"/>
                </a:cubicBezTo>
                <a:cubicBezTo>
                  <a:pt x="417" y="2622"/>
                  <a:pt x="395" y="2610"/>
                  <a:pt x="383" y="2590"/>
                </a:cubicBezTo>
                <a:cubicBezTo>
                  <a:pt x="378" y="2582"/>
                  <a:pt x="258" y="2381"/>
                  <a:pt x="142" y="1843"/>
                </a:cubicBezTo>
                <a:cubicBezTo>
                  <a:pt x="26" y="1310"/>
                  <a:pt x="2" y="473"/>
                  <a:pt x="1" y="438"/>
                </a:cubicBezTo>
                <a:cubicBezTo>
                  <a:pt x="0" y="402"/>
                  <a:pt x="27" y="372"/>
                  <a:pt x="62" y="369"/>
                </a:cubicBezTo>
                <a:lnTo>
                  <a:pt x="1240" y="277"/>
                </a:lnTo>
                <a:cubicBezTo>
                  <a:pt x="1229" y="337"/>
                  <a:pt x="1229" y="399"/>
                  <a:pt x="1241" y="462"/>
                </a:cubicBezTo>
                <a:cubicBezTo>
                  <a:pt x="1252" y="520"/>
                  <a:pt x="1272" y="574"/>
                  <a:pt x="1301" y="623"/>
                </a:cubicBezTo>
                <a:lnTo>
                  <a:pt x="902" y="941"/>
                </a:lnTo>
                <a:cubicBezTo>
                  <a:pt x="873" y="964"/>
                  <a:pt x="869" y="1006"/>
                  <a:pt x="892" y="1035"/>
                </a:cubicBezTo>
                <a:cubicBezTo>
                  <a:pt x="905" y="1052"/>
                  <a:pt x="924" y="1060"/>
                  <a:pt x="944" y="1060"/>
                </a:cubicBezTo>
                <a:cubicBezTo>
                  <a:pt x="958" y="1060"/>
                  <a:pt x="973" y="1055"/>
                  <a:pt x="985" y="1046"/>
                </a:cubicBezTo>
                <a:lnTo>
                  <a:pt x="1384" y="728"/>
                </a:lnTo>
                <a:cubicBezTo>
                  <a:pt x="1475" y="817"/>
                  <a:pt x="1599" y="871"/>
                  <a:pt x="1733" y="871"/>
                </a:cubicBezTo>
                <a:cubicBezTo>
                  <a:pt x="1765" y="871"/>
                  <a:pt x="1796" y="868"/>
                  <a:pt x="1827" y="862"/>
                </a:cubicBezTo>
                <a:cubicBezTo>
                  <a:pt x="1846" y="858"/>
                  <a:pt x="1865" y="854"/>
                  <a:pt x="1884" y="848"/>
                </a:cubicBezTo>
                <a:cubicBezTo>
                  <a:pt x="1893" y="958"/>
                  <a:pt x="1905" y="1080"/>
                  <a:pt x="1920" y="1210"/>
                </a:cubicBezTo>
                <a:cubicBezTo>
                  <a:pt x="1979" y="1715"/>
                  <a:pt x="2269" y="2089"/>
                  <a:pt x="2272" y="2093"/>
                </a:cubicBezTo>
                <a:cubicBezTo>
                  <a:pt x="2286" y="2111"/>
                  <a:pt x="2289" y="2135"/>
                  <a:pt x="2282" y="2156"/>
                </a:cubicBezTo>
                <a:close/>
                <a:moveTo>
                  <a:pt x="1363" y="1918"/>
                </a:moveTo>
                <a:cubicBezTo>
                  <a:pt x="1355" y="1882"/>
                  <a:pt x="1319" y="1860"/>
                  <a:pt x="1283" y="1869"/>
                </a:cubicBezTo>
                <a:lnTo>
                  <a:pt x="578" y="2039"/>
                </a:lnTo>
                <a:cubicBezTo>
                  <a:pt x="542" y="2048"/>
                  <a:pt x="520" y="2084"/>
                  <a:pt x="529" y="2120"/>
                </a:cubicBezTo>
                <a:cubicBezTo>
                  <a:pt x="536" y="2150"/>
                  <a:pt x="563" y="2171"/>
                  <a:pt x="593" y="2171"/>
                </a:cubicBezTo>
                <a:cubicBezTo>
                  <a:pt x="598" y="2171"/>
                  <a:pt x="604" y="2170"/>
                  <a:pt x="609" y="2169"/>
                </a:cubicBezTo>
                <a:lnTo>
                  <a:pt x="1314" y="1998"/>
                </a:lnTo>
                <a:cubicBezTo>
                  <a:pt x="1350" y="1990"/>
                  <a:pt x="1372" y="1954"/>
                  <a:pt x="1363" y="1918"/>
                </a:cubicBezTo>
                <a:close/>
                <a:moveTo>
                  <a:pt x="1579" y="1369"/>
                </a:moveTo>
                <a:cubicBezTo>
                  <a:pt x="1571" y="1333"/>
                  <a:pt x="1536" y="1309"/>
                  <a:pt x="1500" y="1317"/>
                </a:cubicBezTo>
                <a:lnTo>
                  <a:pt x="440" y="1537"/>
                </a:lnTo>
                <a:cubicBezTo>
                  <a:pt x="404" y="1544"/>
                  <a:pt x="381" y="1580"/>
                  <a:pt x="388" y="1616"/>
                </a:cubicBezTo>
                <a:cubicBezTo>
                  <a:pt x="395" y="1647"/>
                  <a:pt x="422" y="1669"/>
                  <a:pt x="453" y="1669"/>
                </a:cubicBezTo>
                <a:cubicBezTo>
                  <a:pt x="458" y="1669"/>
                  <a:pt x="462" y="1668"/>
                  <a:pt x="467" y="1668"/>
                </a:cubicBezTo>
                <a:lnTo>
                  <a:pt x="1527" y="1448"/>
                </a:lnTo>
                <a:cubicBezTo>
                  <a:pt x="1563" y="1440"/>
                  <a:pt x="1586" y="1405"/>
                  <a:pt x="1579" y="13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组合 47"/>
          <p:cNvGrpSpPr/>
          <p:nvPr/>
        </p:nvGrpSpPr>
        <p:grpSpPr>
          <a:xfrm>
            <a:off x="3897520" y="3357661"/>
            <a:ext cx="1940560" cy="2029222"/>
            <a:chOff x="1368710" y="3648755"/>
            <a:chExt cx="1940560" cy="2029222"/>
          </a:xfrm>
        </p:grpSpPr>
        <p:sp>
          <p:nvSpPr>
            <p:cNvPr id="49" name="文本框 48"/>
            <p:cNvSpPr txBox="1"/>
            <p:nvPr/>
          </p:nvSpPr>
          <p:spPr>
            <a:xfrm>
              <a:off x="1369345" y="3648755"/>
              <a:ext cx="1939925" cy="645160"/>
            </a:xfrm>
            <a:prstGeom prst="rect">
              <a:avLst/>
            </a:prstGeom>
            <a:noFill/>
          </p:spPr>
          <p:txBody>
            <a:bodyPr wrap="square">
              <a:spAutoFit/>
            </a:bodyPr>
            <a:lstStyle/>
            <a:p>
              <a:r>
                <a:rPr lang="zh-CN" altLang="en-US" b="1" dirty="0"/>
                <a:t>SPG思普操作系统 [简称SPGnux]</a:t>
              </a:r>
              <a:endParaRPr lang="zh-CN" altLang="en-US" b="1" dirty="0"/>
            </a:p>
          </p:txBody>
        </p:sp>
        <p:sp>
          <p:nvSpPr>
            <p:cNvPr id="50" name="文本框 49"/>
            <p:cNvSpPr txBox="1"/>
            <p:nvPr/>
          </p:nvSpPr>
          <p:spPr>
            <a:xfrm>
              <a:off x="1368710" y="4294312"/>
              <a:ext cx="1862233" cy="1383665"/>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SPGnux操作系统有桌面版和服务器版两套。它将开源的办公、娱乐、通讯等软件都封装到办公系统中了，系统比较简单实用。</a:t>
              </a:r>
              <a:endParaRPr sz="1400" dirty="0">
                <a:solidFill>
                  <a:schemeClr val="tx1">
                    <a:lumMod val="85000"/>
                    <a:lumOff val="15000"/>
                  </a:schemeClr>
                </a:solidFill>
                <a:cs typeface="+mn-ea"/>
                <a:sym typeface="+mn-lt"/>
              </a:endParaRPr>
            </a:p>
          </p:txBody>
        </p:sp>
      </p:grpSp>
      <p:grpSp>
        <p:nvGrpSpPr>
          <p:cNvPr id="51" name="组合 50"/>
          <p:cNvGrpSpPr/>
          <p:nvPr/>
        </p:nvGrpSpPr>
        <p:grpSpPr>
          <a:xfrm>
            <a:off x="6425695" y="3357661"/>
            <a:ext cx="1862233" cy="2502932"/>
            <a:chOff x="1368075" y="3648755"/>
            <a:chExt cx="1862233" cy="2502932"/>
          </a:xfrm>
        </p:grpSpPr>
        <p:sp>
          <p:nvSpPr>
            <p:cNvPr id="52" name="文本框 51"/>
            <p:cNvSpPr txBox="1"/>
            <p:nvPr/>
          </p:nvSpPr>
          <p:spPr>
            <a:xfrm>
              <a:off x="1369345" y="3648755"/>
              <a:ext cx="1746119" cy="645160"/>
            </a:xfrm>
            <a:prstGeom prst="rect">
              <a:avLst/>
            </a:prstGeom>
            <a:noFill/>
          </p:spPr>
          <p:txBody>
            <a:bodyPr wrap="square">
              <a:spAutoFit/>
            </a:bodyPr>
            <a:lstStyle/>
            <a:p>
              <a:r>
                <a:rPr lang="zh-CN" altLang="en-US" b="1" dirty="0"/>
                <a:t>共创Linux桌面操作系统</a:t>
              </a:r>
              <a:endParaRPr lang="zh-CN" altLang="en-US" b="1" dirty="0"/>
            </a:p>
          </p:txBody>
        </p:sp>
        <p:sp>
          <p:nvSpPr>
            <p:cNvPr id="53" name="文本框 52"/>
            <p:cNvSpPr txBox="1"/>
            <p:nvPr/>
          </p:nvSpPr>
          <p:spPr>
            <a:xfrm>
              <a:off x="1368075" y="4336857"/>
              <a:ext cx="1862233" cy="181483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采用国际最新的内核，Kernel2.6.16版本开发的一款Linux桌面操作系统，采用类似于WindowsXP风格的图形用户界面，也符合WindowsXP的操作习惯。</a:t>
              </a:r>
              <a:endParaRPr sz="1400" dirty="0">
                <a:solidFill>
                  <a:schemeClr val="tx1">
                    <a:lumMod val="85000"/>
                    <a:lumOff val="15000"/>
                  </a:schemeClr>
                </a:solidFill>
                <a:cs typeface="+mn-ea"/>
                <a:sym typeface="+mn-lt"/>
              </a:endParaRPr>
            </a:p>
          </p:txBody>
        </p:sp>
      </p:grpSp>
      <p:pic>
        <p:nvPicPr>
          <p:cNvPr id="4" name="图片 3"/>
          <p:cNvPicPr>
            <a:picLocks noChangeAspect="1"/>
          </p:cNvPicPr>
          <p:nvPr/>
        </p:nvPicPr>
        <p:blipFill>
          <a:blip r:embed="rId2"/>
          <a:stretch>
            <a:fillRect/>
          </a:stretch>
        </p:blipFill>
        <p:spPr>
          <a:xfrm>
            <a:off x="1166495" y="1649095"/>
            <a:ext cx="2271395" cy="1483360"/>
          </a:xfrm>
          <a:prstGeom prst="rect">
            <a:avLst/>
          </a:prstGeom>
        </p:spPr>
      </p:pic>
      <p:pic>
        <p:nvPicPr>
          <p:cNvPr id="5" name="图片 4"/>
          <p:cNvPicPr>
            <a:picLocks noChangeAspect="1"/>
          </p:cNvPicPr>
          <p:nvPr/>
        </p:nvPicPr>
        <p:blipFill>
          <a:blip r:embed="rId3"/>
          <a:stretch>
            <a:fillRect/>
          </a:stretch>
        </p:blipFill>
        <p:spPr>
          <a:xfrm>
            <a:off x="6161405" y="1649095"/>
            <a:ext cx="2334895" cy="1518920"/>
          </a:xfrm>
          <a:prstGeom prst="rect">
            <a:avLst/>
          </a:prstGeom>
        </p:spPr>
      </p:pic>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63320" y="1649730"/>
            <a:ext cx="2273935" cy="4641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a:off x="1163586" y="1649999"/>
            <a:ext cx="2273750" cy="1496782"/>
          </a:xfrm>
          <a:prstGeom prst="rect">
            <a:avLst/>
          </a:prstGeom>
          <a:blipFill rotWithShape="1">
            <a:blip r:embed="rId1"/>
            <a:stretch>
              <a:fillRect/>
            </a:stretch>
          </a:bli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3692525" y="1649730"/>
            <a:ext cx="2273935" cy="4641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a:off x="3692398" y="1649999"/>
            <a:ext cx="2273750" cy="1487907"/>
          </a:xfrm>
          <a:prstGeom prst="rect">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221095" y="1660525"/>
            <a:ext cx="2273935" cy="4630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6221210" y="1660309"/>
            <a:ext cx="2273750" cy="1507519"/>
          </a:xfrm>
          <a:prstGeom prst="rect">
            <a:avLst/>
          </a:prstGeom>
          <a:blipFill rotWithShape="1">
            <a:blip r:embed="rId3"/>
            <a:stretch>
              <a:fillRect/>
            </a:stretch>
          </a:bli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国产</a:t>
            </a:r>
            <a:r>
              <a:rPr lang="en-US" altLang="zh-CN" sz="3200" b="1" dirty="0">
                <a:solidFill>
                  <a:schemeClr val="tx1">
                    <a:lumMod val="75000"/>
                    <a:lumOff val="25000"/>
                  </a:schemeClr>
                </a:solidFill>
                <a:cs typeface="+mn-ea"/>
                <a:sym typeface="+mn-lt"/>
              </a:rPr>
              <a:t>OS</a:t>
            </a:r>
            <a:r>
              <a:rPr lang="zh-CN" altLang="en-US" sz="3200" b="1" dirty="0">
                <a:solidFill>
                  <a:schemeClr val="tx1">
                    <a:lumMod val="75000"/>
                    <a:lumOff val="25000"/>
                  </a:schemeClr>
                </a:solidFill>
                <a:cs typeface="+mn-ea"/>
                <a:sym typeface="+mn-lt"/>
              </a:rPr>
              <a:t>举例</a:t>
            </a:r>
            <a:endParaRPr lang="zh-CN" altLang="en-US" sz="3200" b="1" dirty="0">
              <a:solidFill>
                <a:schemeClr val="tx1">
                  <a:lumMod val="75000"/>
                  <a:lumOff val="25000"/>
                </a:schemeClr>
              </a:solidFill>
              <a:cs typeface="+mn-ea"/>
              <a:sym typeface="+mn-lt"/>
            </a:endParaRPr>
          </a:p>
        </p:txBody>
      </p:sp>
      <p:grpSp>
        <p:nvGrpSpPr>
          <p:cNvPr id="35" name="组合 34"/>
          <p:cNvGrpSpPr/>
          <p:nvPr/>
        </p:nvGrpSpPr>
        <p:grpSpPr>
          <a:xfrm rot="5400000">
            <a:off x="404240" y="628682"/>
            <a:ext cx="532188" cy="252732"/>
            <a:chOff x="5635594" y="1198829"/>
            <a:chExt cx="969494" cy="460406"/>
          </a:xfrm>
        </p:grpSpPr>
        <p:sp>
          <p:nvSpPr>
            <p:cNvPr id="36" name="椭圆 35"/>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369345" y="3357661"/>
            <a:ext cx="2068830" cy="2071767"/>
            <a:chOff x="1369345" y="3648755"/>
            <a:chExt cx="2068830" cy="2071767"/>
          </a:xfrm>
        </p:grpSpPr>
        <p:sp>
          <p:nvSpPr>
            <p:cNvPr id="38" name="文本框 37"/>
            <p:cNvSpPr txBox="1"/>
            <p:nvPr/>
          </p:nvSpPr>
          <p:spPr>
            <a:xfrm>
              <a:off x="1369345" y="3648755"/>
              <a:ext cx="2068830" cy="368300"/>
            </a:xfrm>
            <a:prstGeom prst="rect">
              <a:avLst/>
            </a:prstGeom>
            <a:noFill/>
          </p:spPr>
          <p:txBody>
            <a:bodyPr wrap="square">
              <a:spAutoFit/>
            </a:bodyPr>
            <a:lstStyle/>
            <a:p>
              <a:r>
                <a:rPr lang="zh-CN" altLang="en-US" b="1" dirty="0"/>
                <a:t>红旗Linux</a:t>
              </a:r>
              <a:endParaRPr lang="zh-CN" altLang="en-US" b="1" dirty="0"/>
            </a:p>
          </p:txBody>
        </p:sp>
        <p:sp>
          <p:nvSpPr>
            <p:cNvPr id="39" name="文本框 38"/>
            <p:cNvSpPr txBox="1"/>
            <p:nvPr/>
          </p:nvSpPr>
          <p:spPr>
            <a:xfrm>
              <a:off x="1369345" y="4336857"/>
              <a:ext cx="1862233" cy="1383665"/>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2000年6月，中国科学院软件研究所和上海联创投资管理有限公司，共同组建了北京中科红旗软件技术有限公司。</a:t>
              </a:r>
              <a:endParaRPr sz="1400" dirty="0">
                <a:solidFill>
                  <a:schemeClr val="tx1">
                    <a:lumMod val="85000"/>
                    <a:lumOff val="15000"/>
                  </a:schemeClr>
                </a:solidFill>
                <a:cs typeface="+mn-ea"/>
                <a:sym typeface="+mn-lt"/>
              </a:endParaRPr>
            </a:p>
          </p:txBody>
        </p:sp>
      </p:grpSp>
      <p:sp>
        <p:nvSpPr>
          <p:cNvPr id="44" name="note-with-pushpin_74082"/>
          <p:cNvSpPr/>
          <p:nvPr/>
        </p:nvSpPr>
        <p:spPr>
          <a:xfrm>
            <a:off x="9620378" y="2109225"/>
            <a:ext cx="533037" cy="609685"/>
          </a:xfrm>
          <a:custGeom>
            <a:avLst/>
            <a:gdLst>
              <a:gd name="T0" fmla="*/ 1372 w 2289"/>
              <a:gd name="T1" fmla="*/ 437 h 2622"/>
              <a:gd name="T2" fmla="*/ 1430 w 2289"/>
              <a:gd name="T3" fmla="*/ 161 h 2622"/>
              <a:gd name="T4" fmla="*/ 1666 w 2289"/>
              <a:gd name="T5" fmla="*/ 6 h 2622"/>
              <a:gd name="T6" fmla="*/ 1734 w 2289"/>
              <a:gd name="T7" fmla="*/ 0 h 2622"/>
              <a:gd name="T8" fmla="*/ 2096 w 2289"/>
              <a:gd name="T9" fmla="*/ 301 h 2622"/>
              <a:gd name="T10" fmla="*/ 1802 w 2289"/>
              <a:gd name="T11" fmla="*/ 731 h 2622"/>
              <a:gd name="T12" fmla="*/ 1733 w 2289"/>
              <a:gd name="T13" fmla="*/ 738 h 2622"/>
              <a:gd name="T14" fmla="*/ 1372 w 2289"/>
              <a:gd name="T15" fmla="*/ 437 h 2622"/>
              <a:gd name="T16" fmla="*/ 2282 w 2289"/>
              <a:gd name="T17" fmla="*/ 2156 h 2622"/>
              <a:gd name="T18" fmla="*/ 2234 w 2289"/>
              <a:gd name="T19" fmla="*/ 2199 h 2622"/>
              <a:gd name="T20" fmla="*/ 455 w 2289"/>
              <a:gd name="T21" fmla="*/ 2620 h 2622"/>
              <a:gd name="T22" fmla="*/ 440 w 2289"/>
              <a:gd name="T23" fmla="*/ 2622 h 2622"/>
              <a:gd name="T24" fmla="*/ 383 w 2289"/>
              <a:gd name="T25" fmla="*/ 2590 h 2622"/>
              <a:gd name="T26" fmla="*/ 142 w 2289"/>
              <a:gd name="T27" fmla="*/ 1843 h 2622"/>
              <a:gd name="T28" fmla="*/ 1 w 2289"/>
              <a:gd name="T29" fmla="*/ 438 h 2622"/>
              <a:gd name="T30" fmla="*/ 62 w 2289"/>
              <a:gd name="T31" fmla="*/ 369 h 2622"/>
              <a:gd name="T32" fmla="*/ 1240 w 2289"/>
              <a:gd name="T33" fmla="*/ 277 h 2622"/>
              <a:gd name="T34" fmla="*/ 1241 w 2289"/>
              <a:gd name="T35" fmla="*/ 462 h 2622"/>
              <a:gd name="T36" fmla="*/ 1301 w 2289"/>
              <a:gd name="T37" fmla="*/ 623 h 2622"/>
              <a:gd name="T38" fmla="*/ 902 w 2289"/>
              <a:gd name="T39" fmla="*/ 941 h 2622"/>
              <a:gd name="T40" fmla="*/ 892 w 2289"/>
              <a:gd name="T41" fmla="*/ 1035 h 2622"/>
              <a:gd name="T42" fmla="*/ 944 w 2289"/>
              <a:gd name="T43" fmla="*/ 1060 h 2622"/>
              <a:gd name="T44" fmla="*/ 985 w 2289"/>
              <a:gd name="T45" fmla="*/ 1046 h 2622"/>
              <a:gd name="T46" fmla="*/ 1384 w 2289"/>
              <a:gd name="T47" fmla="*/ 728 h 2622"/>
              <a:gd name="T48" fmla="*/ 1733 w 2289"/>
              <a:gd name="T49" fmla="*/ 871 h 2622"/>
              <a:gd name="T50" fmla="*/ 1827 w 2289"/>
              <a:gd name="T51" fmla="*/ 862 h 2622"/>
              <a:gd name="T52" fmla="*/ 1884 w 2289"/>
              <a:gd name="T53" fmla="*/ 848 h 2622"/>
              <a:gd name="T54" fmla="*/ 1920 w 2289"/>
              <a:gd name="T55" fmla="*/ 1210 h 2622"/>
              <a:gd name="T56" fmla="*/ 2272 w 2289"/>
              <a:gd name="T57" fmla="*/ 2093 h 2622"/>
              <a:gd name="T58" fmla="*/ 2282 w 2289"/>
              <a:gd name="T59" fmla="*/ 2156 h 2622"/>
              <a:gd name="T60" fmla="*/ 1363 w 2289"/>
              <a:gd name="T61" fmla="*/ 1918 h 2622"/>
              <a:gd name="T62" fmla="*/ 1283 w 2289"/>
              <a:gd name="T63" fmla="*/ 1869 h 2622"/>
              <a:gd name="T64" fmla="*/ 578 w 2289"/>
              <a:gd name="T65" fmla="*/ 2039 h 2622"/>
              <a:gd name="T66" fmla="*/ 529 w 2289"/>
              <a:gd name="T67" fmla="*/ 2120 h 2622"/>
              <a:gd name="T68" fmla="*/ 593 w 2289"/>
              <a:gd name="T69" fmla="*/ 2171 h 2622"/>
              <a:gd name="T70" fmla="*/ 609 w 2289"/>
              <a:gd name="T71" fmla="*/ 2169 h 2622"/>
              <a:gd name="T72" fmla="*/ 1314 w 2289"/>
              <a:gd name="T73" fmla="*/ 1998 h 2622"/>
              <a:gd name="T74" fmla="*/ 1363 w 2289"/>
              <a:gd name="T75" fmla="*/ 1918 h 2622"/>
              <a:gd name="T76" fmla="*/ 1579 w 2289"/>
              <a:gd name="T77" fmla="*/ 1369 h 2622"/>
              <a:gd name="T78" fmla="*/ 1500 w 2289"/>
              <a:gd name="T79" fmla="*/ 1317 h 2622"/>
              <a:gd name="T80" fmla="*/ 440 w 2289"/>
              <a:gd name="T81" fmla="*/ 1537 h 2622"/>
              <a:gd name="T82" fmla="*/ 388 w 2289"/>
              <a:gd name="T83" fmla="*/ 1616 h 2622"/>
              <a:gd name="T84" fmla="*/ 453 w 2289"/>
              <a:gd name="T85" fmla="*/ 1669 h 2622"/>
              <a:gd name="T86" fmla="*/ 467 w 2289"/>
              <a:gd name="T87" fmla="*/ 1668 h 2622"/>
              <a:gd name="T88" fmla="*/ 1527 w 2289"/>
              <a:gd name="T89" fmla="*/ 1448 h 2622"/>
              <a:gd name="T90" fmla="*/ 1579 w 2289"/>
              <a:gd name="T91" fmla="*/ 1369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9" h="2622">
                <a:moveTo>
                  <a:pt x="1372" y="437"/>
                </a:moveTo>
                <a:cubicBezTo>
                  <a:pt x="1353" y="340"/>
                  <a:pt x="1374" y="242"/>
                  <a:pt x="1430" y="161"/>
                </a:cubicBezTo>
                <a:cubicBezTo>
                  <a:pt x="1485" y="79"/>
                  <a:pt x="1569" y="25"/>
                  <a:pt x="1666" y="6"/>
                </a:cubicBezTo>
                <a:cubicBezTo>
                  <a:pt x="1689" y="2"/>
                  <a:pt x="1712" y="0"/>
                  <a:pt x="1734" y="0"/>
                </a:cubicBezTo>
                <a:cubicBezTo>
                  <a:pt x="1911" y="0"/>
                  <a:pt x="2064" y="126"/>
                  <a:pt x="2096" y="301"/>
                </a:cubicBezTo>
                <a:cubicBezTo>
                  <a:pt x="2134" y="500"/>
                  <a:pt x="2002" y="694"/>
                  <a:pt x="1802" y="731"/>
                </a:cubicBezTo>
                <a:cubicBezTo>
                  <a:pt x="1779" y="735"/>
                  <a:pt x="1756" y="738"/>
                  <a:pt x="1733" y="738"/>
                </a:cubicBezTo>
                <a:cubicBezTo>
                  <a:pt x="1557" y="738"/>
                  <a:pt x="1404" y="611"/>
                  <a:pt x="1372" y="437"/>
                </a:cubicBezTo>
                <a:close/>
                <a:moveTo>
                  <a:pt x="2282" y="2156"/>
                </a:moveTo>
                <a:cubicBezTo>
                  <a:pt x="2274" y="2177"/>
                  <a:pt x="2256" y="2194"/>
                  <a:pt x="2234" y="2199"/>
                </a:cubicBezTo>
                <a:lnTo>
                  <a:pt x="455" y="2620"/>
                </a:lnTo>
                <a:cubicBezTo>
                  <a:pt x="450" y="2622"/>
                  <a:pt x="445" y="2622"/>
                  <a:pt x="440" y="2622"/>
                </a:cubicBezTo>
                <a:cubicBezTo>
                  <a:pt x="417" y="2622"/>
                  <a:pt x="395" y="2610"/>
                  <a:pt x="383" y="2590"/>
                </a:cubicBezTo>
                <a:cubicBezTo>
                  <a:pt x="378" y="2582"/>
                  <a:pt x="258" y="2381"/>
                  <a:pt x="142" y="1843"/>
                </a:cubicBezTo>
                <a:cubicBezTo>
                  <a:pt x="26" y="1310"/>
                  <a:pt x="2" y="473"/>
                  <a:pt x="1" y="438"/>
                </a:cubicBezTo>
                <a:cubicBezTo>
                  <a:pt x="0" y="402"/>
                  <a:pt x="27" y="372"/>
                  <a:pt x="62" y="369"/>
                </a:cubicBezTo>
                <a:lnTo>
                  <a:pt x="1240" y="277"/>
                </a:lnTo>
                <a:cubicBezTo>
                  <a:pt x="1229" y="337"/>
                  <a:pt x="1229" y="399"/>
                  <a:pt x="1241" y="462"/>
                </a:cubicBezTo>
                <a:cubicBezTo>
                  <a:pt x="1252" y="520"/>
                  <a:pt x="1272" y="574"/>
                  <a:pt x="1301" y="623"/>
                </a:cubicBezTo>
                <a:lnTo>
                  <a:pt x="902" y="941"/>
                </a:lnTo>
                <a:cubicBezTo>
                  <a:pt x="873" y="964"/>
                  <a:pt x="869" y="1006"/>
                  <a:pt x="892" y="1035"/>
                </a:cubicBezTo>
                <a:cubicBezTo>
                  <a:pt x="905" y="1052"/>
                  <a:pt x="924" y="1060"/>
                  <a:pt x="944" y="1060"/>
                </a:cubicBezTo>
                <a:cubicBezTo>
                  <a:pt x="958" y="1060"/>
                  <a:pt x="973" y="1055"/>
                  <a:pt x="985" y="1046"/>
                </a:cubicBezTo>
                <a:lnTo>
                  <a:pt x="1384" y="728"/>
                </a:lnTo>
                <a:cubicBezTo>
                  <a:pt x="1475" y="817"/>
                  <a:pt x="1599" y="871"/>
                  <a:pt x="1733" y="871"/>
                </a:cubicBezTo>
                <a:cubicBezTo>
                  <a:pt x="1765" y="871"/>
                  <a:pt x="1796" y="868"/>
                  <a:pt x="1827" y="862"/>
                </a:cubicBezTo>
                <a:cubicBezTo>
                  <a:pt x="1846" y="858"/>
                  <a:pt x="1865" y="854"/>
                  <a:pt x="1884" y="848"/>
                </a:cubicBezTo>
                <a:cubicBezTo>
                  <a:pt x="1893" y="958"/>
                  <a:pt x="1905" y="1080"/>
                  <a:pt x="1920" y="1210"/>
                </a:cubicBezTo>
                <a:cubicBezTo>
                  <a:pt x="1979" y="1715"/>
                  <a:pt x="2269" y="2089"/>
                  <a:pt x="2272" y="2093"/>
                </a:cubicBezTo>
                <a:cubicBezTo>
                  <a:pt x="2286" y="2111"/>
                  <a:pt x="2289" y="2135"/>
                  <a:pt x="2282" y="2156"/>
                </a:cubicBezTo>
                <a:close/>
                <a:moveTo>
                  <a:pt x="1363" y="1918"/>
                </a:moveTo>
                <a:cubicBezTo>
                  <a:pt x="1355" y="1882"/>
                  <a:pt x="1319" y="1860"/>
                  <a:pt x="1283" y="1869"/>
                </a:cubicBezTo>
                <a:lnTo>
                  <a:pt x="578" y="2039"/>
                </a:lnTo>
                <a:cubicBezTo>
                  <a:pt x="542" y="2048"/>
                  <a:pt x="520" y="2084"/>
                  <a:pt x="529" y="2120"/>
                </a:cubicBezTo>
                <a:cubicBezTo>
                  <a:pt x="536" y="2150"/>
                  <a:pt x="563" y="2171"/>
                  <a:pt x="593" y="2171"/>
                </a:cubicBezTo>
                <a:cubicBezTo>
                  <a:pt x="598" y="2171"/>
                  <a:pt x="604" y="2170"/>
                  <a:pt x="609" y="2169"/>
                </a:cubicBezTo>
                <a:lnTo>
                  <a:pt x="1314" y="1998"/>
                </a:lnTo>
                <a:cubicBezTo>
                  <a:pt x="1350" y="1990"/>
                  <a:pt x="1372" y="1954"/>
                  <a:pt x="1363" y="1918"/>
                </a:cubicBezTo>
                <a:close/>
                <a:moveTo>
                  <a:pt x="1579" y="1369"/>
                </a:moveTo>
                <a:cubicBezTo>
                  <a:pt x="1571" y="1333"/>
                  <a:pt x="1536" y="1309"/>
                  <a:pt x="1500" y="1317"/>
                </a:cubicBezTo>
                <a:lnTo>
                  <a:pt x="440" y="1537"/>
                </a:lnTo>
                <a:cubicBezTo>
                  <a:pt x="404" y="1544"/>
                  <a:pt x="381" y="1580"/>
                  <a:pt x="388" y="1616"/>
                </a:cubicBezTo>
                <a:cubicBezTo>
                  <a:pt x="395" y="1647"/>
                  <a:pt x="422" y="1669"/>
                  <a:pt x="453" y="1669"/>
                </a:cubicBezTo>
                <a:cubicBezTo>
                  <a:pt x="458" y="1669"/>
                  <a:pt x="462" y="1668"/>
                  <a:pt x="467" y="1668"/>
                </a:cubicBezTo>
                <a:lnTo>
                  <a:pt x="1527" y="1448"/>
                </a:lnTo>
                <a:cubicBezTo>
                  <a:pt x="1563" y="1440"/>
                  <a:pt x="1586" y="1405"/>
                  <a:pt x="1579" y="13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组合 47"/>
          <p:cNvGrpSpPr/>
          <p:nvPr/>
        </p:nvGrpSpPr>
        <p:grpSpPr>
          <a:xfrm>
            <a:off x="3897520" y="3357661"/>
            <a:ext cx="1940560" cy="2890917"/>
            <a:chOff x="1368710" y="3648755"/>
            <a:chExt cx="1940560" cy="2890917"/>
          </a:xfrm>
        </p:grpSpPr>
        <p:sp>
          <p:nvSpPr>
            <p:cNvPr id="49" name="文本框 48"/>
            <p:cNvSpPr txBox="1"/>
            <p:nvPr/>
          </p:nvSpPr>
          <p:spPr>
            <a:xfrm>
              <a:off x="1369345" y="3648755"/>
              <a:ext cx="1939925" cy="368300"/>
            </a:xfrm>
            <a:prstGeom prst="rect">
              <a:avLst/>
            </a:prstGeom>
            <a:noFill/>
          </p:spPr>
          <p:txBody>
            <a:bodyPr wrap="square">
              <a:spAutoFit/>
            </a:bodyPr>
            <a:lstStyle/>
            <a:p>
              <a:r>
                <a:rPr lang="zh-CN" altLang="en-US" b="1" dirty="0"/>
                <a:t>银河麒麟</a:t>
              </a:r>
              <a:endParaRPr lang="zh-CN" altLang="en-US" b="1" dirty="0"/>
            </a:p>
          </p:txBody>
        </p:sp>
        <p:sp>
          <p:nvSpPr>
            <p:cNvPr id="50" name="文本框 49"/>
            <p:cNvSpPr txBox="1"/>
            <p:nvPr/>
          </p:nvSpPr>
          <p:spPr>
            <a:xfrm>
              <a:off x="1368710" y="4294312"/>
              <a:ext cx="1862233" cy="224536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是中国独立研发成功的、具有完全自主知识产权的服务器操作系统。银河麒麟完全版共包括实时版、安全版、服务器版三个版本，服务器版简化而成的，完全版的银河麒麟是内核态多线程的。</a:t>
              </a:r>
              <a:endParaRPr sz="1400" dirty="0">
                <a:solidFill>
                  <a:schemeClr val="tx1">
                    <a:lumMod val="85000"/>
                    <a:lumOff val="15000"/>
                  </a:schemeClr>
                </a:solidFill>
                <a:cs typeface="+mn-ea"/>
                <a:sym typeface="+mn-lt"/>
              </a:endParaRPr>
            </a:p>
          </p:txBody>
        </p:sp>
      </p:grpSp>
      <p:grpSp>
        <p:nvGrpSpPr>
          <p:cNvPr id="51" name="组合 50"/>
          <p:cNvGrpSpPr/>
          <p:nvPr/>
        </p:nvGrpSpPr>
        <p:grpSpPr>
          <a:xfrm>
            <a:off x="6425695" y="3357661"/>
            <a:ext cx="1862233" cy="3149362"/>
            <a:chOff x="1368075" y="3648755"/>
            <a:chExt cx="1862233" cy="3149362"/>
          </a:xfrm>
        </p:grpSpPr>
        <p:sp>
          <p:nvSpPr>
            <p:cNvPr id="52" name="文本框 51"/>
            <p:cNvSpPr txBox="1"/>
            <p:nvPr/>
          </p:nvSpPr>
          <p:spPr>
            <a:xfrm>
              <a:off x="1369345" y="3648755"/>
              <a:ext cx="1746119" cy="645160"/>
            </a:xfrm>
            <a:prstGeom prst="rect">
              <a:avLst/>
            </a:prstGeom>
            <a:noFill/>
          </p:spPr>
          <p:txBody>
            <a:bodyPr wrap="square">
              <a:spAutoFit/>
            </a:bodyPr>
            <a:lstStyle/>
            <a:p>
              <a:r>
                <a:rPr lang="zh-CN" altLang="en-US" b="1" dirty="0"/>
                <a:t>华为鸿蒙系统(HarmonyOS)</a:t>
              </a:r>
              <a:endParaRPr lang="zh-CN" altLang="en-US" b="1" dirty="0"/>
            </a:p>
          </p:txBody>
        </p:sp>
        <p:sp>
          <p:nvSpPr>
            <p:cNvPr id="53" name="文本框 52"/>
            <p:cNvSpPr txBox="1"/>
            <p:nvPr/>
          </p:nvSpPr>
          <p:spPr>
            <a:xfrm>
              <a:off x="1368075" y="4336857"/>
              <a:ext cx="1862233" cy="246126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鸿蒙OS是华为公司开发的一款面向5G物联网、面向全场景的分布式操作系统。不是安卓系统的分支或修改而来的。与安卓、iOS是不一样的操作系统。分布式架构首次用于终端OS，实现跨终端无缝协同体验；</a:t>
              </a:r>
              <a:endParaRPr sz="1400" dirty="0">
                <a:solidFill>
                  <a:schemeClr val="tx1">
                    <a:lumMod val="85000"/>
                    <a:lumOff val="15000"/>
                  </a:schemeClr>
                </a:solidFill>
                <a:cs typeface="+mn-ea"/>
                <a:sym typeface="+mn-lt"/>
              </a:endParaRPr>
            </a:p>
          </p:txBody>
        </p:sp>
      </p:gr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399" y="2270707"/>
              <a:ext cx="2460031" cy="460375"/>
            </a:xfrm>
            <a:prstGeom prst="rect">
              <a:avLst/>
            </a:prstGeom>
            <a:noFill/>
          </p:spPr>
          <p:txBody>
            <a:bodyPr wrap="square" rtlCol="0">
              <a:spAutoFit/>
            </a:bodyPr>
            <a:lstStyle/>
            <a:p>
              <a:pPr algn="ct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4880"/>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7</a:t>
            </a:r>
            <a:endPar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623695"/>
            <a:ext cx="8206105" cy="4274820"/>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a:off x="5778804" y="0"/>
            <a:ext cx="6413197" cy="6858000"/>
          </a:xfrm>
          <a:custGeom>
            <a:avLst/>
            <a:gdLst>
              <a:gd name="connsiteX0" fmla="*/ 1555338 w 6413197"/>
              <a:gd name="connsiteY0" fmla="*/ 0 h 6858000"/>
              <a:gd name="connsiteX1" fmla="*/ 6413197 w 6413197"/>
              <a:gd name="connsiteY1" fmla="*/ 0 h 6858000"/>
              <a:gd name="connsiteX2" fmla="*/ 6413197 w 6413197"/>
              <a:gd name="connsiteY2" fmla="*/ 6858000 h 6858000"/>
              <a:gd name="connsiteX3" fmla="*/ 596297 w 6413197"/>
              <a:gd name="connsiteY3" fmla="*/ 6858000 h 6858000"/>
              <a:gd name="connsiteX4" fmla="*/ 515352 w 6413197"/>
              <a:gd name="connsiteY4" fmla="*/ 6710476 h 6858000"/>
              <a:gd name="connsiteX5" fmla="*/ 55940 w 6413197"/>
              <a:gd name="connsiteY5" fmla="*/ 4557486 h 6858000"/>
              <a:gd name="connsiteX6" fmla="*/ 2320168 w 6413197"/>
              <a:gd name="connsiteY6" fmla="*/ 1553029 h 6858000"/>
              <a:gd name="connsiteX7" fmla="*/ 1722943 w 6413197"/>
              <a:gd name="connsiteY7" fmla="*/ 18756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3197" h="6858000">
                <a:moveTo>
                  <a:pt x="1555338" y="0"/>
                </a:moveTo>
                <a:lnTo>
                  <a:pt x="6413197" y="0"/>
                </a:lnTo>
                <a:lnTo>
                  <a:pt x="6413197" y="6858000"/>
                </a:lnTo>
                <a:lnTo>
                  <a:pt x="596297" y="6858000"/>
                </a:lnTo>
                <a:lnTo>
                  <a:pt x="515352" y="6710476"/>
                </a:lnTo>
                <a:cubicBezTo>
                  <a:pt x="142800" y="6003018"/>
                  <a:pt x="-120045" y="5290457"/>
                  <a:pt x="55940" y="4557486"/>
                </a:cubicBezTo>
                <a:cubicBezTo>
                  <a:pt x="290587" y="3580191"/>
                  <a:pt x="2109711" y="2370667"/>
                  <a:pt x="2320168" y="1553029"/>
                </a:cubicBezTo>
                <a:cubicBezTo>
                  <a:pt x="2451704" y="1042005"/>
                  <a:pt x="2055963" y="560275"/>
                  <a:pt x="1722943" y="187566"/>
                </a:cubicBezTo>
                <a:close/>
              </a:path>
            </a:pathLst>
          </a:custGeom>
          <a:blipFill dpi="0" rotWithShape="1">
            <a:blip r:embed="rId1"/>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22020" y="395605"/>
            <a:ext cx="386715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关于国产</a:t>
            </a:r>
            <a:r>
              <a:rPr lang="en-US" altLang="zh-CN" sz="3200" b="1" dirty="0">
                <a:solidFill>
                  <a:schemeClr val="tx1">
                    <a:lumMod val="75000"/>
                    <a:lumOff val="25000"/>
                  </a:schemeClr>
                </a:solidFill>
                <a:cs typeface="+mn-ea"/>
                <a:sym typeface="+mn-lt"/>
              </a:rPr>
              <a:t>OS</a:t>
            </a:r>
            <a:r>
              <a:rPr lang="zh-CN" altLang="en-US" sz="3200" b="1" dirty="0">
                <a:solidFill>
                  <a:schemeClr val="tx1">
                    <a:lumMod val="75000"/>
                    <a:lumOff val="25000"/>
                  </a:schemeClr>
                </a:solidFill>
                <a:cs typeface="+mn-ea"/>
                <a:sym typeface="+mn-lt"/>
              </a:rPr>
              <a:t>的总结</a:t>
            </a:r>
            <a:endParaRPr lang="zh-CN" altLang="en-US" sz="3200" b="1" dirty="0">
              <a:solidFill>
                <a:schemeClr val="tx1">
                  <a:lumMod val="75000"/>
                  <a:lumOff val="25000"/>
                </a:schemeClr>
              </a:solidFill>
              <a:cs typeface="+mn-ea"/>
              <a:sym typeface="+mn-lt"/>
            </a:endParaRPr>
          </a:p>
        </p:txBody>
      </p:sp>
      <p:grpSp>
        <p:nvGrpSpPr>
          <p:cNvPr id="23" name="组合 22"/>
          <p:cNvGrpSpPr/>
          <p:nvPr/>
        </p:nvGrpSpPr>
        <p:grpSpPr>
          <a:xfrm rot="5400000">
            <a:off x="404240" y="628682"/>
            <a:ext cx="532188" cy="252732"/>
            <a:chOff x="5635594" y="1198829"/>
            <a:chExt cx="969494" cy="460406"/>
          </a:xfrm>
        </p:grpSpPr>
        <p:sp>
          <p:nvSpPr>
            <p:cNvPr id="24" name="椭圆 23"/>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p:cNvSpPr txBox="1"/>
          <p:nvPr/>
        </p:nvSpPr>
        <p:spPr>
          <a:xfrm>
            <a:off x="434340" y="1694815"/>
            <a:ext cx="5233670" cy="4246245"/>
          </a:xfrm>
          <a:prstGeom prst="rect">
            <a:avLst/>
          </a:prstGeom>
          <a:noFill/>
        </p:spPr>
        <p:txBody>
          <a:bodyPr wrap="square" rtlCol="0">
            <a:spAutoFit/>
          </a:bodyPr>
          <a:lstStyle/>
          <a:p>
            <a:pPr algn="just"/>
            <a:r>
              <a:rPr dirty="0">
                <a:solidFill>
                  <a:schemeClr val="bg1"/>
                </a:solidFill>
                <a:cs typeface="+mn-ea"/>
                <a:sym typeface="+mn-lt"/>
              </a:rPr>
              <a:t>国产操作系统一直是我国卡脖子的技术，有人认为在已经有Windows的情况下，发展国产系统是无关紧要的。但是，我们应该认识到，在如今波诡云谲的国际形势下，任何“卡脖子”的关键技术都有可能成为他国打击我们的利器，因此发展国产操作系统迫在眉睫。近些年来，我们也能看到越来越多国产操作系统发展迅速，在快速发展的同时我们也要切实的认清与国际水准的差距，Windows占据了近乎全部国际市场，已经形成了完善的生态圈，而反观国内的操作系统，很少有商家基于国内的操作系统提供软件服务，软件少了，客户也就少了，发展陷入了困境。因此，国家的力量显得尤为重要，发挥政府的优势，不断推行国产操作系统，推向全国，推向国际，国产操作系统定能迎来属于它的发展春天。</a:t>
            </a:r>
            <a:endParaRPr dirty="0">
              <a:solidFill>
                <a:schemeClr val="bg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1839897" y="1981537"/>
            <a:ext cx="8509000" cy="1014730"/>
          </a:xfrm>
          <a:prstGeom prst="rect">
            <a:avLst/>
          </a:prstGeom>
          <a:noFill/>
        </p:spPr>
        <p:txBody>
          <a:bodyPr wrap="square" rtlCol="0">
            <a:spAutoFit/>
          </a:bodyPr>
          <a:lstStyle/>
          <a:p>
            <a:pPr algn="ctr"/>
            <a:r>
              <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rPr>
              <a:t>感谢大家的</a:t>
            </a:r>
            <a:r>
              <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rPr>
              <a:t>观看</a:t>
            </a:r>
            <a:endParaRPr lang="zh-CN" altLang="en-US" sz="60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29906" y="1353245"/>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02430"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发展背景</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277255" y="1413798"/>
            <a:ext cx="2470182" cy="2215991"/>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1</a:t>
            </a:r>
            <a:endParaRPr lang="zh-CN" altLang="en-US"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86157\Desktop\017e765568023e0000012b20fee86c.jpg@1280w_1l_2o_100sh.jpg017e765568023e0000012b20fee86c.jpg@1280w_1l_2o_100sh"/>
          <p:cNvPicPr>
            <a:picLocks noChangeAspect="1"/>
          </p:cNvPicPr>
          <p:nvPr/>
        </p:nvPicPr>
        <p:blipFill rotWithShape="1">
          <a:blip r:embed="rId1"/>
          <a:srcRect/>
          <a:stretch>
            <a:fillRect/>
          </a:stretch>
        </p:blipFill>
        <p:spPr>
          <a:xfrm>
            <a:off x="1055370" y="1459865"/>
            <a:ext cx="5008880" cy="4076065"/>
          </a:xfrm>
          <a:prstGeom prst="rect">
            <a:avLst/>
          </a:prstGeom>
        </p:spPr>
      </p:pic>
      <p:grpSp>
        <p:nvGrpSpPr>
          <p:cNvPr id="4" name="组合 3"/>
          <p:cNvGrpSpPr/>
          <p:nvPr/>
        </p:nvGrpSpPr>
        <p:grpSpPr>
          <a:xfrm>
            <a:off x="6273548" y="1460763"/>
            <a:ext cx="4862765" cy="1169408"/>
            <a:chOff x="6273548" y="1460763"/>
            <a:chExt cx="4862765" cy="1169408"/>
          </a:xfrm>
        </p:grpSpPr>
        <p:sp>
          <p:nvSpPr>
            <p:cNvPr id="31" name="矩形 30"/>
            <p:cNvSpPr/>
            <p:nvPr/>
          </p:nvSpPr>
          <p:spPr>
            <a:xfrm>
              <a:off x="6293434" y="146076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6293434" y="1460763"/>
              <a:ext cx="1132381" cy="1150375"/>
            </a:xfrm>
            <a:custGeom>
              <a:avLst/>
              <a:gdLst>
                <a:gd name="connsiteX0" fmla="*/ 0 w 1132381"/>
                <a:gd name="connsiteY0" fmla="*/ 0 h 1150375"/>
                <a:gd name="connsiteX1" fmla="*/ 417420 w 1132381"/>
                <a:gd name="connsiteY1" fmla="*/ 0 h 1150375"/>
                <a:gd name="connsiteX2" fmla="*/ 703616 w 1132381"/>
                <a:gd name="connsiteY2" fmla="*/ 0 h 1150375"/>
                <a:gd name="connsiteX3" fmla="*/ 1121036 w 1132381"/>
                <a:gd name="connsiteY3" fmla="*/ 0 h 1150375"/>
                <a:gd name="connsiteX4" fmla="*/ 1036554 w 1132381"/>
                <a:gd name="connsiteY4" fmla="*/ 101040 h 1150375"/>
                <a:gd name="connsiteX5" fmla="*/ 940156 w 1132381"/>
                <a:gd name="connsiteY5" fmla="*/ 301362 h 1150375"/>
                <a:gd name="connsiteX6" fmla="*/ 1131828 w 1132381"/>
                <a:gd name="connsiteY6" fmla="*/ 663312 h 1150375"/>
                <a:gd name="connsiteX7" fmla="*/ 956699 w 1132381"/>
                <a:gd name="connsiteY7" fmla="*/ 1059901 h 1150375"/>
                <a:gd name="connsiteX8" fmla="*/ 898329 w 1132381"/>
                <a:gd name="connsiteY8" fmla="*/ 1150375 h 1150375"/>
                <a:gd name="connsiteX9" fmla="*/ 480909 w 1132381"/>
                <a:gd name="connsiteY9" fmla="*/ 1150375 h 1150375"/>
                <a:gd name="connsiteX10" fmla="*/ 417420 w 1132381"/>
                <a:gd name="connsiteY10" fmla="*/ 1150375 h 1150375"/>
                <a:gd name="connsiteX11" fmla="*/ 0 w 1132381"/>
                <a:gd name="connsiteY11" fmla="*/ 1150375 h 115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381" h="1150375">
                  <a:moveTo>
                    <a:pt x="0" y="0"/>
                  </a:moveTo>
                  <a:lnTo>
                    <a:pt x="417420" y="0"/>
                  </a:lnTo>
                  <a:lnTo>
                    <a:pt x="703616" y="0"/>
                  </a:lnTo>
                  <a:lnTo>
                    <a:pt x="1121036" y="0"/>
                  </a:lnTo>
                  <a:lnTo>
                    <a:pt x="1036554" y="101040"/>
                  </a:lnTo>
                  <a:cubicBezTo>
                    <a:pt x="984705" y="169798"/>
                    <a:pt x="947643" y="237069"/>
                    <a:pt x="940156" y="301362"/>
                  </a:cubicBezTo>
                  <a:cubicBezTo>
                    <a:pt x="925182" y="429949"/>
                    <a:pt x="1144805" y="512500"/>
                    <a:pt x="1131828" y="663312"/>
                  </a:cubicBezTo>
                  <a:cubicBezTo>
                    <a:pt x="1122095" y="776421"/>
                    <a:pt x="1047504" y="914980"/>
                    <a:pt x="956699" y="1059901"/>
                  </a:cubicBezTo>
                  <a:lnTo>
                    <a:pt x="898329" y="1150375"/>
                  </a:lnTo>
                  <a:lnTo>
                    <a:pt x="480909" y="1150375"/>
                  </a:lnTo>
                  <a:lnTo>
                    <a:pt x="417420" y="1150375"/>
                  </a:lnTo>
                  <a:lnTo>
                    <a:pt x="0" y="1150375"/>
                  </a:ln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0" name="文本框 39"/>
            <p:cNvSpPr txBox="1"/>
            <p:nvPr/>
          </p:nvSpPr>
          <p:spPr>
            <a:xfrm>
              <a:off x="6273548" y="1674071"/>
              <a:ext cx="1032387" cy="707886"/>
            </a:xfrm>
            <a:prstGeom prst="rect">
              <a:avLst/>
            </a:prstGeom>
            <a:noFill/>
          </p:spPr>
          <p:txBody>
            <a:bodyPr wrap="square" rtlCol="0">
              <a:spAutoFit/>
            </a:bodyPr>
            <a:lstStyle/>
            <a:p>
              <a:pPr algn="ctr"/>
              <a:r>
                <a:rPr lang="en-US" altLang="zh-CN" sz="4000" dirty="0">
                  <a:solidFill>
                    <a:schemeClr val="bg1"/>
                  </a:solidFill>
                  <a:cs typeface="+mn-ea"/>
                  <a:sym typeface="+mn-lt"/>
                </a:rPr>
                <a:t>01</a:t>
              </a:r>
              <a:endParaRPr lang="zh-CN" altLang="en-US" sz="4000" dirty="0">
                <a:solidFill>
                  <a:schemeClr val="bg1"/>
                </a:solidFill>
                <a:cs typeface="+mn-ea"/>
                <a:sym typeface="+mn-lt"/>
              </a:endParaRPr>
            </a:p>
          </p:txBody>
        </p:sp>
        <p:sp>
          <p:nvSpPr>
            <p:cNvPr id="43" name="文本框 42"/>
            <p:cNvSpPr txBox="1"/>
            <p:nvPr/>
          </p:nvSpPr>
          <p:spPr>
            <a:xfrm>
              <a:off x="7654411" y="1677036"/>
              <a:ext cx="3039535" cy="953135"/>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国外操作系统起步较早，早在20世纪70年代，美国DIGITAL RESEARCH软件公司就推出了8位的CP/M操作系统。</a:t>
              </a:r>
              <a:endParaRPr sz="1400" dirty="0">
                <a:solidFill>
                  <a:schemeClr val="tx1">
                    <a:lumMod val="85000"/>
                    <a:lumOff val="15000"/>
                  </a:schemeClr>
                </a:solidFill>
                <a:cs typeface="+mn-ea"/>
                <a:sym typeface="+mn-lt"/>
              </a:endParaRPr>
            </a:p>
          </p:txBody>
        </p:sp>
      </p:grpSp>
      <p:sp>
        <p:nvSpPr>
          <p:cNvPr id="30" name="文本框 29"/>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发展</a:t>
            </a:r>
            <a:r>
              <a:rPr lang="zh-CN" altLang="en-US" sz="3200" b="1" dirty="0">
                <a:solidFill>
                  <a:schemeClr val="tx1">
                    <a:lumMod val="75000"/>
                    <a:lumOff val="25000"/>
                  </a:schemeClr>
                </a:solidFill>
                <a:cs typeface="+mn-ea"/>
                <a:sym typeface="+mn-lt"/>
              </a:rPr>
              <a:t>背景</a:t>
            </a:r>
            <a:endParaRPr lang="zh-CN" altLang="en-US" sz="3200" b="1" dirty="0">
              <a:solidFill>
                <a:schemeClr val="tx1">
                  <a:lumMod val="75000"/>
                  <a:lumOff val="25000"/>
                </a:schemeClr>
              </a:solidFill>
              <a:cs typeface="+mn-ea"/>
              <a:sym typeface="+mn-lt"/>
            </a:endParaRPr>
          </a:p>
        </p:txBody>
      </p:sp>
      <p:grpSp>
        <p:nvGrpSpPr>
          <p:cNvPr id="54" name="组合 53"/>
          <p:cNvGrpSpPr/>
          <p:nvPr/>
        </p:nvGrpSpPr>
        <p:grpSpPr>
          <a:xfrm rot="5400000">
            <a:off x="404240" y="628682"/>
            <a:ext cx="532188" cy="252732"/>
            <a:chOff x="5635594" y="1198829"/>
            <a:chExt cx="969494" cy="460406"/>
          </a:xfrm>
        </p:grpSpPr>
        <p:sp>
          <p:nvSpPr>
            <p:cNvPr id="55" name="椭圆 54"/>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6273548" y="2922845"/>
            <a:ext cx="4862765" cy="1232273"/>
            <a:chOff x="6273548" y="1460763"/>
            <a:chExt cx="4862765" cy="1232273"/>
          </a:xfrm>
        </p:grpSpPr>
        <p:sp>
          <p:nvSpPr>
            <p:cNvPr id="58" name="矩形 57"/>
            <p:cNvSpPr/>
            <p:nvPr/>
          </p:nvSpPr>
          <p:spPr>
            <a:xfrm>
              <a:off x="6293434" y="146076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任意多边形: 形状 58"/>
            <p:cNvSpPr/>
            <p:nvPr/>
          </p:nvSpPr>
          <p:spPr>
            <a:xfrm>
              <a:off x="6293434" y="1460763"/>
              <a:ext cx="1132381" cy="1150375"/>
            </a:xfrm>
            <a:custGeom>
              <a:avLst/>
              <a:gdLst>
                <a:gd name="connsiteX0" fmla="*/ 0 w 1132381"/>
                <a:gd name="connsiteY0" fmla="*/ 0 h 1150375"/>
                <a:gd name="connsiteX1" fmla="*/ 417420 w 1132381"/>
                <a:gd name="connsiteY1" fmla="*/ 0 h 1150375"/>
                <a:gd name="connsiteX2" fmla="*/ 703616 w 1132381"/>
                <a:gd name="connsiteY2" fmla="*/ 0 h 1150375"/>
                <a:gd name="connsiteX3" fmla="*/ 1121036 w 1132381"/>
                <a:gd name="connsiteY3" fmla="*/ 0 h 1150375"/>
                <a:gd name="connsiteX4" fmla="*/ 1036554 w 1132381"/>
                <a:gd name="connsiteY4" fmla="*/ 101040 h 1150375"/>
                <a:gd name="connsiteX5" fmla="*/ 940156 w 1132381"/>
                <a:gd name="connsiteY5" fmla="*/ 301362 h 1150375"/>
                <a:gd name="connsiteX6" fmla="*/ 1131828 w 1132381"/>
                <a:gd name="connsiteY6" fmla="*/ 663312 h 1150375"/>
                <a:gd name="connsiteX7" fmla="*/ 956699 w 1132381"/>
                <a:gd name="connsiteY7" fmla="*/ 1059901 h 1150375"/>
                <a:gd name="connsiteX8" fmla="*/ 898329 w 1132381"/>
                <a:gd name="connsiteY8" fmla="*/ 1150375 h 1150375"/>
                <a:gd name="connsiteX9" fmla="*/ 480909 w 1132381"/>
                <a:gd name="connsiteY9" fmla="*/ 1150375 h 1150375"/>
                <a:gd name="connsiteX10" fmla="*/ 417420 w 1132381"/>
                <a:gd name="connsiteY10" fmla="*/ 1150375 h 1150375"/>
                <a:gd name="connsiteX11" fmla="*/ 0 w 1132381"/>
                <a:gd name="connsiteY11" fmla="*/ 1150375 h 115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381" h="1150375">
                  <a:moveTo>
                    <a:pt x="0" y="0"/>
                  </a:moveTo>
                  <a:lnTo>
                    <a:pt x="417420" y="0"/>
                  </a:lnTo>
                  <a:lnTo>
                    <a:pt x="703616" y="0"/>
                  </a:lnTo>
                  <a:lnTo>
                    <a:pt x="1121036" y="0"/>
                  </a:lnTo>
                  <a:lnTo>
                    <a:pt x="1036554" y="101040"/>
                  </a:lnTo>
                  <a:cubicBezTo>
                    <a:pt x="984705" y="169798"/>
                    <a:pt x="947643" y="237069"/>
                    <a:pt x="940156" y="301362"/>
                  </a:cubicBezTo>
                  <a:cubicBezTo>
                    <a:pt x="925182" y="429949"/>
                    <a:pt x="1144805" y="512500"/>
                    <a:pt x="1131828" y="663312"/>
                  </a:cubicBezTo>
                  <a:cubicBezTo>
                    <a:pt x="1122095" y="776421"/>
                    <a:pt x="1047504" y="914980"/>
                    <a:pt x="956699" y="1059901"/>
                  </a:cubicBezTo>
                  <a:lnTo>
                    <a:pt x="898329" y="1150375"/>
                  </a:lnTo>
                  <a:lnTo>
                    <a:pt x="480909" y="1150375"/>
                  </a:lnTo>
                  <a:lnTo>
                    <a:pt x="417420" y="1150375"/>
                  </a:lnTo>
                  <a:lnTo>
                    <a:pt x="0" y="1150375"/>
                  </a:lnTo>
                  <a:close/>
                </a:path>
              </a:pathLst>
            </a:cu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0" name="文本框 59"/>
            <p:cNvSpPr txBox="1"/>
            <p:nvPr/>
          </p:nvSpPr>
          <p:spPr>
            <a:xfrm>
              <a:off x="6273548" y="1674071"/>
              <a:ext cx="1032387" cy="707886"/>
            </a:xfrm>
            <a:prstGeom prst="rect">
              <a:avLst/>
            </a:prstGeom>
            <a:noFill/>
          </p:spPr>
          <p:txBody>
            <a:bodyPr wrap="square" rtlCol="0">
              <a:spAutoFit/>
            </a:bodyPr>
            <a:lstStyle/>
            <a:p>
              <a:pPr algn="ctr"/>
              <a:r>
                <a:rPr lang="en-US" altLang="zh-CN" sz="4000" dirty="0">
                  <a:solidFill>
                    <a:schemeClr val="bg1"/>
                  </a:solidFill>
                  <a:cs typeface="+mn-ea"/>
                  <a:sym typeface="+mn-lt"/>
                </a:rPr>
                <a:t>01</a:t>
              </a:r>
              <a:endParaRPr lang="zh-CN" altLang="en-US" sz="4000" dirty="0">
                <a:solidFill>
                  <a:schemeClr val="bg1"/>
                </a:solidFill>
                <a:cs typeface="+mn-ea"/>
                <a:sym typeface="+mn-lt"/>
              </a:endParaRPr>
            </a:p>
          </p:txBody>
        </p:sp>
        <p:sp>
          <p:nvSpPr>
            <p:cNvPr id="61" name="文本框 60"/>
            <p:cNvSpPr txBox="1"/>
            <p:nvPr/>
          </p:nvSpPr>
          <p:spPr>
            <a:xfrm>
              <a:off x="7654411" y="1524636"/>
              <a:ext cx="3039535" cy="116840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我国与1979年改革开放后，从美国引入了UNIX系统供高校进行教学科研使用，彼时许多科研机构与高校已经开始基于UNIX进行国产操作系统开发。</a:t>
              </a:r>
              <a:endParaRPr sz="1400" dirty="0">
                <a:solidFill>
                  <a:schemeClr val="tx1">
                    <a:lumMod val="85000"/>
                    <a:lumOff val="15000"/>
                  </a:schemeClr>
                </a:solidFill>
                <a:cs typeface="+mn-ea"/>
                <a:sym typeface="+mn-lt"/>
              </a:endParaRPr>
            </a:p>
          </p:txBody>
        </p:sp>
      </p:grpSp>
      <p:grpSp>
        <p:nvGrpSpPr>
          <p:cNvPr id="62" name="组合 61"/>
          <p:cNvGrpSpPr/>
          <p:nvPr/>
        </p:nvGrpSpPr>
        <p:grpSpPr>
          <a:xfrm>
            <a:off x="6273548" y="4384928"/>
            <a:ext cx="4862765" cy="1150375"/>
            <a:chOff x="6273548" y="1460763"/>
            <a:chExt cx="4862765" cy="1150375"/>
          </a:xfrm>
        </p:grpSpPr>
        <p:sp>
          <p:nvSpPr>
            <p:cNvPr id="63" name="矩形 62"/>
            <p:cNvSpPr/>
            <p:nvPr/>
          </p:nvSpPr>
          <p:spPr>
            <a:xfrm>
              <a:off x="6293434" y="1460763"/>
              <a:ext cx="4842879" cy="1150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形状 63"/>
            <p:cNvSpPr/>
            <p:nvPr/>
          </p:nvSpPr>
          <p:spPr>
            <a:xfrm>
              <a:off x="6293434" y="1460763"/>
              <a:ext cx="1132381" cy="1150375"/>
            </a:xfrm>
            <a:custGeom>
              <a:avLst/>
              <a:gdLst>
                <a:gd name="connsiteX0" fmla="*/ 0 w 1132381"/>
                <a:gd name="connsiteY0" fmla="*/ 0 h 1150375"/>
                <a:gd name="connsiteX1" fmla="*/ 417420 w 1132381"/>
                <a:gd name="connsiteY1" fmla="*/ 0 h 1150375"/>
                <a:gd name="connsiteX2" fmla="*/ 703616 w 1132381"/>
                <a:gd name="connsiteY2" fmla="*/ 0 h 1150375"/>
                <a:gd name="connsiteX3" fmla="*/ 1121036 w 1132381"/>
                <a:gd name="connsiteY3" fmla="*/ 0 h 1150375"/>
                <a:gd name="connsiteX4" fmla="*/ 1036554 w 1132381"/>
                <a:gd name="connsiteY4" fmla="*/ 101040 h 1150375"/>
                <a:gd name="connsiteX5" fmla="*/ 940156 w 1132381"/>
                <a:gd name="connsiteY5" fmla="*/ 301362 h 1150375"/>
                <a:gd name="connsiteX6" fmla="*/ 1131828 w 1132381"/>
                <a:gd name="connsiteY6" fmla="*/ 663312 h 1150375"/>
                <a:gd name="connsiteX7" fmla="*/ 956699 w 1132381"/>
                <a:gd name="connsiteY7" fmla="*/ 1059901 h 1150375"/>
                <a:gd name="connsiteX8" fmla="*/ 898329 w 1132381"/>
                <a:gd name="connsiteY8" fmla="*/ 1150375 h 1150375"/>
                <a:gd name="connsiteX9" fmla="*/ 480909 w 1132381"/>
                <a:gd name="connsiteY9" fmla="*/ 1150375 h 1150375"/>
                <a:gd name="connsiteX10" fmla="*/ 417420 w 1132381"/>
                <a:gd name="connsiteY10" fmla="*/ 1150375 h 1150375"/>
                <a:gd name="connsiteX11" fmla="*/ 0 w 1132381"/>
                <a:gd name="connsiteY11" fmla="*/ 1150375 h 115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381" h="1150375">
                  <a:moveTo>
                    <a:pt x="0" y="0"/>
                  </a:moveTo>
                  <a:lnTo>
                    <a:pt x="417420" y="0"/>
                  </a:lnTo>
                  <a:lnTo>
                    <a:pt x="703616" y="0"/>
                  </a:lnTo>
                  <a:lnTo>
                    <a:pt x="1121036" y="0"/>
                  </a:lnTo>
                  <a:lnTo>
                    <a:pt x="1036554" y="101040"/>
                  </a:lnTo>
                  <a:cubicBezTo>
                    <a:pt x="984705" y="169798"/>
                    <a:pt x="947643" y="237069"/>
                    <a:pt x="940156" y="301362"/>
                  </a:cubicBezTo>
                  <a:cubicBezTo>
                    <a:pt x="925182" y="429949"/>
                    <a:pt x="1144805" y="512500"/>
                    <a:pt x="1131828" y="663312"/>
                  </a:cubicBezTo>
                  <a:cubicBezTo>
                    <a:pt x="1122095" y="776421"/>
                    <a:pt x="1047504" y="914980"/>
                    <a:pt x="956699" y="1059901"/>
                  </a:cubicBezTo>
                  <a:lnTo>
                    <a:pt x="898329" y="1150375"/>
                  </a:lnTo>
                  <a:lnTo>
                    <a:pt x="480909" y="1150375"/>
                  </a:lnTo>
                  <a:lnTo>
                    <a:pt x="417420" y="1150375"/>
                  </a:lnTo>
                  <a:lnTo>
                    <a:pt x="0" y="1150375"/>
                  </a:ln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5" name="文本框 64"/>
            <p:cNvSpPr txBox="1"/>
            <p:nvPr/>
          </p:nvSpPr>
          <p:spPr>
            <a:xfrm>
              <a:off x="6273548" y="1674071"/>
              <a:ext cx="1032387" cy="707886"/>
            </a:xfrm>
            <a:prstGeom prst="rect">
              <a:avLst/>
            </a:prstGeom>
            <a:noFill/>
          </p:spPr>
          <p:txBody>
            <a:bodyPr wrap="square" rtlCol="0">
              <a:spAutoFit/>
            </a:bodyPr>
            <a:lstStyle/>
            <a:p>
              <a:pPr algn="ctr"/>
              <a:r>
                <a:rPr lang="en-US" altLang="zh-CN" sz="4000" dirty="0">
                  <a:solidFill>
                    <a:schemeClr val="bg1"/>
                  </a:solidFill>
                  <a:cs typeface="+mn-ea"/>
                  <a:sym typeface="+mn-lt"/>
                </a:rPr>
                <a:t>01</a:t>
              </a:r>
              <a:endParaRPr lang="zh-CN" altLang="en-US" sz="4000" dirty="0">
                <a:solidFill>
                  <a:schemeClr val="bg1"/>
                </a:solidFill>
                <a:cs typeface="+mn-ea"/>
                <a:sym typeface="+mn-lt"/>
              </a:endParaRPr>
            </a:p>
          </p:txBody>
        </p:sp>
        <p:sp>
          <p:nvSpPr>
            <p:cNvPr id="66" name="文本框 65"/>
            <p:cNvSpPr txBox="1"/>
            <p:nvPr/>
          </p:nvSpPr>
          <p:spPr>
            <a:xfrm>
              <a:off x="7654411" y="1677036"/>
              <a:ext cx="3039535" cy="52197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国产操作系统大致起源于上世纪九十年代末期</a:t>
              </a:r>
              <a:endParaRPr sz="1400" dirty="0">
                <a:solidFill>
                  <a:schemeClr val="tx1">
                    <a:lumMod val="85000"/>
                    <a:lumOff val="15000"/>
                  </a:schemeClr>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63586" y="1649999"/>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a:off x="1163586" y="1649999"/>
            <a:ext cx="2273750" cy="1496782"/>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3692398" y="1649999"/>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矩形 40"/>
          <p:cNvSpPr/>
          <p:nvPr/>
        </p:nvSpPr>
        <p:spPr>
          <a:xfrm>
            <a:off x="3692398" y="1649999"/>
            <a:ext cx="2273750" cy="1487907"/>
          </a:xfrm>
          <a:prstGeom prst="rect">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6221210" y="1660310"/>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6221210" y="1660309"/>
            <a:ext cx="2273750" cy="1507519"/>
          </a:xfrm>
          <a:prstGeom prst="rect">
            <a:avLst/>
          </a:pr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922020" y="395605"/>
            <a:ext cx="324231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发展遭遇的</a:t>
            </a:r>
            <a:r>
              <a:rPr lang="zh-CN" altLang="en-US" sz="3200" b="1" dirty="0">
                <a:solidFill>
                  <a:schemeClr val="tx1">
                    <a:lumMod val="75000"/>
                    <a:lumOff val="25000"/>
                  </a:schemeClr>
                </a:solidFill>
                <a:cs typeface="+mn-ea"/>
                <a:sym typeface="+mn-lt"/>
              </a:rPr>
              <a:t>困境</a:t>
            </a:r>
            <a:endParaRPr lang="zh-CN" altLang="en-US" sz="3200" b="1" dirty="0">
              <a:solidFill>
                <a:schemeClr val="tx1">
                  <a:lumMod val="75000"/>
                  <a:lumOff val="25000"/>
                </a:schemeClr>
              </a:solidFill>
              <a:cs typeface="+mn-ea"/>
              <a:sym typeface="+mn-lt"/>
            </a:endParaRPr>
          </a:p>
        </p:txBody>
      </p:sp>
      <p:grpSp>
        <p:nvGrpSpPr>
          <p:cNvPr id="35" name="组合 34"/>
          <p:cNvGrpSpPr/>
          <p:nvPr/>
        </p:nvGrpSpPr>
        <p:grpSpPr>
          <a:xfrm rot="5400000">
            <a:off x="404240" y="628682"/>
            <a:ext cx="532188" cy="252732"/>
            <a:chOff x="5635594" y="1198829"/>
            <a:chExt cx="969494" cy="460406"/>
          </a:xfrm>
        </p:grpSpPr>
        <p:sp>
          <p:nvSpPr>
            <p:cNvPr id="36" name="椭圆 35"/>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369345" y="3357661"/>
            <a:ext cx="1862233" cy="1537732"/>
            <a:chOff x="1369345" y="3648755"/>
            <a:chExt cx="1862233" cy="1537732"/>
          </a:xfrm>
        </p:grpSpPr>
        <p:sp>
          <p:nvSpPr>
            <p:cNvPr id="38" name="文本框 37"/>
            <p:cNvSpPr txBox="1"/>
            <p:nvPr/>
          </p:nvSpPr>
          <p:spPr>
            <a:xfrm>
              <a:off x="1369345" y="3648755"/>
              <a:ext cx="1746119" cy="368300"/>
            </a:xfrm>
            <a:prstGeom prst="rect">
              <a:avLst/>
            </a:prstGeom>
            <a:noFill/>
          </p:spPr>
          <p:txBody>
            <a:bodyPr wrap="square">
              <a:spAutoFit/>
            </a:bodyPr>
            <a:lstStyle/>
            <a:p>
              <a:r>
                <a:rPr lang="zh-CN" altLang="en-US" b="1" dirty="0"/>
                <a:t>二次</a:t>
              </a:r>
              <a:r>
                <a:rPr lang="zh-CN" altLang="en-US" b="1" dirty="0"/>
                <a:t>开发</a:t>
              </a:r>
              <a:endParaRPr lang="zh-CN" altLang="en-US" b="1" dirty="0"/>
            </a:p>
          </p:txBody>
        </p:sp>
        <p:sp>
          <p:nvSpPr>
            <p:cNvPr id="39" name="文本框 38"/>
            <p:cNvSpPr txBox="1"/>
            <p:nvPr/>
          </p:nvSpPr>
          <p:spPr>
            <a:xfrm>
              <a:off x="1369345" y="4018087"/>
              <a:ext cx="1862233" cy="1168400"/>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Windows操作系统</a:t>
              </a:r>
              <a:r>
                <a:rPr lang="zh-CN" sz="1400" dirty="0">
                  <a:solidFill>
                    <a:schemeClr val="tx1">
                      <a:lumMod val="85000"/>
                      <a:lumOff val="15000"/>
                    </a:schemeClr>
                  </a:solidFill>
                  <a:cs typeface="+mn-ea"/>
                  <a:sym typeface="+mn-lt"/>
                </a:rPr>
                <a:t>具有</a:t>
              </a:r>
              <a:r>
                <a:rPr sz="1400" dirty="0">
                  <a:solidFill>
                    <a:schemeClr val="tx1">
                      <a:lumMod val="85000"/>
                      <a:lumOff val="15000"/>
                    </a:schemeClr>
                  </a:solidFill>
                  <a:cs typeface="+mn-ea"/>
                  <a:sym typeface="+mn-lt"/>
                </a:rPr>
                <a:t>不开源特性，国产操作系统大多是基于开源的Unix/Linux系统进行二次开发。</a:t>
              </a:r>
              <a:endParaRPr sz="1400" dirty="0">
                <a:solidFill>
                  <a:schemeClr val="tx1">
                    <a:lumMod val="85000"/>
                    <a:lumOff val="15000"/>
                  </a:schemeClr>
                </a:solidFill>
                <a:cs typeface="+mn-ea"/>
                <a:sym typeface="+mn-lt"/>
              </a:endParaRPr>
            </a:p>
          </p:txBody>
        </p:sp>
      </p:grpSp>
      <p:sp>
        <p:nvSpPr>
          <p:cNvPr id="44" name="note-with-pushpin_74082"/>
          <p:cNvSpPr/>
          <p:nvPr/>
        </p:nvSpPr>
        <p:spPr>
          <a:xfrm>
            <a:off x="9620378" y="2109225"/>
            <a:ext cx="533037" cy="609685"/>
          </a:xfrm>
          <a:custGeom>
            <a:avLst/>
            <a:gdLst>
              <a:gd name="T0" fmla="*/ 1372 w 2289"/>
              <a:gd name="T1" fmla="*/ 437 h 2622"/>
              <a:gd name="T2" fmla="*/ 1430 w 2289"/>
              <a:gd name="T3" fmla="*/ 161 h 2622"/>
              <a:gd name="T4" fmla="*/ 1666 w 2289"/>
              <a:gd name="T5" fmla="*/ 6 h 2622"/>
              <a:gd name="T6" fmla="*/ 1734 w 2289"/>
              <a:gd name="T7" fmla="*/ 0 h 2622"/>
              <a:gd name="T8" fmla="*/ 2096 w 2289"/>
              <a:gd name="T9" fmla="*/ 301 h 2622"/>
              <a:gd name="T10" fmla="*/ 1802 w 2289"/>
              <a:gd name="T11" fmla="*/ 731 h 2622"/>
              <a:gd name="T12" fmla="*/ 1733 w 2289"/>
              <a:gd name="T13" fmla="*/ 738 h 2622"/>
              <a:gd name="T14" fmla="*/ 1372 w 2289"/>
              <a:gd name="T15" fmla="*/ 437 h 2622"/>
              <a:gd name="T16" fmla="*/ 2282 w 2289"/>
              <a:gd name="T17" fmla="*/ 2156 h 2622"/>
              <a:gd name="T18" fmla="*/ 2234 w 2289"/>
              <a:gd name="T19" fmla="*/ 2199 h 2622"/>
              <a:gd name="T20" fmla="*/ 455 w 2289"/>
              <a:gd name="T21" fmla="*/ 2620 h 2622"/>
              <a:gd name="T22" fmla="*/ 440 w 2289"/>
              <a:gd name="T23" fmla="*/ 2622 h 2622"/>
              <a:gd name="T24" fmla="*/ 383 w 2289"/>
              <a:gd name="T25" fmla="*/ 2590 h 2622"/>
              <a:gd name="T26" fmla="*/ 142 w 2289"/>
              <a:gd name="T27" fmla="*/ 1843 h 2622"/>
              <a:gd name="T28" fmla="*/ 1 w 2289"/>
              <a:gd name="T29" fmla="*/ 438 h 2622"/>
              <a:gd name="T30" fmla="*/ 62 w 2289"/>
              <a:gd name="T31" fmla="*/ 369 h 2622"/>
              <a:gd name="T32" fmla="*/ 1240 w 2289"/>
              <a:gd name="T33" fmla="*/ 277 h 2622"/>
              <a:gd name="T34" fmla="*/ 1241 w 2289"/>
              <a:gd name="T35" fmla="*/ 462 h 2622"/>
              <a:gd name="T36" fmla="*/ 1301 w 2289"/>
              <a:gd name="T37" fmla="*/ 623 h 2622"/>
              <a:gd name="T38" fmla="*/ 902 w 2289"/>
              <a:gd name="T39" fmla="*/ 941 h 2622"/>
              <a:gd name="T40" fmla="*/ 892 w 2289"/>
              <a:gd name="T41" fmla="*/ 1035 h 2622"/>
              <a:gd name="T42" fmla="*/ 944 w 2289"/>
              <a:gd name="T43" fmla="*/ 1060 h 2622"/>
              <a:gd name="T44" fmla="*/ 985 w 2289"/>
              <a:gd name="T45" fmla="*/ 1046 h 2622"/>
              <a:gd name="T46" fmla="*/ 1384 w 2289"/>
              <a:gd name="T47" fmla="*/ 728 h 2622"/>
              <a:gd name="T48" fmla="*/ 1733 w 2289"/>
              <a:gd name="T49" fmla="*/ 871 h 2622"/>
              <a:gd name="T50" fmla="*/ 1827 w 2289"/>
              <a:gd name="T51" fmla="*/ 862 h 2622"/>
              <a:gd name="T52" fmla="*/ 1884 w 2289"/>
              <a:gd name="T53" fmla="*/ 848 h 2622"/>
              <a:gd name="T54" fmla="*/ 1920 w 2289"/>
              <a:gd name="T55" fmla="*/ 1210 h 2622"/>
              <a:gd name="T56" fmla="*/ 2272 w 2289"/>
              <a:gd name="T57" fmla="*/ 2093 h 2622"/>
              <a:gd name="T58" fmla="*/ 2282 w 2289"/>
              <a:gd name="T59" fmla="*/ 2156 h 2622"/>
              <a:gd name="T60" fmla="*/ 1363 w 2289"/>
              <a:gd name="T61" fmla="*/ 1918 h 2622"/>
              <a:gd name="T62" fmla="*/ 1283 w 2289"/>
              <a:gd name="T63" fmla="*/ 1869 h 2622"/>
              <a:gd name="T64" fmla="*/ 578 w 2289"/>
              <a:gd name="T65" fmla="*/ 2039 h 2622"/>
              <a:gd name="T66" fmla="*/ 529 w 2289"/>
              <a:gd name="T67" fmla="*/ 2120 h 2622"/>
              <a:gd name="T68" fmla="*/ 593 w 2289"/>
              <a:gd name="T69" fmla="*/ 2171 h 2622"/>
              <a:gd name="T70" fmla="*/ 609 w 2289"/>
              <a:gd name="T71" fmla="*/ 2169 h 2622"/>
              <a:gd name="T72" fmla="*/ 1314 w 2289"/>
              <a:gd name="T73" fmla="*/ 1998 h 2622"/>
              <a:gd name="T74" fmla="*/ 1363 w 2289"/>
              <a:gd name="T75" fmla="*/ 1918 h 2622"/>
              <a:gd name="T76" fmla="*/ 1579 w 2289"/>
              <a:gd name="T77" fmla="*/ 1369 h 2622"/>
              <a:gd name="T78" fmla="*/ 1500 w 2289"/>
              <a:gd name="T79" fmla="*/ 1317 h 2622"/>
              <a:gd name="T80" fmla="*/ 440 w 2289"/>
              <a:gd name="T81" fmla="*/ 1537 h 2622"/>
              <a:gd name="T82" fmla="*/ 388 w 2289"/>
              <a:gd name="T83" fmla="*/ 1616 h 2622"/>
              <a:gd name="T84" fmla="*/ 453 w 2289"/>
              <a:gd name="T85" fmla="*/ 1669 h 2622"/>
              <a:gd name="T86" fmla="*/ 467 w 2289"/>
              <a:gd name="T87" fmla="*/ 1668 h 2622"/>
              <a:gd name="T88" fmla="*/ 1527 w 2289"/>
              <a:gd name="T89" fmla="*/ 1448 h 2622"/>
              <a:gd name="T90" fmla="*/ 1579 w 2289"/>
              <a:gd name="T91" fmla="*/ 1369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9" h="2622">
                <a:moveTo>
                  <a:pt x="1372" y="437"/>
                </a:moveTo>
                <a:cubicBezTo>
                  <a:pt x="1353" y="340"/>
                  <a:pt x="1374" y="242"/>
                  <a:pt x="1430" y="161"/>
                </a:cubicBezTo>
                <a:cubicBezTo>
                  <a:pt x="1485" y="79"/>
                  <a:pt x="1569" y="25"/>
                  <a:pt x="1666" y="6"/>
                </a:cubicBezTo>
                <a:cubicBezTo>
                  <a:pt x="1689" y="2"/>
                  <a:pt x="1712" y="0"/>
                  <a:pt x="1734" y="0"/>
                </a:cubicBezTo>
                <a:cubicBezTo>
                  <a:pt x="1911" y="0"/>
                  <a:pt x="2064" y="126"/>
                  <a:pt x="2096" y="301"/>
                </a:cubicBezTo>
                <a:cubicBezTo>
                  <a:pt x="2134" y="500"/>
                  <a:pt x="2002" y="694"/>
                  <a:pt x="1802" y="731"/>
                </a:cubicBezTo>
                <a:cubicBezTo>
                  <a:pt x="1779" y="735"/>
                  <a:pt x="1756" y="738"/>
                  <a:pt x="1733" y="738"/>
                </a:cubicBezTo>
                <a:cubicBezTo>
                  <a:pt x="1557" y="738"/>
                  <a:pt x="1404" y="611"/>
                  <a:pt x="1372" y="437"/>
                </a:cubicBezTo>
                <a:close/>
                <a:moveTo>
                  <a:pt x="2282" y="2156"/>
                </a:moveTo>
                <a:cubicBezTo>
                  <a:pt x="2274" y="2177"/>
                  <a:pt x="2256" y="2194"/>
                  <a:pt x="2234" y="2199"/>
                </a:cubicBezTo>
                <a:lnTo>
                  <a:pt x="455" y="2620"/>
                </a:lnTo>
                <a:cubicBezTo>
                  <a:pt x="450" y="2622"/>
                  <a:pt x="445" y="2622"/>
                  <a:pt x="440" y="2622"/>
                </a:cubicBezTo>
                <a:cubicBezTo>
                  <a:pt x="417" y="2622"/>
                  <a:pt x="395" y="2610"/>
                  <a:pt x="383" y="2590"/>
                </a:cubicBezTo>
                <a:cubicBezTo>
                  <a:pt x="378" y="2582"/>
                  <a:pt x="258" y="2381"/>
                  <a:pt x="142" y="1843"/>
                </a:cubicBezTo>
                <a:cubicBezTo>
                  <a:pt x="26" y="1310"/>
                  <a:pt x="2" y="473"/>
                  <a:pt x="1" y="438"/>
                </a:cubicBezTo>
                <a:cubicBezTo>
                  <a:pt x="0" y="402"/>
                  <a:pt x="27" y="372"/>
                  <a:pt x="62" y="369"/>
                </a:cubicBezTo>
                <a:lnTo>
                  <a:pt x="1240" y="277"/>
                </a:lnTo>
                <a:cubicBezTo>
                  <a:pt x="1229" y="337"/>
                  <a:pt x="1229" y="399"/>
                  <a:pt x="1241" y="462"/>
                </a:cubicBezTo>
                <a:cubicBezTo>
                  <a:pt x="1252" y="520"/>
                  <a:pt x="1272" y="574"/>
                  <a:pt x="1301" y="623"/>
                </a:cubicBezTo>
                <a:lnTo>
                  <a:pt x="902" y="941"/>
                </a:lnTo>
                <a:cubicBezTo>
                  <a:pt x="873" y="964"/>
                  <a:pt x="869" y="1006"/>
                  <a:pt x="892" y="1035"/>
                </a:cubicBezTo>
                <a:cubicBezTo>
                  <a:pt x="905" y="1052"/>
                  <a:pt x="924" y="1060"/>
                  <a:pt x="944" y="1060"/>
                </a:cubicBezTo>
                <a:cubicBezTo>
                  <a:pt x="958" y="1060"/>
                  <a:pt x="973" y="1055"/>
                  <a:pt x="985" y="1046"/>
                </a:cubicBezTo>
                <a:lnTo>
                  <a:pt x="1384" y="728"/>
                </a:lnTo>
                <a:cubicBezTo>
                  <a:pt x="1475" y="817"/>
                  <a:pt x="1599" y="871"/>
                  <a:pt x="1733" y="871"/>
                </a:cubicBezTo>
                <a:cubicBezTo>
                  <a:pt x="1765" y="871"/>
                  <a:pt x="1796" y="868"/>
                  <a:pt x="1827" y="862"/>
                </a:cubicBezTo>
                <a:cubicBezTo>
                  <a:pt x="1846" y="858"/>
                  <a:pt x="1865" y="854"/>
                  <a:pt x="1884" y="848"/>
                </a:cubicBezTo>
                <a:cubicBezTo>
                  <a:pt x="1893" y="958"/>
                  <a:pt x="1905" y="1080"/>
                  <a:pt x="1920" y="1210"/>
                </a:cubicBezTo>
                <a:cubicBezTo>
                  <a:pt x="1979" y="1715"/>
                  <a:pt x="2269" y="2089"/>
                  <a:pt x="2272" y="2093"/>
                </a:cubicBezTo>
                <a:cubicBezTo>
                  <a:pt x="2286" y="2111"/>
                  <a:pt x="2289" y="2135"/>
                  <a:pt x="2282" y="2156"/>
                </a:cubicBezTo>
                <a:close/>
                <a:moveTo>
                  <a:pt x="1363" y="1918"/>
                </a:moveTo>
                <a:cubicBezTo>
                  <a:pt x="1355" y="1882"/>
                  <a:pt x="1319" y="1860"/>
                  <a:pt x="1283" y="1869"/>
                </a:cubicBezTo>
                <a:lnTo>
                  <a:pt x="578" y="2039"/>
                </a:lnTo>
                <a:cubicBezTo>
                  <a:pt x="542" y="2048"/>
                  <a:pt x="520" y="2084"/>
                  <a:pt x="529" y="2120"/>
                </a:cubicBezTo>
                <a:cubicBezTo>
                  <a:pt x="536" y="2150"/>
                  <a:pt x="563" y="2171"/>
                  <a:pt x="593" y="2171"/>
                </a:cubicBezTo>
                <a:cubicBezTo>
                  <a:pt x="598" y="2171"/>
                  <a:pt x="604" y="2170"/>
                  <a:pt x="609" y="2169"/>
                </a:cubicBezTo>
                <a:lnTo>
                  <a:pt x="1314" y="1998"/>
                </a:lnTo>
                <a:cubicBezTo>
                  <a:pt x="1350" y="1990"/>
                  <a:pt x="1372" y="1954"/>
                  <a:pt x="1363" y="1918"/>
                </a:cubicBezTo>
                <a:close/>
                <a:moveTo>
                  <a:pt x="1579" y="1369"/>
                </a:moveTo>
                <a:cubicBezTo>
                  <a:pt x="1571" y="1333"/>
                  <a:pt x="1536" y="1309"/>
                  <a:pt x="1500" y="1317"/>
                </a:cubicBezTo>
                <a:lnTo>
                  <a:pt x="440" y="1537"/>
                </a:lnTo>
                <a:cubicBezTo>
                  <a:pt x="404" y="1544"/>
                  <a:pt x="381" y="1580"/>
                  <a:pt x="388" y="1616"/>
                </a:cubicBezTo>
                <a:cubicBezTo>
                  <a:pt x="395" y="1647"/>
                  <a:pt x="422" y="1669"/>
                  <a:pt x="453" y="1669"/>
                </a:cubicBezTo>
                <a:cubicBezTo>
                  <a:pt x="458" y="1669"/>
                  <a:pt x="462" y="1668"/>
                  <a:pt x="467" y="1668"/>
                </a:cubicBezTo>
                <a:lnTo>
                  <a:pt x="1527" y="1448"/>
                </a:lnTo>
                <a:cubicBezTo>
                  <a:pt x="1563" y="1440"/>
                  <a:pt x="1586" y="1405"/>
                  <a:pt x="1579" y="13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ck-of-sheets_1370"/>
          <p:cNvSpPr/>
          <p:nvPr/>
        </p:nvSpPr>
        <p:spPr>
          <a:xfrm>
            <a:off x="7053242" y="2143448"/>
            <a:ext cx="609685" cy="509883"/>
          </a:xfrm>
          <a:custGeom>
            <a:avLst/>
            <a:gdLst>
              <a:gd name="T0" fmla="*/ 347 w 351"/>
              <a:gd name="T1" fmla="*/ 209 h 294"/>
              <a:gd name="T2" fmla="*/ 341 w 351"/>
              <a:gd name="T3" fmla="*/ 226 h 294"/>
              <a:gd name="T4" fmla="*/ 194 w 351"/>
              <a:gd name="T5" fmla="*/ 293 h 294"/>
              <a:gd name="T6" fmla="*/ 189 w 351"/>
              <a:gd name="T7" fmla="*/ 294 h 294"/>
              <a:gd name="T8" fmla="*/ 185 w 351"/>
              <a:gd name="T9" fmla="*/ 294 h 294"/>
              <a:gd name="T10" fmla="*/ 11 w 351"/>
              <a:gd name="T11" fmla="*/ 240 h 294"/>
              <a:gd name="T12" fmla="*/ 3 w 351"/>
              <a:gd name="T13" fmla="*/ 224 h 294"/>
              <a:gd name="T14" fmla="*/ 19 w 351"/>
              <a:gd name="T15" fmla="*/ 215 h 294"/>
              <a:gd name="T16" fmla="*/ 188 w 351"/>
              <a:gd name="T17" fmla="*/ 267 h 294"/>
              <a:gd name="T18" fmla="*/ 330 w 351"/>
              <a:gd name="T19" fmla="*/ 202 h 294"/>
              <a:gd name="T20" fmla="*/ 347 w 351"/>
              <a:gd name="T21" fmla="*/ 209 h 294"/>
              <a:gd name="T22" fmla="*/ 188 w 351"/>
              <a:gd name="T23" fmla="*/ 213 h 294"/>
              <a:gd name="T24" fmla="*/ 19 w 351"/>
              <a:gd name="T25" fmla="*/ 161 h 294"/>
              <a:gd name="T26" fmla="*/ 3 w 351"/>
              <a:gd name="T27" fmla="*/ 170 h 294"/>
              <a:gd name="T28" fmla="*/ 11 w 351"/>
              <a:gd name="T29" fmla="*/ 187 h 294"/>
              <a:gd name="T30" fmla="*/ 185 w 351"/>
              <a:gd name="T31" fmla="*/ 240 h 294"/>
              <a:gd name="T32" fmla="*/ 189 w 351"/>
              <a:gd name="T33" fmla="*/ 241 h 294"/>
              <a:gd name="T34" fmla="*/ 194 w 351"/>
              <a:gd name="T35" fmla="*/ 240 h 294"/>
              <a:gd name="T36" fmla="*/ 341 w 351"/>
              <a:gd name="T37" fmla="*/ 173 h 294"/>
              <a:gd name="T38" fmla="*/ 347 w 351"/>
              <a:gd name="T39" fmla="*/ 155 h 294"/>
              <a:gd name="T40" fmla="*/ 330 w 351"/>
              <a:gd name="T41" fmla="*/ 149 h 294"/>
              <a:gd name="T42" fmla="*/ 188 w 351"/>
              <a:gd name="T43" fmla="*/ 213 h 294"/>
              <a:gd name="T44" fmla="*/ 2 w 351"/>
              <a:gd name="T45" fmla="*/ 121 h 294"/>
              <a:gd name="T46" fmla="*/ 10 w 351"/>
              <a:gd name="T47" fmla="*/ 109 h 294"/>
              <a:gd name="T48" fmla="*/ 108 w 351"/>
              <a:gd name="T49" fmla="*/ 67 h 294"/>
              <a:gd name="T50" fmla="*/ 136 w 351"/>
              <a:gd name="T51" fmla="*/ 14 h 294"/>
              <a:gd name="T52" fmla="*/ 141 w 351"/>
              <a:gd name="T53" fmla="*/ 3 h 294"/>
              <a:gd name="T54" fmla="*/ 152 w 351"/>
              <a:gd name="T55" fmla="*/ 1 h 294"/>
              <a:gd name="T56" fmla="*/ 325 w 351"/>
              <a:gd name="T57" fmla="*/ 43 h 294"/>
              <a:gd name="T58" fmla="*/ 335 w 351"/>
              <a:gd name="T59" fmla="*/ 56 h 294"/>
              <a:gd name="T60" fmla="*/ 335 w 351"/>
              <a:gd name="T61" fmla="*/ 58 h 294"/>
              <a:gd name="T62" fmla="*/ 287 w 351"/>
              <a:gd name="T63" fmla="*/ 144 h 294"/>
              <a:gd name="T64" fmla="*/ 194 w 351"/>
              <a:gd name="T65" fmla="*/ 186 h 294"/>
              <a:gd name="T66" fmla="*/ 189 w 351"/>
              <a:gd name="T67" fmla="*/ 187 h 294"/>
              <a:gd name="T68" fmla="*/ 185 w 351"/>
              <a:gd name="T69" fmla="*/ 187 h 294"/>
              <a:gd name="T70" fmla="*/ 11 w 351"/>
              <a:gd name="T71" fmla="*/ 134 h 294"/>
              <a:gd name="T72" fmla="*/ 2 w 351"/>
              <a:gd name="T73" fmla="*/ 121 h 294"/>
              <a:gd name="T74" fmla="*/ 54 w 351"/>
              <a:gd name="T75" fmla="*/ 119 h 294"/>
              <a:gd name="T76" fmla="*/ 188 w 351"/>
              <a:gd name="T77" fmla="*/ 160 h 294"/>
              <a:gd name="T78" fmla="*/ 276 w 351"/>
              <a:gd name="T79" fmla="*/ 120 h 294"/>
              <a:gd name="T80" fmla="*/ 308 w 351"/>
              <a:gd name="T81" fmla="*/ 67 h 294"/>
              <a:gd name="T82" fmla="*/ 162 w 351"/>
              <a:gd name="T83" fmla="*/ 31 h 294"/>
              <a:gd name="T84" fmla="*/ 118 w 351"/>
              <a:gd name="T85" fmla="*/ 92 h 294"/>
              <a:gd name="T86" fmla="*/ 54 w 351"/>
              <a:gd name="T87" fmla="*/ 1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 h="294">
                <a:moveTo>
                  <a:pt x="347" y="209"/>
                </a:moveTo>
                <a:cubicBezTo>
                  <a:pt x="351" y="215"/>
                  <a:pt x="348" y="223"/>
                  <a:pt x="341" y="226"/>
                </a:cubicBezTo>
                <a:lnTo>
                  <a:pt x="194" y="293"/>
                </a:lnTo>
                <a:cubicBezTo>
                  <a:pt x="192" y="294"/>
                  <a:pt x="191" y="294"/>
                  <a:pt x="189" y="294"/>
                </a:cubicBezTo>
                <a:cubicBezTo>
                  <a:pt x="187" y="294"/>
                  <a:pt x="186" y="294"/>
                  <a:pt x="185" y="294"/>
                </a:cubicBezTo>
                <a:lnTo>
                  <a:pt x="11" y="240"/>
                </a:lnTo>
                <a:cubicBezTo>
                  <a:pt x="4" y="238"/>
                  <a:pt x="0" y="231"/>
                  <a:pt x="3" y="224"/>
                </a:cubicBezTo>
                <a:cubicBezTo>
                  <a:pt x="5" y="217"/>
                  <a:pt x="12" y="213"/>
                  <a:pt x="19" y="215"/>
                </a:cubicBezTo>
                <a:lnTo>
                  <a:pt x="188" y="267"/>
                </a:lnTo>
                <a:lnTo>
                  <a:pt x="330" y="202"/>
                </a:lnTo>
                <a:cubicBezTo>
                  <a:pt x="337" y="199"/>
                  <a:pt x="344" y="202"/>
                  <a:pt x="347" y="209"/>
                </a:cubicBezTo>
                <a:close/>
                <a:moveTo>
                  <a:pt x="188" y="213"/>
                </a:moveTo>
                <a:lnTo>
                  <a:pt x="19" y="161"/>
                </a:lnTo>
                <a:cubicBezTo>
                  <a:pt x="12" y="159"/>
                  <a:pt x="5" y="163"/>
                  <a:pt x="3" y="170"/>
                </a:cubicBezTo>
                <a:cubicBezTo>
                  <a:pt x="0" y="177"/>
                  <a:pt x="4" y="185"/>
                  <a:pt x="11" y="187"/>
                </a:cubicBezTo>
                <a:lnTo>
                  <a:pt x="185" y="240"/>
                </a:lnTo>
                <a:cubicBezTo>
                  <a:pt x="186" y="241"/>
                  <a:pt x="187" y="241"/>
                  <a:pt x="189" y="241"/>
                </a:cubicBezTo>
                <a:cubicBezTo>
                  <a:pt x="191" y="241"/>
                  <a:pt x="192" y="240"/>
                  <a:pt x="194" y="240"/>
                </a:cubicBezTo>
                <a:lnTo>
                  <a:pt x="341" y="173"/>
                </a:lnTo>
                <a:cubicBezTo>
                  <a:pt x="348" y="170"/>
                  <a:pt x="351" y="162"/>
                  <a:pt x="347" y="155"/>
                </a:cubicBezTo>
                <a:cubicBezTo>
                  <a:pt x="344" y="149"/>
                  <a:pt x="337" y="146"/>
                  <a:pt x="330" y="149"/>
                </a:cubicBezTo>
                <a:lnTo>
                  <a:pt x="188" y="213"/>
                </a:lnTo>
                <a:close/>
                <a:moveTo>
                  <a:pt x="2" y="121"/>
                </a:moveTo>
                <a:cubicBezTo>
                  <a:pt x="2" y="116"/>
                  <a:pt x="5" y="111"/>
                  <a:pt x="10" y="109"/>
                </a:cubicBezTo>
                <a:lnTo>
                  <a:pt x="108" y="67"/>
                </a:lnTo>
                <a:cubicBezTo>
                  <a:pt x="127" y="59"/>
                  <a:pt x="136" y="49"/>
                  <a:pt x="136" y="14"/>
                </a:cubicBezTo>
                <a:cubicBezTo>
                  <a:pt x="136" y="10"/>
                  <a:pt x="138" y="6"/>
                  <a:pt x="141" y="3"/>
                </a:cubicBezTo>
                <a:cubicBezTo>
                  <a:pt x="144" y="1"/>
                  <a:pt x="148" y="0"/>
                  <a:pt x="152" y="1"/>
                </a:cubicBezTo>
                <a:lnTo>
                  <a:pt x="325" y="43"/>
                </a:lnTo>
                <a:cubicBezTo>
                  <a:pt x="331" y="45"/>
                  <a:pt x="335" y="50"/>
                  <a:pt x="335" y="56"/>
                </a:cubicBezTo>
                <a:lnTo>
                  <a:pt x="335" y="58"/>
                </a:lnTo>
                <a:cubicBezTo>
                  <a:pt x="335" y="98"/>
                  <a:pt x="335" y="124"/>
                  <a:pt x="287" y="144"/>
                </a:cubicBezTo>
                <a:cubicBezTo>
                  <a:pt x="254" y="158"/>
                  <a:pt x="195" y="186"/>
                  <a:pt x="194" y="186"/>
                </a:cubicBezTo>
                <a:cubicBezTo>
                  <a:pt x="193" y="187"/>
                  <a:pt x="191" y="187"/>
                  <a:pt x="189" y="187"/>
                </a:cubicBezTo>
                <a:cubicBezTo>
                  <a:pt x="187" y="187"/>
                  <a:pt x="186" y="187"/>
                  <a:pt x="185" y="187"/>
                </a:cubicBezTo>
                <a:lnTo>
                  <a:pt x="11" y="134"/>
                </a:lnTo>
                <a:cubicBezTo>
                  <a:pt x="6" y="132"/>
                  <a:pt x="2" y="127"/>
                  <a:pt x="2" y="121"/>
                </a:cubicBezTo>
                <a:close/>
                <a:moveTo>
                  <a:pt x="54" y="119"/>
                </a:moveTo>
                <a:lnTo>
                  <a:pt x="188" y="160"/>
                </a:lnTo>
                <a:cubicBezTo>
                  <a:pt x="202" y="153"/>
                  <a:pt x="248" y="131"/>
                  <a:pt x="276" y="120"/>
                </a:cubicBezTo>
                <a:cubicBezTo>
                  <a:pt x="306" y="107"/>
                  <a:pt x="308" y="98"/>
                  <a:pt x="308" y="67"/>
                </a:cubicBezTo>
                <a:lnTo>
                  <a:pt x="162" y="31"/>
                </a:lnTo>
                <a:cubicBezTo>
                  <a:pt x="159" y="58"/>
                  <a:pt x="149" y="79"/>
                  <a:pt x="118" y="92"/>
                </a:cubicBezTo>
                <a:lnTo>
                  <a:pt x="54" y="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per-and-pen-tools_38295"/>
          <p:cNvSpPr/>
          <p:nvPr/>
        </p:nvSpPr>
        <p:spPr>
          <a:xfrm>
            <a:off x="4524430" y="2088916"/>
            <a:ext cx="609685" cy="601195"/>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ilhouette-with-document_62784"/>
          <p:cNvSpPr/>
          <p:nvPr/>
        </p:nvSpPr>
        <p:spPr>
          <a:xfrm>
            <a:off x="1995619" y="2125523"/>
            <a:ext cx="609685" cy="527983"/>
          </a:xfrm>
          <a:custGeom>
            <a:avLst/>
            <a:gdLst>
              <a:gd name="connsiteX0" fmla="*/ 332825 w 599014"/>
              <a:gd name="connsiteY0" fmla="*/ 323318 h 518742"/>
              <a:gd name="connsiteX1" fmla="*/ 480885 w 599014"/>
              <a:gd name="connsiteY1" fmla="*/ 323318 h 518742"/>
              <a:gd name="connsiteX2" fmla="*/ 508708 w 599014"/>
              <a:gd name="connsiteY2" fmla="*/ 351111 h 518742"/>
              <a:gd name="connsiteX3" fmla="*/ 480885 w 599014"/>
              <a:gd name="connsiteY3" fmla="*/ 378903 h 518742"/>
              <a:gd name="connsiteX4" fmla="*/ 332825 w 599014"/>
              <a:gd name="connsiteY4" fmla="*/ 378903 h 518742"/>
              <a:gd name="connsiteX5" fmla="*/ 305002 w 599014"/>
              <a:gd name="connsiteY5" fmla="*/ 351111 h 518742"/>
              <a:gd name="connsiteX6" fmla="*/ 332825 w 599014"/>
              <a:gd name="connsiteY6" fmla="*/ 323318 h 518742"/>
              <a:gd name="connsiteX7" fmla="*/ 332825 w 599014"/>
              <a:gd name="connsiteY7" fmla="*/ 230145 h 518742"/>
              <a:gd name="connsiteX8" fmla="*/ 480885 w 599014"/>
              <a:gd name="connsiteY8" fmla="*/ 230145 h 518742"/>
              <a:gd name="connsiteX9" fmla="*/ 508708 w 599014"/>
              <a:gd name="connsiteY9" fmla="*/ 257937 h 518742"/>
              <a:gd name="connsiteX10" fmla="*/ 480885 w 599014"/>
              <a:gd name="connsiteY10" fmla="*/ 285730 h 518742"/>
              <a:gd name="connsiteX11" fmla="*/ 332825 w 599014"/>
              <a:gd name="connsiteY11" fmla="*/ 285730 h 518742"/>
              <a:gd name="connsiteX12" fmla="*/ 305002 w 599014"/>
              <a:gd name="connsiteY12" fmla="*/ 257937 h 518742"/>
              <a:gd name="connsiteX13" fmla="*/ 332825 w 599014"/>
              <a:gd name="connsiteY13" fmla="*/ 230145 h 518742"/>
              <a:gd name="connsiteX14" fmla="*/ 24843 w 599014"/>
              <a:gd name="connsiteY14" fmla="*/ 151784 h 518742"/>
              <a:gd name="connsiteX15" fmla="*/ 183839 w 599014"/>
              <a:gd name="connsiteY15" fmla="*/ 151784 h 518742"/>
              <a:gd name="connsiteX16" fmla="*/ 207688 w 599014"/>
              <a:gd name="connsiteY16" fmla="*/ 176583 h 518742"/>
              <a:gd name="connsiteX17" fmla="*/ 207688 w 599014"/>
              <a:gd name="connsiteY17" fmla="*/ 329348 h 518742"/>
              <a:gd name="connsiteX18" fmla="*/ 182845 w 599014"/>
              <a:gd name="connsiteY18" fmla="*/ 354147 h 518742"/>
              <a:gd name="connsiteX19" fmla="*/ 163964 w 599014"/>
              <a:gd name="connsiteY19" fmla="*/ 344227 h 518742"/>
              <a:gd name="connsiteX20" fmla="*/ 155021 w 599014"/>
              <a:gd name="connsiteY20" fmla="*/ 494016 h 518742"/>
              <a:gd name="connsiteX21" fmla="*/ 129184 w 599014"/>
              <a:gd name="connsiteY21" fmla="*/ 516831 h 518742"/>
              <a:gd name="connsiteX22" fmla="*/ 78504 w 599014"/>
              <a:gd name="connsiteY22" fmla="*/ 516831 h 518742"/>
              <a:gd name="connsiteX23" fmla="*/ 53661 w 599014"/>
              <a:gd name="connsiteY23" fmla="*/ 494016 h 518742"/>
              <a:gd name="connsiteX24" fmla="*/ 43724 w 599014"/>
              <a:gd name="connsiteY24" fmla="*/ 345219 h 518742"/>
              <a:gd name="connsiteX25" fmla="*/ 24843 w 599014"/>
              <a:gd name="connsiteY25" fmla="*/ 354147 h 518742"/>
              <a:gd name="connsiteX26" fmla="*/ 994 w 599014"/>
              <a:gd name="connsiteY26" fmla="*/ 329348 h 518742"/>
              <a:gd name="connsiteX27" fmla="*/ 0 w 599014"/>
              <a:gd name="connsiteY27" fmla="*/ 176583 h 518742"/>
              <a:gd name="connsiteX28" fmla="*/ 24843 w 599014"/>
              <a:gd name="connsiteY28" fmla="*/ 151784 h 518742"/>
              <a:gd name="connsiteX29" fmla="*/ 332825 w 599014"/>
              <a:gd name="connsiteY29" fmla="*/ 137928 h 518742"/>
              <a:gd name="connsiteX30" fmla="*/ 480885 w 599014"/>
              <a:gd name="connsiteY30" fmla="*/ 137928 h 518742"/>
              <a:gd name="connsiteX31" fmla="*/ 508708 w 599014"/>
              <a:gd name="connsiteY31" fmla="*/ 165721 h 518742"/>
              <a:gd name="connsiteX32" fmla="*/ 480885 w 599014"/>
              <a:gd name="connsiteY32" fmla="*/ 193513 h 518742"/>
              <a:gd name="connsiteX33" fmla="*/ 332825 w 599014"/>
              <a:gd name="connsiteY33" fmla="*/ 193513 h 518742"/>
              <a:gd name="connsiteX34" fmla="*/ 305002 w 599014"/>
              <a:gd name="connsiteY34" fmla="*/ 165721 h 518742"/>
              <a:gd name="connsiteX35" fmla="*/ 332825 w 599014"/>
              <a:gd name="connsiteY35" fmla="*/ 137928 h 518742"/>
              <a:gd name="connsiteX36" fmla="*/ 347698 w 599014"/>
              <a:gd name="connsiteY36" fmla="*/ 55512 h 518742"/>
              <a:gd name="connsiteX37" fmla="*/ 347698 w 599014"/>
              <a:gd name="connsiteY37" fmla="*/ 61464 h 518742"/>
              <a:gd name="connsiteX38" fmla="*/ 283131 w 599014"/>
              <a:gd name="connsiteY38" fmla="*/ 124947 h 518742"/>
              <a:gd name="connsiteX39" fmla="*/ 276178 w 599014"/>
              <a:gd name="connsiteY39" fmla="*/ 124947 h 518742"/>
              <a:gd name="connsiteX40" fmla="*/ 276178 w 599014"/>
              <a:gd name="connsiteY40" fmla="*/ 456251 h 518742"/>
              <a:gd name="connsiteX41" fmla="*/ 283131 w 599014"/>
              <a:gd name="connsiteY41" fmla="*/ 463194 h 518742"/>
              <a:gd name="connsiteX42" fmla="*/ 536433 w 599014"/>
              <a:gd name="connsiteY42" fmla="*/ 463194 h 518742"/>
              <a:gd name="connsiteX43" fmla="*/ 543387 w 599014"/>
              <a:gd name="connsiteY43" fmla="*/ 456251 h 518742"/>
              <a:gd name="connsiteX44" fmla="*/ 542394 w 599014"/>
              <a:gd name="connsiteY44" fmla="*/ 62455 h 518742"/>
              <a:gd name="connsiteX45" fmla="*/ 536433 w 599014"/>
              <a:gd name="connsiteY45" fmla="*/ 55512 h 518742"/>
              <a:gd name="connsiteX46" fmla="*/ 337765 w 599014"/>
              <a:gd name="connsiteY46" fmla="*/ 956 h 518742"/>
              <a:gd name="connsiteX47" fmla="*/ 537427 w 599014"/>
              <a:gd name="connsiteY47" fmla="*/ 956 h 518742"/>
              <a:gd name="connsiteX48" fmla="*/ 599014 w 599014"/>
              <a:gd name="connsiteY48" fmla="*/ 62455 h 518742"/>
              <a:gd name="connsiteX49" fmla="*/ 599014 w 599014"/>
              <a:gd name="connsiteY49" fmla="*/ 456251 h 518742"/>
              <a:gd name="connsiteX50" fmla="*/ 537427 w 599014"/>
              <a:gd name="connsiteY50" fmla="*/ 518742 h 518742"/>
              <a:gd name="connsiteX51" fmla="*/ 283131 w 599014"/>
              <a:gd name="connsiteY51" fmla="*/ 518742 h 518742"/>
              <a:gd name="connsiteX52" fmla="*/ 221544 w 599014"/>
              <a:gd name="connsiteY52" fmla="*/ 456251 h 518742"/>
              <a:gd name="connsiteX53" fmla="*/ 221544 w 599014"/>
              <a:gd name="connsiteY53" fmla="*/ 117011 h 518742"/>
              <a:gd name="connsiteX54" fmla="*/ 237437 w 599014"/>
              <a:gd name="connsiteY54" fmla="*/ 79318 h 518742"/>
              <a:gd name="connsiteX55" fmla="*/ 298031 w 599014"/>
              <a:gd name="connsiteY55" fmla="*/ 17819 h 518742"/>
              <a:gd name="connsiteX56" fmla="*/ 301011 w 599014"/>
              <a:gd name="connsiteY56" fmla="*/ 15835 h 518742"/>
              <a:gd name="connsiteX57" fmla="*/ 337765 w 599014"/>
              <a:gd name="connsiteY57" fmla="*/ 956 h 518742"/>
              <a:gd name="connsiteX58" fmla="*/ 104322 w 599014"/>
              <a:gd name="connsiteY58" fmla="*/ 0 h 518742"/>
              <a:gd name="connsiteX59" fmla="*/ 171853 w 599014"/>
              <a:gd name="connsiteY59" fmla="*/ 67929 h 518742"/>
              <a:gd name="connsiteX60" fmla="*/ 104322 w 599014"/>
              <a:gd name="connsiteY60" fmla="*/ 135858 h 518742"/>
              <a:gd name="connsiteX61" fmla="*/ 36791 w 599014"/>
              <a:gd name="connsiteY61" fmla="*/ 67929 h 518742"/>
              <a:gd name="connsiteX62" fmla="*/ 104322 w 599014"/>
              <a:gd name="connsiteY62" fmla="*/ 0 h 51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9014" h="518742">
                <a:moveTo>
                  <a:pt x="332825" y="323318"/>
                </a:moveTo>
                <a:lnTo>
                  <a:pt x="480885" y="323318"/>
                </a:lnTo>
                <a:cubicBezTo>
                  <a:pt x="495790" y="323318"/>
                  <a:pt x="507714" y="335229"/>
                  <a:pt x="508708" y="351111"/>
                </a:cubicBezTo>
                <a:cubicBezTo>
                  <a:pt x="508708" y="365999"/>
                  <a:pt x="495790" y="378903"/>
                  <a:pt x="480885" y="378903"/>
                </a:cubicBezTo>
                <a:lnTo>
                  <a:pt x="332825" y="378903"/>
                </a:lnTo>
                <a:cubicBezTo>
                  <a:pt x="317920" y="378903"/>
                  <a:pt x="305002" y="365999"/>
                  <a:pt x="305002" y="351111"/>
                </a:cubicBezTo>
                <a:cubicBezTo>
                  <a:pt x="305002" y="335229"/>
                  <a:pt x="317920" y="323318"/>
                  <a:pt x="332825" y="323318"/>
                </a:cubicBezTo>
                <a:close/>
                <a:moveTo>
                  <a:pt x="332825" y="230145"/>
                </a:moveTo>
                <a:lnTo>
                  <a:pt x="480885" y="230145"/>
                </a:lnTo>
                <a:cubicBezTo>
                  <a:pt x="495790" y="230145"/>
                  <a:pt x="508708" y="243049"/>
                  <a:pt x="508708" y="257937"/>
                </a:cubicBezTo>
                <a:cubicBezTo>
                  <a:pt x="508708" y="273819"/>
                  <a:pt x="495790" y="285730"/>
                  <a:pt x="480885" y="285730"/>
                </a:cubicBezTo>
                <a:lnTo>
                  <a:pt x="332825" y="285730"/>
                </a:lnTo>
                <a:cubicBezTo>
                  <a:pt x="317920" y="285730"/>
                  <a:pt x="305002" y="273819"/>
                  <a:pt x="305002" y="257937"/>
                </a:cubicBezTo>
                <a:cubicBezTo>
                  <a:pt x="305002" y="243049"/>
                  <a:pt x="317920" y="230145"/>
                  <a:pt x="332825" y="230145"/>
                </a:cubicBezTo>
                <a:close/>
                <a:moveTo>
                  <a:pt x="24843" y="151784"/>
                </a:moveTo>
                <a:cubicBezTo>
                  <a:pt x="34780" y="151784"/>
                  <a:pt x="183839" y="151784"/>
                  <a:pt x="183839" y="151784"/>
                </a:cubicBezTo>
                <a:cubicBezTo>
                  <a:pt x="196757" y="151784"/>
                  <a:pt x="207688" y="163688"/>
                  <a:pt x="207688" y="176583"/>
                </a:cubicBezTo>
                <a:lnTo>
                  <a:pt x="207688" y="329348"/>
                </a:lnTo>
                <a:cubicBezTo>
                  <a:pt x="207688" y="342243"/>
                  <a:pt x="196757" y="354147"/>
                  <a:pt x="182845" y="354147"/>
                </a:cubicBezTo>
                <a:cubicBezTo>
                  <a:pt x="175889" y="354147"/>
                  <a:pt x="168933" y="350179"/>
                  <a:pt x="163964" y="344227"/>
                </a:cubicBezTo>
                <a:lnTo>
                  <a:pt x="155021" y="494016"/>
                </a:lnTo>
                <a:cubicBezTo>
                  <a:pt x="154027" y="506911"/>
                  <a:pt x="143096" y="516831"/>
                  <a:pt x="129184" y="516831"/>
                </a:cubicBezTo>
                <a:lnTo>
                  <a:pt x="78504" y="516831"/>
                </a:lnTo>
                <a:cubicBezTo>
                  <a:pt x="65586" y="516831"/>
                  <a:pt x="54655" y="506911"/>
                  <a:pt x="53661" y="494016"/>
                </a:cubicBezTo>
                <a:lnTo>
                  <a:pt x="43724" y="345219"/>
                </a:lnTo>
                <a:cubicBezTo>
                  <a:pt x="39749" y="350179"/>
                  <a:pt x="32793" y="354147"/>
                  <a:pt x="24843" y="354147"/>
                </a:cubicBezTo>
                <a:cubicBezTo>
                  <a:pt x="11925" y="354147"/>
                  <a:pt x="994" y="343235"/>
                  <a:pt x="994" y="329348"/>
                </a:cubicBezTo>
                <a:lnTo>
                  <a:pt x="0" y="176583"/>
                </a:lnTo>
                <a:cubicBezTo>
                  <a:pt x="0" y="162696"/>
                  <a:pt x="10931" y="151784"/>
                  <a:pt x="24843" y="151784"/>
                </a:cubicBezTo>
                <a:close/>
                <a:moveTo>
                  <a:pt x="332825" y="137928"/>
                </a:moveTo>
                <a:lnTo>
                  <a:pt x="480885" y="137928"/>
                </a:lnTo>
                <a:cubicBezTo>
                  <a:pt x="495790" y="137928"/>
                  <a:pt x="508708" y="149839"/>
                  <a:pt x="508708" y="165721"/>
                </a:cubicBezTo>
                <a:cubicBezTo>
                  <a:pt x="508708" y="180609"/>
                  <a:pt x="495790" y="193513"/>
                  <a:pt x="480885" y="193513"/>
                </a:cubicBezTo>
                <a:lnTo>
                  <a:pt x="332825" y="193513"/>
                </a:lnTo>
                <a:cubicBezTo>
                  <a:pt x="317920" y="193513"/>
                  <a:pt x="305002" y="180609"/>
                  <a:pt x="305002" y="165721"/>
                </a:cubicBezTo>
                <a:cubicBezTo>
                  <a:pt x="305002" y="149839"/>
                  <a:pt x="317920" y="137928"/>
                  <a:pt x="332825" y="137928"/>
                </a:cubicBezTo>
                <a:close/>
                <a:moveTo>
                  <a:pt x="347698" y="55512"/>
                </a:moveTo>
                <a:lnTo>
                  <a:pt x="347698" y="61464"/>
                </a:lnTo>
                <a:cubicBezTo>
                  <a:pt x="347698" y="96181"/>
                  <a:pt x="318892" y="124947"/>
                  <a:pt x="283131" y="124947"/>
                </a:cubicBezTo>
                <a:lnTo>
                  <a:pt x="276178" y="124947"/>
                </a:lnTo>
                <a:lnTo>
                  <a:pt x="276178" y="456251"/>
                </a:lnTo>
                <a:cubicBezTo>
                  <a:pt x="276178" y="460218"/>
                  <a:pt x="279158" y="463194"/>
                  <a:pt x="283131" y="463194"/>
                </a:cubicBezTo>
                <a:lnTo>
                  <a:pt x="536433" y="463194"/>
                </a:lnTo>
                <a:cubicBezTo>
                  <a:pt x="540407" y="463194"/>
                  <a:pt x="543387" y="460218"/>
                  <a:pt x="543387" y="456251"/>
                </a:cubicBezTo>
                <a:lnTo>
                  <a:pt x="542394" y="62455"/>
                </a:lnTo>
                <a:cubicBezTo>
                  <a:pt x="542394" y="58488"/>
                  <a:pt x="540407" y="55512"/>
                  <a:pt x="536433" y="55512"/>
                </a:cubicBezTo>
                <a:close/>
                <a:moveTo>
                  <a:pt x="337765" y="956"/>
                </a:moveTo>
                <a:lnTo>
                  <a:pt x="537427" y="956"/>
                </a:lnTo>
                <a:cubicBezTo>
                  <a:pt x="571200" y="956"/>
                  <a:pt x="599014" y="27738"/>
                  <a:pt x="599014" y="62455"/>
                </a:cubicBezTo>
                <a:lnTo>
                  <a:pt x="599014" y="456251"/>
                </a:lnTo>
                <a:cubicBezTo>
                  <a:pt x="599014" y="489976"/>
                  <a:pt x="571200" y="518742"/>
                  <a:pt x="537427" y="518742"/>
                </a:cubicBezTo>
                <a:lnTo>
                  <a:pt x="283131" y="518742"/>
                </a:lnTo>
                <a:cubicBezTo>
                  <a:pt x="249358" y="518742"/>
                  <a:pt x="221544" y="489976"/>
                  <a:pt x="221544" y="456251"/>
                </a:cubicBezTo>
                <a:lnTo>
                  <a:pt x="221544" y="117011"/>
                </a:lnTo>
                <a:cubicBezTo>
                  <a:pt x="221544" y="103125"/>
                  <a:pt x="226511" y="89238"/>
                  <a:pt x="237437" y="79318"/>
                </a:cubicBezTo>
                <a:cubicBezTo>
                  <a:pt x="257304" y="58488"/>
                  <a:pt x="278164" y="38649"/>
                  <a:pt x="298031" y="17819"/>
                </a:cubicBezTo>
                <a:cubicBezTo>
                  <a:pt x="298031" y="17819"/>
                  <a:pt x="299025" y="16827"/>
                  <a:pt x="301011" y="15835"/>
                </a:cubicBezTo>
                <a:cubicBezTo>
                  <a:pt x="310945" y="5916"/>
                  <a:pt x="323858" y="956"/>
                  <a:pt x="337765" y="956"/>
                </a:cubicBezTo>
                <a:close/>
                <a:moveTo>
                  <a:pt x="104322" y="0"/>
                </a:moveTo>
                <a:cubicBezTo>
                  <a:pt x="141618" y="0"/>
                  <a:pt x="171853" y="30413"/>
                  <a:pt x="171853" y="67929"/>
                </a:cubicBezTo>
                <a:cubicBezTo>
                  <a:pt x="171853" y="105445"/>
                  <a:pt x="141618" y="135858"/>
                  <a:pt x="104322" y="135858"/>
                </a:cubicBezTo>
                <a:cubicBezTo>
                  <a:pt x="67026" y="135858"/>
                  <a:pt x="36791" y="105445"/>
                  <a:pt x="36791" y="67929"/>
                </a:cubicBezTo>
                <a:cubicBezTo>
                  <a:pt x="36791" y="30413"/>
                  <a:pt x="67026" y="0"/>
                  <a:pt x="1043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组合 47"/>
          <p:cNvGrpSpPr/>
          <p:nvPr/>
        </p:nvGrpSpPr>
        <p:grpSpPr>
          <a:xfrm>
            <a:off x="3898155" y="3357661"/>
            <a:ext cx="1862233" cy="1106567"/>
            <a:chOff x="1369345" y="3648755"/>
            <a:chExt cx="1862233" cy="1106567"/>
          </a:xfrm>
        </p:grpSpPr>
        <p:sp>
          <p:nvSpPr>
            <p:cNvPr id="49" name="文本框 48"/>
            <p:cNvSpPr txBox="1"/>
            <p:nvPr/>
          </p:nvSpPr>
          <p:spPr>
            <a:xfrm>
              <a:off x="1369345" y="3648755"/>
              <a:ext cx="1849755" cy="368300"/>
            </a:xfrm>
            <a:prstGeom prst="rect">
              <a:avLst/>
            </a:prstGeom>
            <a:noFill/>
          </p:spPr>
          <p:txBody>
            <a:bodyPr wrap="square">
              <a:spAutoFit/>
            </a:bodyPr>
            <a:lstStyle/>
            <a:p>
              <a:r>
                <a:rPr lang="zh-CN" altLang="en-US" b="1" dirty="0"/>
                <a:t>生态环境不</a:t>
              </a:r>
              <a:r>
                <a:rPr lang="zh-CN" altLang="en-US" b="1" dirty="0"/>
                <a:t>完善</a:t>
              </a:r>
              <a:endParaRPr lang="zh-CN" altLang="en-US" b="1" dirty="0"/>
            </a:p>
          </p:txBody>
        </p:sp>
        <p:sp>
          <p:nvSpPr>
            <p:cNvPr id="50" name="文本框 49"/>
            <p:cNvSpPr txBox="1"/>
            <p:nvPr/>
          </p:nvSpPr>
          <p:spPr>
            <a:xfrm>
              <a:off x="1369345" y="4018087"/>
              <a:ext cx="1862233" cy="737235"/>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国产操作系统</a:t>
              </a:r>
              <a:r>
                <a:rPr lang="zh-CN" sz="1400" dirty="0">
                  <a:solidFill>
                    <a:schemeClr val="tx1">
                      <a:lumMod val="85000"/>
                      <a:lumOff val="15000"/>
                    </a:schemeClr>
                  </a:solidFill>
                  <a:cs typeface="+mn-ea"/>
                  <a:sym typeface="+mn-lt"/>
                </a:rPr>
                <a:t>刚</a:t>
              </a:r>
              <a:r>
                <a:rPr sz="1400" dirty="0">
                  <a:solidFill>
                    <a:schemeClr val="tx1">
                      <a:lumMod val="85000"/>
                      <a:lumOff val="15000"/>
                    </a:schemeClr>
                  </a:solidFill>
                  <a:cs typeface="+mn-ea"/>
                  <a:sym typeface="+mn-lt"/>
                </a:rPr>
                <a:t>开始发展时，国外已经形成了完整的生态环境</a:t>
              </a:r>
              <a:endParaRPr sz="1400" dirty="0">
                <a:solidFill>
                  <a:schemeClr val="tx1">
                    <a:lumMod val="85000"/>
                    <a:lumOff val="15000"/>
                  </a:schemeClr>
                </a:solidFill>
                <a:cs typeface="+mn-ea"/>
                <a:sym typeface="+mn-lt"/>
              </a:endParaRPr>
            </a:p>
          </p:txBody>
        </p:sp>
      </p:grpSp>
      <p:grpSp>
        <p:nvGrpSpPr>
          <p:cNvPr id="51" name="组合 50"/>
          <p:cNvGrpSpPr/>
          <p:nvPr/>
        </p:nvGrpSpPr>
        <p:grpSpPr>
          <a:xfrm>
            <a:off x="6426965" y="3357661"/>
            <a:ext cx="1862233" cy="1322467"/>
            <a:chOff x="1369345" y="3648755"/>
            <a:chExt cx="1862233" cy="1322467"/>
          </a:xfrm>
        </p:grpSpPr>
        <p:sp>
          <p:nvSpPr>
            <p:cNvPr id="52" name="文本框 51"/>
            <p:cNvSpPr txBox="1"/>
            <p:nvPr/>
          </p:nvSpPr>
          <p:spPr>
            <a:xfrm>
              <a:off x="1369345" y="3648755"/>
              <a:ext cx="1746119" cy="368300"/>
            </a:xfrm>
            <a:prstGeom prst="rect">
              <a:avLst/>
            </a:prstGeom>
            <a:noFill/>
          </p:spPr>
          <p:txBody>
            <a:bodyPr wrap="square">
              <a:spAutoFit/>
            </a:bodyPr>
            <a:lstStyle/>
            <a:p>
              <a:r>
                <a:rPr lang="zh-CN" altLang="en-US" b="1" dirty="0"/>
                <a:t>竞争压力</a:t>
              </a:r>
              <a:r>
                <a:rPr lang="zh-CN" altLang="en-US" b="1" dirty="0"/>
                <a:t>大</a:t>
              </a:r>
              <a:endParaRPr lang="zh-CN" altLang="en-US" b="1" dirty="0"/>
            </a:p>
          </p:txBody>
        </p:sp>
        <p:sp>
          <p:nvSpPr>
            <p:cNvPr id="53" name="文本框 52"/>
            <p:cNvSpPr txBox="1"/>
            <p:nvPr/>
          </p:nvSpPr>
          <p:spPr>
            <a:xfrm>
              <a:off x="1369345" y="4018087"/>
              <a:ext cx="1862233" cy="953135"/>
            </a:xfrm>
            <a:prstGeom prst="rect">
              <a:avLst/>
            </a:prstGeom>
            <a:noFill/>
          </p:spPr>
          <p:txBody>
            <a:bodyPr wrap="square" rtlCol="0">
              <a:spAutoFit/>
            </a:bodyPr>
            <a:lstStyle/>
            <a:p>
              <a:pPr algn="just"/>
              <a:r>
                <a:rPr sz="1400" dirty="0">
                  <a:solidFill>
                    <a:schemeClr val="tx1">
                      <a:lumMod val="85000"/>
                      <a:lumOff val="15000"/>
                    </a:schemeClr>
                  </a:solidFill>
                  <a:cs typeface="+mn-ea"/>
                  <a:sym typeface="+mn-lt"/>
                </a:rPr>
                <a:t>国产操作系统开始发展时，国外的技术巨头已经占据了大多数的市场</a:t>
              </a:r>
              <a:endParaRPr sz="1400" dirty="0">
                <a:solidFill>
                  <a:schemeClr val="tx1">
                    <a:lumMod val="85000"/>
                    <a:lumOff val="15000"/>
                  </a:schemeClr>
                </a:solidFill>
                <a:cs typeface="+mn-ea"/>
                <a:sym typeface="+mn-lt"/>
              </a:endParaRPr>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2212" y="1173183"/>
            <a:ext cx="4342471" cy="3911598"/>
            <a:chOff x="4796515" y="2169887"/>
            <a:chExt cx="2665636" cy="3911598"/>
          </a:xfrm>
          <a:effectLst>
            <a:reflection blurRad="6350" stA="28000" endPos="38500" dist="50800" dir="5400000" sy="-100000" algn="bl" rotWithShape="0"/>
          </a:effectLst>
        </p:grpSpPr>
        <p:sp>
          <p:nvSpPr>
            <p:cNvPr id="8" name="上箭头 7"/>
            <p:cNvSpPr/>
            <p:nvPr/>
          </p:nvSpPr>
          <p:spPr>
            <a:xfrm>
              <a:off x="4796515" y="2699655"/>
              <a:ext cx="820057" cy="3367314"/>
            </a:xfrm>
            <a:prstGeom prst="upArrow">
              <a:avLst>
                <a:gd name="adj1" fmla="val 50000"/>
                <a:gd name="adj2" fmla="val 180974"/>
              </a:avLst>
            </a:prstGeom>
            <a:solidFill>
              <a:srgbClr val="C3AC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上箭头 8"/>
            <p:cNvSpPr/>
            <p:nvPr/>
          </p:nvSpPr>
          <p:spPr>
            <a:xfrm>
              <a:off x="6642094" y="3207656"/>
              <a:ext cx="820057" cy="2873828"/>
            </a:xfrm>
            <a:prstGeom prst="upArrow">
              <a:avLst>
                <a:gd name="adj1" fmla="val 50000"/>
                <a:gd name="adj2" fmla="val 136429"/>
              </a:avLst>
            </a:prstGeom>
            <a:solidFill>
              <a:srgbClr val="5B83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上箭头 9"/>
            <p:cNvSpPr/>
            <p:nvPr/>
          </p:nvSpPr>
          <p:spPr>
            <a:xfrm>
              <a:off x="6068781" y="3715655"/>
              <a:ext cx="820057" cy="2365829"/>
            </a:xfrm>
            <a:prstGeom prst="upArrow">
              <a:avLst>
                <a:gd name="adj1" fmla="val 56519"/>
                <a:gd name="adj2" fmla="val 147759"/>
              </a:avLst>
            </a:prstGeom>
            <a:solidFill>
              <a:srgbClr val="C3AC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5B83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文本框 24"/>
          <p:cNvSpPr txBox="1"/>
          <p:nvPr/>
        </p:nvSpPr>
        <p:spPr>
          <a:xfrm>
            <a:off x="922020" y="395605"/>
            <a:ext cx="397129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发展操作系统</a:t>
            </a:r>
            <a:r>
              <a:rPr lang="zh-CN" altLang="en-US" sz="3200" b="1" dirty="0">
                <a:solidFill>
                  <a:schemeClr val="tx1">
                    <a:lumMod val="75000"/>
                    <a:lumOff val="25000"/>
                  </a:schemeClr>
                </a:solidFill>
                <a:cs typeface="+mn-ea"/>
                <a:sym typeface="+mn-lt"/>
              </a:rPr>
              <a:t>的意义</a:t>
            </a:r>
            <a:endParaRPr lang="zh-CN" altLang="en-US" sz="3200" b="1" dirty="0">
              <a:solidFill>
                <a:schemeClr val="tx1">
                  <a:lumMod val="75000"/>
                  <a:lumOff val="25000"/>
                </a:schemeClr>
              </a:solidFill>
              <a:cs typeface="+mn-ea"/>
              <a:sym typeface="+mn-lt"/>
            </a:endParaRPr>
          </a:p>
        </p:txBody>
      </p:sp>
      <p:grpSp>
        <p:nvGrpSpPr>
          <p:cNvPr id="27" name="组合 26"/>
          <p:cNvGrpSpPr/>
          <p:nvPr/>
        </p:nvGrpSpPr>
        <p:grpSpPr>
          <a:xfrm rot="5400000">
            <a:off x="404240" y="628682"/>
            <a:ext cx="532188" cy="252732"/>
            <a:chOff x="5635594" y="1198829"/>
            <a:chExt cx="969494" cy="460406"/>
          </a:xfrm>
        </p:grpSpPr>
        <p:sp>
          <p:nvSpPr>
            <p:cNvPr id="28" name="椭圆 27"/>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8339861" y="2321004"/>
            <a:ext cx="2796452" cy="2307352"/>
            <a:chOff x="1369345" y="3648755"/>
            <a:chExt cx="2796452" cy="2307352"/>
          </a:xfrm>
        </p:grpSpPr>
        <p:sp>
          <p:nvSpPr>
            <p:cNvPr id="31" name="文本框 30"/>
            <p:cNvSpPr txBox="1"/>
            <p:nvPr/>
          </p:nvSpPr>
          <p:spPr>
            <a:xfrm>
              <a:off x="1369345" y="3648755"/>
              <a:ext cx="1746119" cy="368300"/>
            </a:xfrm>
            <a:prstGeom prst="rect">
              <a:avLst/>
            </a:prstGeom>
            <a:noFill/>
          </p:spPr>
          <p:txBody>
            <a:bodyPr wrap="square">
              <a:spAutoFit/>
            </a:bodyPr>
            <a:lstStyle/>
            <a:p>
              <a:r>
                <a:rPr lang="en-US" altLang="zh-CN" b="1" dirty="0"/>
                <a:t>3.</a:t>
              </a:r>
              <a:endParaRPr lang="en-US" altLang="zh-CN" b="1" dirty="0"/>
            </a:p>
          </p:txBody>
        </p:sp>
        <p:sp>
          <p:nvSpPr>
            <p:cNvPr id="32" name="文本框 31"/>
            <p:cNvSpPr txBox="1"/>
            <p:nvPr/>
          </p:nvSpPr>
          <p:spPr>
            <a:xfrm>
              <a:off x="1369345" y="4018087"/>
              <a:ext cx="2796452" cy="1938020"/>
            </a:xfrm>
            <a:prstGeom prst="rect">
              <a:avLst/>
            </a:prstGeom>
            <a:noFill/>
          </p:spPr>
          <p:txBody>
            <a:bodyPr wrap="square" rtlCol="0">
              <a:spAutoFit/>
            </a:bodyPr>
            <a:lstStyle/>
            <a:p>
              <a:pPr algn="just"/>
              <a:r>
                <a:rPr sz="1600" b="1" dirty="0">
                  <a:solidFill>
                    <a:srgbClr val="FF0000"/>
                  </a:solidFill>
                  <a:cs typeface="+mn-ea"/>
                  <a:sym typeface="+mn-lt"/>
                </a:rPr>
                <a:t>随着数字与信息化推进，网络信息安全已经成为大国角逐的核心竞争要素。</a:t>
              </a:r>
              <a:endParaRPr sz="1600" b="1" dirty="0">
                <a:solidFill>
                  <a:srgbClr val="FF0000"/>
                </a:solidFill>
                <a:cs typeface="+mn-ea"/>
                <a:sym typeface="+mn-lt"/>
              </a:endParaRPr>
            </a:p>
            <a:p>
              <a:pPr algn="just"/>
              <a:endParaRPr sz="1600" b="1" dirty="0">
                <a:solidFill>
                  <a:srgbClr val="FF0000"/>
                </a:solidFill>
                <a:cs typeface="+mn-ea"/>
                <a:sym typeface="+mn-lt"/>
              </a:endParaRPr>
            </a:p>
            <a:p>
              <a:pPr algn="just"/>
              <a:r>
                <a:rPr sz="1400" dirty="0">
                  <a:solidFill>
                    <a:schemeClr val="tx1">
                      <a:lumMod val="85000"/>
                      <a:lumOff val="15000"/>
                    </a:schemeClr>
                  </a:solidFill>
                  <a:cs typeface="+mn-ea"/>
                  <a:sym typeface="+mn-lt"/>
                </a:rPr>
                <a:t>操作系统作为软硬件纽带，在安全领域扮演着核心地位，发展本土化操作系统，是国家防范网络攻击与威胁需要直接面对的问题。</a:t>
              </a:r>
              <a:endParaRPr sz="1400" dirty="0">
                <a:solidFill>
                  <a:schemeClr val="tx1">
                    <a:lumMod val="85000"/>
                    <a:lumOff val="15000"/>
                  </a:schemeClr>
                </a:solidFill>
                <a:cs typeface="+mn-ea"/>
                <a:sym typeface="+mn-lt"/>
              </a:endParaRPr>
            </a:p>
          </p:txBody>
        </p:sp>
      </p:grpSp>
      <p:grpSp>
        <p:nvGrpSpPr>
          <p:cNvPr id="36" name="组合 35"/>
          <p:cNvGrpSpPr/>
          <p:nvPr/>
        </p:nvGrpSpPr>
        <p:grpSpPr>
          <a:xfrm>
            <a:off x="1055688" y="1520904"/>
            <a:ext cx="2796452" cy="2029857"/>
            <a:chOff x="1369345" y="3648755"/>
            <a:chExt cx="2796452" cy="2029857"/>
          </a:xfrm>
        </p:grpSpPr>
        <p:sp>
          <p:nvSpPr>
            <p:cNvPr id="37" name="文本框 36"/>
            <p:cNvSpPr txBox="1"/>
            <p:nvPr/>
          </p:nvSpPr>
          <p:spPr>
            <a:xfrm>
              <a:off x="1369345" y="3648755"/>
              <a:ext cx="1746119" cy="368300"/>
            </a:xfrm>
            <a:prstGeom prst="rect">
              <a:avLst/>
            </a:prstGeom>
            <a:noFill/>
          </p:spPr>
          <p:txBody>
            <a:bodyPr wrap="square">
              <a:spAutoFit/>
            </a:bodyPr>
            <a:lstStyle/>
            <a:p>
              <a:r>
                <a:rPr lang="en-US" altLang="zh-CN" b="1" dirty="0"/>
                <a:t>1.</a:t>
              </a:r>
              <a:endParaRPr lang="en-US" altLang="zh-CN" b="1" dirty="0"/>
            </a:p>
          </p:txBody>
        </p:sp>
        <p:sp>
          <p:nvSpPr>
            <p:cNvPr id="38" name="文本框 37"/>
            <p:cNvSpPr txBox="1"/>
            <p:nvPr/>
          </p:nvSpPr>
          <p:spPr>
            <a:xfrm>
              <a:off x="1369345" y="4018087"/>
              <a:ext cx="2796452" cy="1660525"/>
            </a:xfrm>
            <a:prstGeom prst="rect">
              <a:avLst/>
            </a:prstGeom>
            <a:noFill/>
          </p:spPr>
          <p:txBody>
            <a:bodyPr wrap="square" rtlCol="0">
              <a:spAutoFit/>
            </a:bodyPr>
            <a:lstStyle/>
            <a:p>
              <a:pPr algn="just"/>
              <a:r>
                <a:rPr sz="1600" b="1" dirty="0">
                  <a:solidFill>
                    <a:srgbClr val="FF0000"/>
                  </a:solidFill>
                  <a:cs typeface="+mn-ea"/>
                  <a:sym typeface="+mn-lt"/>
                </a:rPr>
                <a:t>发展国产操作系统有着极其重要的经济和政治必要性</a:t>
              </a:r>
              <a:r>
                <a:rPr lang="zh-CN" sz="1600" b="1" dirty="0">
                  <a:solidFill>
                    <a:srgbClr val="FF0000"/>
                  </a:solidFill>
                  <a:ea typeface="宋体" panose="02010600030101010101" pitchFamily="2" charset="-122"/>
                  <a:cs typeface="+mn-ea"/>
                  <a:sym typeface="+mn-lt"/>
                </a:rPr>
                <a:t>。</a:t>
              </a:r>
              <a:endParaRPr lang="zh-CN" sz="1600" b="1" dirty="0">
                <a:solidFill>
                  <a:srgbClr val="FF0000"/>
                </a:solidFill>
                <a:ea typeface="宋体" panose="02010600030101010101" pitchFamily="2" charset="-122"/>
                <a:cs typeface="+mn-ea"/>
                <a:sym typeface="+mn-lt"/>
              </a:endParaRPr>
            </a:p>
            <a:p>
              <a:pPr algn="just"/>
              <a:r>
                <a:rPr lang="en-US" altLang="zh-CN" sz="1400" b="1" dirty="0">
                  <a:solidFill>
                    <a:schemeClr val="tx1">
                      <a:lumMod val="85000"/>
                      <a:lumOff val="15000"/>
                    </a:schemeClr>
                  </a:solidFill>
                  <a:ea typeface="宋体" panose="02010600030101010101" pitchFamily="2" charset="-122"/>
                  <a:cs typeface="+mn-ea"/>
                  <a:sym typeface="+mn-lt"/>
                </a:rPr>
                <a:t>90</a:t>
              </a:r>
              <a:r>
                <a:rPr lang="zh-CN" altLang="en-US" sz="1400" b="1" dirty="0">
                  <a:solidFill>
                    <a:schemeClr val="tx1">
                      <a:lumMod val="85000"/>
                      <a:lumOff val="15000"/>
                    </a:schemeClr>
                  </a:solidFill>
                  <a:ea typeface="宋体" panose="02010600030101010101" pitchFamily="2" charset="-122"/>
                  <a:cs typeface="+mn-ea"/>
                  <a:sym typeface="+mn-lt"/>
                </a:rPr>
                <a:t>年代</a:t>
              </a:r>
              <a:r>
                <a:rPr lang="zh-CN" sz="1400" b="1" dirty="0">
                  <a:solidFill>
                    <a:schemeClr val="tx1">
                      <a:lumMod val="85000"/>
                      <a:lumOff val="15000"/>
                    </a:schemeClr>
                  </a:solidFill>
                  <a:ea typeface="宋体" panose="02010600030101010101" pitchFamily="2" charset="-122"/>
                  <a:cs typeface="+mn-ea"/>
                  <a:sym typeface="+mn-lt"/>
                </a:rPr>
                <a:t>，中国的个人计算机市场方兴未艾，市场发展潜力巨大，广阔的市场前景使得无数的科技公司跃跃欲试。大量的国产Linux系统在90年代末出现。</a:t>
              </a:r>
              <a:endParaRPr lang="zh-CN" sz="1400" b="1" dirty="0">
                <a:solidFill>
                  <a:schemeClr val="tx1">
                    <a:lumMod val="85000"/>
                    <a:lumOff val="15000"/>
                  </a:schemeClr>
                </a:solidFill>
                <a:ea typeface="宋体" panose="02010600030101010101" pitchFamily="2" charset="-122"/>
                <a:cs typeface="+mn-ea"/>
                <a:sym typeface="+mn-lt"/>
              </a:endParaRPr>
            </a:p>
          </p:txBody>
        </p:sp>
      </p:grpSp>
      <p:grpSp>
        <p:nvGrpSpPr>
          <p:cNvPr id="39" name="组合 38"/>
          <p:cNvGrpSpPr/>
          <p:nvPr/>
        </p:nvGrpSpPr>
        <p:grpSpPr>
          <a:xfrm>
            <a:off x="1055688" y="3798332"/>
            <a:ext cx="2796452" cy="2245757"/>
            <a:chOff x="1369345" y="3648755"/>
            <a:chExt cx="2796452" cy="2245757"/>
          </a:xfrm>
        </p:grpSpPr>
        <p:sp>
          <p:nvSpPr>
            <p:cNvPr id="40" name="文本框 39"/>
            <p:cNvSpPr txBox="1"/>
            <p:nvPr/>
          </p:nvSpPr>
          <p:spPr>
            <a:xfrm>
              <a:off x="1369345" y="3648755"/>
              <a:ext cx="1746119" cy="368300"/>
            </a:xfrm>
            <a:prstGeom prst="rect">
              <a:avLst/>
            </a:prstGeom>
            <a:noFill/>
          </p:spPr>
          <p:txBody>
            <a:bodyPr wrap="square">
              <a:spAutoFit/>
            </a:bodyPr>
            <a:lstStyle/>
            <a:p>
              <a:r>
                <a:rPr lang="en-US" altLang="zh-CN" b="1" dirty="0"/>
                <a:t>2.</a:t>
              </a:r>
              <a:endParaRPr lang="en-US" altLang="zh-CN" b="1" dirty="0"/>
            </a:p>
          </p:txBody>
        </p:sp>
        <p:sp>
          <p:nvSpPr>
            <p:cNvPr id="41" name="文本框 40"/>
            <p:cNvSpPr txBox="1"/>
            <p:nvPr/>
          </p:nvSpPr>
          <p:spPr>
            <a:xfrm>
              <a:off x="1369345" y="4018087"/>
              <a:ext cx="2796452" cy="1876425"/>
            </a:xfrm>
            <a:prstGeom prst="rect">
              <a:avLst/>
            </a:prstGeom>
            <a:noFill/>
          </p:spPr>
          <p:txBody>
            <a:bodyPr wrap="square" rtlCol="0">
              <a:spAutoFit/>
            </a:bodyPr>
            <a:lstStyle/>
            <a:p>
              <a:pPr algn="just"/>
              <a:r>
                <a:rPr sz="1600" b="1" dirty="0">
                  <a:solidFill>
                    <a:srgbClr val="FF0000"/>
                  </a:solidFill>
                  <a:cs typeface="+mn-ea"/>
                  <a:sym typeface="+mn-lt"/>
                </a:rPr>
                <a:t>来自于政治和军事的要求也促进了国产操作系统的研发。</a:t>
              </a:r>
              <a:endParaRPr sz="1600" b="1" dirty="0">
                <a:solidFill>
                  <a:srgbClr val="FF0000"/>
                </a:solidFill>
                <a:cs typeface="+mn-ea"/>
                <a:sym typeface="+mn-lt"/>
              </a:endParaRPr>
            </a:p>
            <a:p>
              <a:pPr algn="just"/>
              <a:endParaRPr sz="1400" b="1" dirty="0">
                <a:solidFill>
                  <a:srgbClr val="FF0000"/>
                </a:solidFill>
                <a:cs typeface="+mn-ea"/>
                <a:sym typeface="+mn-lt"/>
              </a:endParaRPr>
            </a:p>
            <a:p>
              <a:pPr algn="just"/>
              <a:r>
                <a:rPr sz="1400" b="1" dirty="0">
                  <a:solidFill>
                    <a:schemeClr val="tx1"/>
                  </a:solidFill>
                  <a:cs typeface="+mn-ea"/>
                  <a:sym typeface="+mn-lt"/>
                </a:rPr>
                <a:t>北约对南联盟宣战，来自美国的军事黑客在极短时间内瘫痪了南联盟的通信系统，来自现代信息战的压力使得开发属于我们自己的操作系统显得十分必要</a:t>
              </a:r>
              <a:endParaRPr sz="1400" b="1" dirty="0">
                <a:solidFill>
                  <a:schemeClr val="tx1"/>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5422408" y="-114300"/>
            <a:ext cx="7264892" cy="1973065"/>
          </a:xfrm>
          <a:custGeom>
            <a:avLst/>
            <a:gdLst>
              <a:gd name="connsiteX0" fmla="*/ 457692 w 7264892"/>
              <a:gd name="connsiteY0" fmla="*/ 0 h 1973065"/>
              <a:gd name="connsiteX1" fmla="*/ 492 w 7264892"/>
              <a:gd name="connsiteY1" fmla="*/ 774700 h 1973065"/>
              <a:gd name="connsiteX2" fmla="*/ 533892 w 7264892"/>
              <a:gd name="connsiteY2" fmla="*/ 1155700 h 1973065"/>
              <a:gd name="connsiteX3" fmla="*/ 1829292 w 7264892"/>
              <a:gd name="connsiteY3" fmla="*/ 1524000 h 1973065"/>
              <a:gd name="connsiteX4" fmla="*/ 3226292 w 7264892"/>
              <a:gd name="connsiteY4" fmla="*/ 1968500 h 1973065"/>
              <a:gd name="connsiteX5" fmla="*/ 5372592 w 7264892"/>
              <a:gd name="connsiteY5" fmla="*/ 1752600 h 1973065"/>
              <a:gd name="connsiteX6" fmla="*/ 7264892 w 7264892"/>
              <a:gd name="connsiteY6" fmla="*/ 1714500 h 197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4892" h="1973065">
                <a:moveTo>
                  <a:pt x="457692" y="0"/>
                </a:moveTo>
                <a:cubicBezTo>
                  <a:pt x="222742" y="291041"/>
                  <a:pt x="-12208" y="582083"/>
                  <a:pt x="492" y="774700"/>
                </a:cubicBezTo>
                <a:cubicBezTo>
                  <a:pt x="13192" y="967317"/>
                  <a:pt x="229092" y="1030817"/>
                  <a:pt x="533892" y="1155700"/>
                </a:cubicBezTo>
                <a:cubicBezTo>
                  <a:pt x="838692" y="1280583"/>
                  <a:pt x="1380559" y="1388533"/>
                  <a:pt x="1829292" y="1524000"/>
                </a:cubicBezTo>
                <a:cubicBezTo>
                  <a:pt x="2278025" y="1659467"/>
                  <a:pt x="2635742" y="1930400"/>
                  <a:pt x="3226292" y="1968500"/>
                </a:cubicBezTo>
                <a:cubicBezTo>
                  <a:pt x="3816842" y="2006600"/>
                  <a:pt x="4699492" y="1794933"/>
                  <a:pt x="5372592" y="1752600"/>
                </a:cubicBezTo>
                <a:cubicBezTo>
                  <a:pt x="6045692" y="1710267"/>
                  <a:pt x="6655292" y="1712383"/>
                  <a:pt x="7264892" y="17145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766386" y="1"/>
            <a:ext cx="5425614" cy="2671209"/>
          </a:xfrm>
          <a:custGeom>
            <a:avLst/>
            <a:gdLst>
              <a:gd name="connsiteX0" fmla="*/ 0 w 5425614"/>
              <a:gd name="connsiteY0" fmla="*/ 0 h 2671209"/>
              <a:gd name="connsiteX1" fmla="*/ 5425614 w 5425614"/>
              <a:gd name="connsiteY1" fmla="*/ 0 h 2671209"/>
              <a:gd name="connsiteX2" fmla="*/ 5425614 w 5425614"/>
              <a:gd name="connsiteY2" fmla="*/ 2671209 h 2671209"/>
              <a:gd name="connsiteX3" fmla="*/ 5285517 w 5425614"/>
              <a:gd name="connsiteY3" fmla="*/ 2647156 h 2671209"/>
              <a:gd name="connsiteX4" fmla="*/ 4777914 w 5425614"/>
              <a:gd name="connsiteY4" fmla="*/ 2501900 h 2671209"/>
              <a:gd name="connsiteX5" fmla="*/ 3876214 w 5425614"/>
              <a:gd name="connsiteY5" fmla="*/ 1943100 h 2671209"/>
              <a:gd name="connsiteX6" fmla="*/ 1653714 w 5425614"/>
              <a:gd name="connsiteY6" fmla="*/ 1155700 h 2671209"/>
              <a:gd name="connsiteX7" fmla="*/ 612314 w 5425614"/>
              <a:gd name="connsiteY7" fmla="*/ 723900 h 2671209"/>
              <a:gd name="connsiteX8" fmla="*/ 1145714 w 5425614"/>
              <a:gd name="connsiteY8" fmla="*/ 469900 h 2671209"/>
              <a:gd name="connsiteX9" fmla="*/ 254978 w 5425614"/>
              <a:gd name="connsiteY9" fmla="*/ 86221 h 2671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5614" h="2671209">
                <a:moveTo>
                  <a:pt x="0" y="0"/>
                </a:moveTo>
                <a:lnTo>
                  <a:pt x="5425614" y="0"/>
                </a:lnTo>
                <a:lnTo>
                  <a:pt x="5425614" y="2671209"/>
                </a:lnTo>
                <a:lnTo>
                  <a:pt x="5285517" y="2647156"/>
                </a:lnTo>
                <a:cubicBezTo>
                  <a:pt x="5110495" y="2612496"/>
                  <a:pt x="4939839" y="2567517"/>
                  <a:pt x="4777914" y="2501900"/>
                </a:cubicBezTo>
                <a:cubicBezTo>
                  <a:pt x="4454064" y="2370667"/>
                  <a:pt x="4396914" y="2167467"/>
                  <a:pt x="3876214" y="1943100"/>
                </a:cubicBezTo>
                <a:cubicBezTo>
                  <a:pt x="3355514" y="1718733"/>
                  <a:pt x="2197697" y="1358900"/>
                  <a:pt x="1653714" y="1155700"/>
                </a:cubicBezTo>
                <a:cubicBezTo>
                  <a:pt x="1109731" y="952500"/>
                  <a:pt x="696981" y="838200"/>
                  <a:pt x="612314" y="723900"/>
                </a:cubicBezTo>
                <a:cubicBezTo>
                  <a:pt x="527647" y="609600"/>
                  <a:pt x="1279064" y="601133"/>
                  <a:pt x="1145714" y="469900"/>
                </a:cubicBezTo>
                <a:cubicBezTo>
                  <a:pt x="1045702" y="371475"/>
                  <a:pt x="683156" y="233759"/>
                  <a:pt x="254978" y="86221"/>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p:cNvSpPr/>
          <p:nvPr/>
        </p:nvSpPr>
        <p:spPr>
          <a:xfrm>
            <a:off x="-114300" y="3111500"/>
            <a:ext cx="5854700" cy="3987800"/>
          </a:xfrm>
          <a:custGeom>
            <a:avLst/>
            <a:gdLst>
              <a:gd name="connsiteX0" fmla="*/ 0 w 5854700"/>
              <a:gd name="connsiteY0" fmla="*/ 0 h 3987800"/>
              <a:gd name="connsiteX1" fmla="*/ 800100 w 5854700"/>
              <a:gd name="connsiteY1" fmla="*/ 431800 h 3987800"/>
              <a:gd name="connsiteX2" fmla="*/ 1828800 w 5854700"/>
              <a:gd name="connsiteY2" fmla="*/ 711200 h 3987800"/>
              <a:gd name="connsiteX3" fmla="*/ 2514600 w 5854700"/>
              <a:gd name="connsiteY3" fmla="*/ 1168400 h 3987800"/>
              <a:gd name="connsiteX4" fmla="*/ 3835400 w 5854700"/>
              <a:gd name="connsiteY4" fmla="*/ 1968500 h 3987800"/>
              <a:gd name="connsiteX5" fmla="*/ 4660900 w 5854700"/>
              <a:gd name="connsiteY5" fmla="*/ 2882900 h 3987800"/>
              <a:gd name="connsiteX6" fmla="*/ 5461000 w 5854700"/>
              <a:gd name="connsiteY6" fmla="*/ 3365500 h 3987800"/>
              <a:gd name="connsiteX7" fmla="*/ 5854700 w 5854700"/>
              <a:gd name="connsiteY7" fmla="*/ 3987800 h 398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4700" h="3987800">
                <a:moveTo>
                  <a:pt x="0" y="0"/>
                </a:moveTo>
                <a:cubicBezTo>
                  <a:pt x="247650" y="156633"/>
                  <a:pt x="495300" y="313267"/>
                  <a:pt x="800100" y="431800"/>
                </a:cubicBezTo>
                <a:cubicBezTo>
                  <a:pt x="1104900" y="550333"/>
                  <a:pt x="1543050" y="588433"/>
                  <a:pt x="1828800" y="711200"/>
                </a:cubicBezTo>
                <a:cubicBezTo>
                  <a:pt x="2114550" y="833967"/>
                  <a:pt x="2180167" y="958850"/>
                  <a:pt x="2514600" y="1168400"/>
                </a:cubicBezTo>
                <a:cubicBezTo>
                  <a:pt x="2849033" y="1377950"/>
                  <a:pt x="3477683" y="1682750"/>
                  <a:pt x="3835400" y="1968500"/>
                </a:cubicBezTo>
                <a:cubicBezTo>
                  <a:pt x="4193117" y="2254250"/>
                  <a:pt x="4389967" y="2650067"/>
                  <a:pt x="4660900" y="2882900"/>
                </a:cubicBezTo>
                <a:cubicBezTo>
                  <a:pt x="4931833" y="3115733"/>
                  <a:pt x="5262033" y="3181350"/>
                  <a:pt x="5461000" y="3365500"/>
                </a:cubicBezTo>
                <a:cubicBezTo>
                  <a:pt x="5659967" y="3549650"/>
                  <a:pt x="5757333" y="3768725"/>
                  <a:pt x="5854700" y="39878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9623912" y="0"/>
            <a:ext cx="2568089" cy="2045056"/>
          </a:xfrm>
          <a:custGeom>
            <a:avLst/>
            <a:gdLst>
              <a:gd name="connsiteX0" fmla="*/ 0 w 2568089"/>
              <a:gd name="connsiteY0" fmla="*/ 0 h 2045056"/>
              <a:gd name="connsiteX1" fmla="*/ 2568089 w 2568089"/>
              <a:gd name="connsiteY1" fmla="*/ 0 h 2045056"/>
              <a:gd name="connsiteX2" fmla="*/ 2568089 w 2568089"/>
              <a:gd name="connsiteY2" fmla="*/ 2045056 h 2045056"/>
              <a:gd name="connsiteX3" fmla="*/ 2440097 w 2568089"/>
              <a:gd name="connsiteY3" fmla="*/ 1994098 h 2045056"/>
              <a:gd name="connsiteX4" fmla="*/ 1615589 w 2568089"/>
              <a:gd name="connsiteY4" fmla="*/ 1625600 h 2045056"/>
              <a:gd name="connsiteX5" fmla="*/ 1031389 w 2568089"/>
              <a:gd name="connsiteY5" fmla="*/ 1181100 h 2045056"/>
              <a:gd name="connsiteX6" fmla="*/ 434489 w 2568089"/>
              <a:gd name="connsiteY6" fmla="*/ 317500 h 2045056"/>
              <a:gd name="connsiteX7" fmla="*/ 110242 w 2568089"/>
              <a:gd name="connsiteY7" fmla="*/ 61119 h 204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8089" h="2045056">
                <a:moveTo>
                  <a:pt x="0" y="0"/>
                </a:moveTo>
                <a:lnTo>
                  <a:pt x="2568089" y="0"/>
                </a:lnTo>
                <a:lnTo>
                  <a:pt x="2568089" y="2045056"/>
                </a:lnTo>
                <a:lnTo>
                  <a:pt x="2440097" y="1994098"/>
                </a:lnTo>
                <a:cubicBezTo>
                  <a:pt x="2125970" y="1867693"/>
                  <a:pt x="1831489" y="1743075"/>
                  <a:pt x="1615589" y="1625600"/>
                </a:cubicBezTo>
                <a:cubicBezTo>
                  <a:pt x="1327722" y="1468967"/>
                  <a:pt x="1228239" y="1399116"/>
                  <a:pt x="1031389" y="1181100"/>
                </a:cubicBezTo>
                <a:cubicBezTo>
                  <a:pt x="834539" y="963084"/>
                  <a:pt x="644039" y="533400"/>
                  <a:pt x="434489" y="317500"/>
                </a:cubicBezTo>
                <a:cubicBezTo>
                  <a:pt x="329714" y="209550"/>
                  <a:pt x="220970" y="128588"/>
                  <a:pt x="110242" y="61119"/>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p:cNvSpPr/>
          <p:nvPr/>
        </p:nvSpPr>
        <p:spPr>
          <a:xfrm>
            <a:off x="0" y="4040490"/>
            <a:ext cx="4096111" cy="2817510"/>
          </a:xfrm>
          <a:custGeom>
            <a:avLst/>
            <a:gdLst>
              <a:gd name="connsiteX0" fmla="*/ 993205 w 4096111"/>
              <a:gd name="connsiteY0" fmla="*/ 479 h 2817510"/>
              <a:gd name="connsiteX1" fmla="*/ 1168400 w 4096111"/>
              <a:gd name="connsiteY1" fmla="*/ 10810 h 2817510"/>
              <a:gd name="connsiteX2" fmla="*/ 2540000 w 4096111"/>
              <a:gd name="connsiteY2" fmla="*/ 468010 h 2817510"/>
              <a:gd name="connsiteX3" fmla="*/ 3454400 w 4096111"/>
              <a:gd name="connsiteY3" fmla="*/ 531510 h 2817510"/>
              <a:gd name="connsiteX4" fmla="*/ 4089400 w 4096111"/>
              <a:gd name="connsiteY4" fmla="*/ 963310 h 2817510"/>
              <a:gd name="connsiteX5" fmla="*/ 3797300 w 4096111"/>
              <a:gd name="connsiteY5" fmla="*/ 1509410 h 2817510"/>
              <a:gd name="connsiteX6" fmla="*/ 3949700 w 4096111"/>
              <a:gd name="connsiteY6" fmla="*/ 2677810 h 2817510"/>
              <a:gd name="connsiteX7" fmla="*/ 3914440 w 4096111"/>
              <a:gd name="connsiteY7" fmla="*/ 2762996 h 2817510"/>
              <a:gd name="connsiteX8" fmla="*/ 3874214 w 4096111"/>
              <a:gd name="connsiteY8" fmla="*/ 2817510 h 2817510"/>
              <a:gd name="connsiteX9" fmla="*/ 0 w 4096111"/>
              <a:gd name="connsiteY9" fmla="*/ 2817510 h 2817510"/>
              <a:gd name="connsiteX10" fmla="*/ 0 w 4096111"/>
              <a:gd name="connsiteY10" fmla="*/ 130768 h 2817510"/>
              <a:gd name="connsiteX11" fmla="*/ 104577 w 4096111"/>
              <a:gd name="connsiteY11" fmla="*/ 106953 h 2817510"/>
              <a:gd name="connsiteX12" fmla="*/ 993205 w 4096111"/>
              <a:gd name="connsiteY12" fmla="*/ 479 h 281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6111" h="2817510">
                <a:moveTo>
                  <a:pt x="993205" y="479"/>
                </a:moveTo>
                <a:cubicBezTo>
                  <a:pt x="1051785" y="1649"/>
                  <a:pt x="1110192" y="4989"/>
                  <a:pt x="1168400" y="10810"/>
                </a:cubicBezTo>
                <a:cubicBezTo>
                  <a:pt x="1634067" y="57377"/>
                  <a:pt x="2159000" y="381227"/>
                  <a:pt x="2540000" y="468010"/>
                </a:cubicBezTo>
                <a:cubicBezTo>
                  <a:pt x="2921000" y="554793"/>
                  <a:pt x="3196167" y="448960"/>
                  <a:pt x="3454400" y="531510"/>
                </a:cubicBezTo>
                <a:cubicBezTo>
                  <a:pt x="3712633" y="614060"/>
                  <a:pt x="4032250" y="800327"/>
                  <a:pt x="4089400" y="963310"/>
                </a:cubicBezTo>
                <a:cubicBezTo>
                  <a:pt x="4146550" y="1126293"/>
                  <a:pt x="3820583" y="1223660"/>
                  <a:pt x="3797300" y="1509410"/>
                </a:cubicBezTo>
                <a:cubicBezTo>
                  <a:pt x="3774017" y="1795160"/>
                  <a:pt x="4021667" y="2425927"/>
                  <a:pt x="3949700" y="2677810"/>
                </a:cubicBezTo>
                <a:cubicBezTo>
                  <a:pt x="3940705" y="2709296"/>
                  <a:pt x="3928831" y="2737556"/>
                  <a:pt x="3914440" y="2762996"/>
                </a:cubicBezTo>
                <a:lnTo>
                  <a:pt x="3874214" y="2817510"/>
                </a:lnTo>
                <a:lnTo>
                  <a:pt x="0" y="2817510"/>
                </a:lnTo>
                <a:lnTo>
                  <a:pt x="0" y="130768"/>
                </a:lnTo>
                <a:lnTo>
                  <a:pt x="104577" y="106953"/>
                </a:lnTo>
                <a:cubicBezTo>
                  <a:pt x="403059" y="43039"/>
                  <a:pt x="700302" y="-5371"/>
                  <a:pt x="993205" y="479"/>
                </a:cubicBezTo>
                <a:close/>
              </a:path>
            </a:pathLst>
          </a:cu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a:off x="-228600" y="3340100"/>
            <a:ext cx="5041900" cy="3962400"/>
          </a:xfrm>
          <a:custGeom>
            <a:avLst/>
            <a:gdLst>
              <a:gd name="connsiteX0" fmla="*/ 0 w 5041900"/>
              <a:gd name="connsiteY0" fmla="*/ 0 h 3962400"/>
              <a:gd name="connsiteX1" fmla="*/ 1498600 w 5041900"/>
              <a:gd name="connsiteY1" fmla="*/ 1765300 h 3962400"/>
              <a:gd name="connsiteX2" fmla="*/ 3327400 w 5041900"/>
              <a:gd name="connsiteY2" fmla="*/ 2235200 h 3962400"/>
              <a:gd name="connsiteX3" fmla="*/ 5041900 w 5041900"/>
              <a:gd name="connsiteY3" fmla="*/ 3962400 h 3962400"/>
            </a:gdLst>
            <a:ahLst/>
            <a:cxnLst>
              <a:cxn ang="0">
                <a:pos x="connsiteX0" y="connsiteY0"/>
              </a:cxn>
              <a:cxn ang="0">
                <a:pos x="connsiteX1" y="connsiteY1"/>
              </a:cxn>
              <a:cxn ang="0">
                <a:pos x="connsiteX2" y="connsiteY2"/>
              </a:cxn>
              <a:cxn ang="0">
                <a:pos x="connsiteX3" y="connsiteY3"/>
              </a:cxn>
            </a:cxnLst>
            <a:rect l="l" t="t" r="r" b="b"/>
            <a:pathLst>
              <a:path w="5041900" h="3962400">
                <a:moveTo>
                  <a:pt x="0" y="0"/>
                </a:moveTo>
                <a:cubicBezTo>
                  <a:pt x="472016" y="696383"/>
                  <a:pt x="944033" y="1392767"/>
                  <a:pt x="1498600" y="1765300"/>
                </a:cubicBezTo>
                <a:cubicBezTo>
                  <a:pt x="2053167" y="2137833"/>
                  <a:pt x="2736850" y="1869017"/>
                  <a:pt x="3327400" y="2235200"/>
                </a:cubicBezTo>
                <a:cubicBezTo>
                  <a:pt x="3917950" y="2601383"/>
                  <a:pt x="4479925" y="3281891"/>
                  <a:pt x="5041900" y="39624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a:off x="1" y="4627344"/>
            <a:ext cx="2996343" cy="2230656"/>
          </a:xfrm>
          <a:custGeom>
            <a:avLst/>
            <a:gdLst>
              <a:gd name="connsiteX0" fmla="*/ 1223467 w 2996343"/>
              <a:gd name="connsiteY0" fmla="*/ 715 h 2230656"/>
              <a:gd name="connsiteX1" fmla="*/ 1701800 w 2996343"/>
              <a:gd name="connsiteY1" fmla="*/ 84356 h 2230656"/>
              <a:gd name="connsiteX2" fmla="*/ 1917700 w 2996343"/>
              <a:gd name="connsiteY2" fmla="*/ 1494056 h 2230656"/>
              <a:gd name="connsiteX3" fmla="*/ 2923840 w 2996343"/>
              <a:gd name="connsiteY3" fmla="*/ 2195347 h 2230656"/>
              <a:gd name="connsiteX4" fmla="*/ 2996343 w 2996343"/>
              <a:gd name="connsiteY4" fmla="*/ 2230656 h 2230656"/>
              <a:gd name="connsiteX5" fmla="*/ 0 w 2996343"/>
              <a:gd name="connsiteY5" fmla="*/ 2230656 h 2230656"/>
              <a:gd name="connsiteX6" fmla="*/ 0 w 2996343"/>
              <a:gd name="connsiteY6" fmla="*/ 97033 h 2230656"/>
              <a:gd name="connsiteX7" fmla="*/ 200311 w 2996343"/>
              <a:gd name="connsiteY7" fmla="*/ 72264 h 2230656"/>
              <a:gd name="connsiteX8" fmla="*/ 1223467 w 2996343"/>
              <a:gd name="connsiteY8" fmla="*/ 715 h 223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6343" h="2230656">
                <a:moveTo>
                  <a:pt x="1223467" y="715"/>
                </a:moveTo>
                <a:cubicBezTo>
                  <a:pt x="1426898" y="4981"/>
                  <a:pt x="1597555" y="28794"/>
                  <a:pt x="1701800" y="84356"/>
                </a:cubicBezTo>
                <a:cubicBezTo>
                  <a:pt x="2118783" y="306606"/>
                  <a:pt x="1579033" y="1079189"/>
                  <a:pt x="1917700" y="1494056"/>
                </a:cubicBezTo>
                <a:cubicBezTo>
                  <a:pt x="2129367" y="1753348"/>
                  <a:pt x="2497303" y="1980394"/>
                  <a:pt x="2923840" y="2195347"/>
                </a:cubicBezTo>
                <a:lnTo>
                  <a:pt x="2996343" y="2230656"/>
                </a:lnTo>
                <a:lnTo>
                  <a:pt x="0" y="2230656"/>
                </a:lnTo>
                <a:lnTo>
                  <a:pt x="0" y="97033"/>
                </a:lnTo>
                <a:lnTo>
                  <a:pt x="200311" y="72264"/>
                </a:lnTo>
                <a:cubicBezTo>
                  <a:pt x="539428" y="31894"/>
                  <a:pt x="918320" y="-5685"/>
                  <a:pt x="1223467" y="715"/>
                </a:cubicBezTo>
                <a:close/>
              </a:path>
            </a:pathLst>
          </a:custGeom>
          <a:solidFill>
            <a:srgbClr val="E0EA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任意多边形: 形状 4"/>
          <p:cNvSpPr/>
          <p:nvPr/>
        </p:nvSpPr>
        <p:spPr>
          <a:xfrm>
            <a:off x="8928100" y="-593552"/>
            <a:ext cx="4216400" cy="3505200"/>
          </a:xfrm>
          <a:custGeom>
            <a:avLst/>
            <a:gdLst>
              <a:gd name="connsiteX0" fmla="*/ 0 w 4216400"/>
              <a:gd name="connsiteY0" fmla="*/ 0 h 3505200"/>
              <a:gd name="connsiteX1" fmla="*/ 774700 w 4216400"/>
              <a:gd name="connsiteY1" fmla="*/ 1143000 h 3505200"/>
              <a:gd name="connsiteX2" fmla="*/ 3073400 w 4216400"/>
              <a:gd name="connsiteY2" fmla="*/ 1574800 h 3505200"/>
              <a:gd name="connsiteX3" fmla="*/ 4216400 w 4216400"/>
              <a:gd name="connsiteY3" fmla="*/ 3505200 h 3505200"/>
            </a:gdLst>
            <a:ahLst/>
            <a:cxnLst>
              <a:cxn ang="0">
                <a:pos x="connsiteX0" y="connsiteY0"/>
              </a:cxn>
              <a:cxn ang="0">
                <a:pos x="connsiteX1" y="connsiteY1"/>
              </a:cxn>
              <a:cxn ang="0">
                <a:pos x="connsiteX2" y="connsiteY2"/>
              </a:cxn>
              <a:cxn ang="0">
                <a:pos x="connsiteX3" y="connsiteY3"/>
              </a:cxn>
            </a:cxnLst>
            <a:rect l="l" t="t" r="r" b="b"/>
            <a:pathLst>
              <a:path w="4216400" h="3505200">
                <a:moveTo>
                  <a:pt x="0" y="0"/>
                </a:moveTo>
                <a:cubicBezTo>
                  <a:pt x="131233" y="440266"/>
                  <a:pt x="262467" y="880533"/>
                  <a:pt x="774700" y="1143000"/>
                </a:cubicBezTo>
                <a:cubicBezTo>
                  <a:pt x="1286933" y="1405467"/>
                  <a:pt x="2499783" y="1181100"/>
                  <a:pt x="3073400" y="1574800"/>
                </a:cubicBezTo>
                <a:cubicBezTo>
                  <a:pt x="3647017" y="1968500"/>
                  <a:pt x="3931708" y="2736850"/>
                  <a:pt x="4216400" y="3505200"/>
                </a:cubicBezTo>
              </a:path>
            </a:pathLst>
          </a:custGeom>
          <a:noFill/>
          <a:ln w="25400">
            <a:solidFill>
              <a:srgbClr val="C3A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830768" y="1346737"/>
            <a:ext cx="532188" cy="252732"/>
            <a:chOff x="5635594" y="1198829"/>
            <a:chExt cx="969494" cy="460406"/>
          </a:xfrm>
        </p:grpSpPr>
        <p:sp>
          <p:nvSpPr>
            <p:cNvPr id="13" name="椭圆 12"/>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212047" y="3441711"/>
            <a:ext cx="3767906" cy="579357"/>
            <a:chOff x="2134239" y="2198308"/>
            <a:chExt cx="3767906" cy="579357"/>
          </a:xfrm>
        </p:grpSpPr>
        <p:sp>
          <p:nvSpPr>
            <p:cNvPr id="31" name="矩形: 圆角 30"/>
            <p:cNvSpPr/>
            <p:nvPr/>
          </p:nvSpPr>
          <p:spPr>
            <a:xfrm>
              <a:off x="2134239" y="2198308"/>
              <a:ext cx="3692345" cy="517262"/>
            </a:xfrm>
            <a:prstGeom prst="roundRect">
              <a:avLst>
                <a:gd name="adj" fmla="val 22639"/>
              </a:avLst>
            </a:prstGeom>
            <a:solidFill>
              <a:srgbClr val="5B8370"/>
            </a:solidFill>
            <a:ln>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2877076" y="2271170"/>
              <a:ext cx="2460031" cy="460375"/>
            </a:xfrm>
            <a:prstGeom prst="rect">
              <a:avLst/>
            </a:prstGeom>
            <a:noFill/>
          </p:spPr>
          <p:txBody>
            <a:bodyPr wrap="square" rtlCol="0">
              <a:spAutoFit/>
            </a:bodyPr>
            <a:lstStyle/>
            <a:p>
              <a:r>
                <a:rPr lang="zh-CN" altLang="en-US" sz="2400" b="1" dirty="0">
                  <a:solidFill>
                    <a:schemeClr val="bg1"/>
                  </a:solidFill>
                  <a:cs typeface="+mn-ea"/>
                  <a:sym typeface="+mn-lt"/>
                </a:rPr>
                <a:t>早期</a:t>
              </a:r>
              <a:r>
                <a:rPr lang="zh-CN" altLang="en-US" sz="2400" b="1" dirty="0">
                  <a:solidFill>
                    <a:schemeClr val="bg1"/>
                  </a:solidFill>
                  <a:cs typeface="+mn-ea"/>
                  <a:sym typeface="+mn-lt"/>
                </a:rPr>
                <a:t>起步</a:t>
              </a:r>
              <a:endParaRPr lang="zh-CN" altLang="en-US" sz="2400" b="1" dirty="0">
                <a:solidFill>
                  <a:schemeClr val="bg1"/>
                </a:solidFill>
                <a:cs typeface="+mn-ea"/>
                <a:sym typeface="+mn-lt"/>
              </a:endParaRPr>
            </a:p>
          </p:txBody>
        </p:sp>
        <p:sp>
          <p:nvSpPr>
            <p:cNvPr id="21" name="矩形: 圆角 20"/>
            <p:cNvSpPr/>
            <p:nvPr/>
          </p:nvSpPr>
          <p:spPr>
            <a:xfrm>
              <a:off x="2209800" y="2260403"/>
              <a:ext cx="3692345" cy="517262"/>
            </a:xfrm>
            <a:custGeom>
              <a:avLst/>
              <a:gdLst>
                <a:gd name="connsiteX0" fmla="*/ 0 w 3692345"/>
                <a:gd name="connsiteY0" fmla="*/ 258631 h 517262"/>
                <a:gd name="connsiteX1" fmla="*/ 258631 w 3692345"/>
                <a:gd name="connsiteY1" fmla="*/ 0 h 517262"/>
                <a:gd name="connsiteX2" fmla="*/ 3433714 w 3692345"/>
                <a:gd name="connsiteY2" fmla="*/ 0 h 517262"/>
                <a:gd name="connsiteX3" fmla="*/ 3692345 w 3692345"/>
                <a:gd name="connsiteY3" fmla="*/ 258631 h 517262"/>
                <a:gd name="connsiteX4" fmla="*/ 3692345 w 3692345"/>
                <a:gd name="connsiteY4" fmla="*/ 258631 h 517262"/>
                <a:gd name="connsiteX5" fmla="*/ 3433714 w 3692345"/>
                <a:gd name="connsiteY5" fmla="*/ 517262 h 517262"/>
                <a:gd name="connsiteX6" fmla="*/ 258631 w 3692345"/>
                <a:gd name="connsiteY6" fmla="*/ 517262 h 517262"/>
                <a:gd name="connsiteX7" fmla="*/ 0 w 3692345"/>
                <a:gd name="connsiteY7" fmla="*/ 258631 h 51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2345" h="517262" extrusionOk="0">
                  <a:moveTo>
                    <a:pt x="0" y="258631"/>
                  </a:moveTo>
                  <a:cubicBezTo>
                    <a:pt x="-14610" y="106781"/>
                    <a:pt x="95831" y="7492"/>
                    <a:pt x="258631" y="0"/>
                  </a:cubicBezTo>
                  <a:cubicBezTo>
                    <a:pt x="1647861" y="132882"/>
                    <a:pt x="2223532" y="-84951"/>
                    <a:pt x="3433714" y="0"/>
                  </a:cubicBezTo>
                  <a:cubicBezTo>
                    <a:pt x="3563858" y="12397"/>
                    <a:pt x="3689093" y="133769"/>
                    <a:pt x="3692345" y="258631"/>
                  </a:cubicBezTo>
                  <a:lnTo>
                    <a:pt x="3692345" y="258631"/>
                  </a:lnTo>
                  <a:cubicBezTo>
                    <a:pt x="3677303" y="393239"/>
                    <a:pt x="3591748" y="524523"/>
                    <a:pt x="3433714" y="517262"/>
                  </a:cubicBezTo>
                  <a:cubicBezTo>
                    <a:pt x="2190554" y="566795"/>
                    <a:pt x="715210" y="532071"/>
                    <a:pt x="258631" y="517262"/>
                  </a:cubicBezTo>
                  <a:cubicBezTo>
                    <a:pt x="99718" y="514800"/>
                    <a:pt x="-3766" y="405015"/>
                    <a:pt x="0" y="258631"/>
                  </a:cubicBezTo>
                  <a:close/>
                </a:path>
              </a:pathLst>
            </a:custGeom>
            <a:noFill/>
            <a:ln>
              <a:solidFill>
                <a:srgbClr val="C3AC7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文本框 54"/>
          <p:cNvSpPr txBox="1"/>
          <p:nvPr/>
        </p:nvSpPr>
        <p:spPr>
          <a:xfrm>
            <a:off x="5364339" y="1413798"/>
            <a:ext cx="2470182" cy="2215991"/>
          </a:xfrm>
          <a:prstGeom prst="rect">
            <a:avLst/>
          </a:prstGeom>
          <a:noFill/>
        </p:spPr>
        <p:txBody>
          <a:bodyPr wrap="square" rtlCol="0">
            <a:spAutoFit/>
          </a:bodyPr>
          <a:lstStyle/>
          <a:p>
            <a:pPr algn="ctr"/>
            <a:r>
              <a:rPr lang="en-US" altLang="zh-CN" sz="13800" dirty="0">
                <a:solidFill>
                  <a:srgbClr val="5B8370"/>
                </a:solidFill>
                <a:latin typeface="思源宋体 CN Heavy" panose="02020900000000000000" pitchFamily="18" charset="-122"/>
                <a:ea typeface="思源宋体 CN Heavy" panose="02020900000000000000" pitchFamily="18" charset="-122"/>
                <a:cs typeface="+mn-ea"/>
                <a:sym typeface="+mn-lt"/>
              </a:rPr>
              <a:t>2</a:t>
            </a:r>
            <a:endParaRPr lang="zh-CN" altLang="en-US" sz="13800" dirty="0">
              <a:solidFill>
                <a:srgbClr val="5B8370"/>
              </a:solidFill>
              <a:latin typeface="思源宋体 CN Heavy" panose="02020900000000000000" pitchFamily="18" charset="-122"/>
              <a:ea typeface="思源宋体 CN Heavy" panose="02020900000000000000" pitchFamily="18" charset="-122"/>
              <a:cs typeface="+mn-ea"/>
              <a:sym typeface="+mn-lt"/>
            </a:endParaRPr>
          </a:p>
        </p:txBody>
      </p:sp>
      <p:grpSp>
        <p:nvGrpSpPr>
          <p:cNvPr id="7" name="组合 6"/>
          <p:cNvGrpSpPr/>
          <p:nvPr/>
        </p:nvGrpSpPr>
        <p:grpSpPr>
          <a:xfrm>
            <a:off x="4677373" y="1806561"/>
            <a:ext cx="1343416" cy="1368570"/>
            <a:chOff x="5229802" y="1806561"/>
            <a:chExt cx="1343416" cy="1368570"/>
          </a:xfrm>
        </p:grpSpPr>
        <p:sp>
          <p:nvSpPr>
            <p:cNvPr id="20" name="文本框 19"/>
            <p:cNvSpPr txBox="1"/>
            <p:nvPr/>
          </p:nvSpPr>
          <p:spPr>
            <a:xfrm>
              <a:off x="5229802" y="2295092"/>
              <a:ext cx="853698" cy="400110"/>
            </a:xfrm>
            <a:prstGeom prst="rect">
              <a:avLst/>
            </a:prstGeom>
            <a:noFill/>
          </p:spPr>
          <p:txBody>
            <a:bodyPr wrap="square" rtlCol="0">
              <a:spAutoFit/>
            </a:bodyPr>
            <a:lstStyle/>
            <a:p>
              <a:r>
                <a:rPr lang="en-US" altLang="zh-CN" sz="2000" dirty="0">
                  <a:solidFill>
                    <a:srgbClr val="C3AC7D"/>
                  </a:solidFill>
                  <a:cs typeface="+mn-ea"/>
                  <a:sym typeface="+mn-lt"/>
                </a:rPr>
                <a:t>PART</a:t>
              </a:r>
              <a:endParaRPr lang="zh-CN" altLang="en-US" sz="2000" dirty="0">
                <a:solidFill>
                  <a:srgbClr val="C3AC7D"/>
                </a:solidFill>
                <a:cs typeface="+mn-ea"/>
                <a:sym typeface="+mn-lt"/>
              </a:endParaRPr>
            </a:p>
          </p:txBody>
        </p:sp>
        <p:sp>
          <p:nvSpPr>
            <p:cNvPr id="59" name="任意多边形: 形状 58"/>
            <p:cNvSpPr/>
            <p:nvPr/>
          </p:nvSpPr>
          <p:spPr>
            <a:xfrm>
              <a:off x="5670489" y="1806561"/>
              <a:ext cx="902729" cy="1368570"/>
            </a:xfrm>
            <a:custGeom>
              <a:avLst/>
              <a:gdLst>
                <a:gd name="connsiteX0" fmla="*/ 445410 w 902729"/>
                <a:gd name="connsiteY0" fmla="*/ 4 h 1368570"/>
                <a:gd name="connsiteX1" fmla="*/ 671498 w 902729"/>
                <a:gd name="connsiteY1" fmla="*/ 71163 h 1368570"/>
                <a:gd name="connsiteX2" fmla="*/ 837927 w 902729"/>
                <a:gd name="connsiteY2" fmla="*/ 293798 h 1368570"/>
                <a:gd name="connsiteX3" fmla="*/ 902729 w 902729"/>
                <a:gd name="connsiteY3" fmla="*/ 681651 h 1368570"/>
                <a:gd name="connsiteX4" fmla="*/ 837927 w 902729"/>
                <a:gd name="connsiteY4" fmla="*/ 1072428 h 1368570"/>
                <a:gd name="connsiteX5" fmla="*/ 671498 w 902729"/>
                <a:gd name="connsiteY5" fmla="*/ 1296821 h 1368570"/>
                <a:gd name="connsiteX6" fmla="*/ 445410 w 902729"/>
                <a:gd name="connsiteY6" fmla="*/ 1368566 h 1368570"/>
                <a:gd name="connsiteX7" fmla="*/ 219000 w 902729"/>
                <a:gd name="connsiteY7" fmla="*/ 1296821 h 1368570"/>
                <a:gd name="connsiteX8" fmla="*/ 53803 w 902729"/>
                <a:gd name="connsiteY8" fmla="*/ 1072428 h 1368570"/>
                <a:gd name="connsiteX9" fmla="*/ 6667 w 902729"/>
                <a:gd name="connsiteY9" fmla="*/ 898696 h 1368570"/>
                <a:gd name="connsiteX10" fmla="*/ 1536 w 902729"/>
                <a:gd name="connsiteY10" fmla="*/ 855333 h 1368570"/>
                <a:gd name="connsiteX11" fmla="*/ 260708 w 902729"/>
                <a:gd name="connsiteY11" fmla="*/ 855333 h 1368570"/>
                <a:gd name="connsiteX12" fmla="*/ 262864 w 902729"/>
                <a:gd name="connsiteY12" fmla="*/ 899646 h 1368570"/>
                <a:gd name="connsiteX13" fmla="*/ 282129 w 902729"/>
                <a:gd name="connsiteY13" fmla="*/ 1063593 h 1368570"/>
                <a:gd name="connsiteX14" fmla="*/ 350325 w 902729"/>
                <a:gd name="connsiteY14" fmla="*/ 1255051 h 1368570"/>
                <a:gd name="connsiteX15" fmla="*/ 445410 w 902729"/>
                <a:gd name="connsiteY15" fmla="*/ 1307444 h 1368570"/>
                <a:gd name="connsiteX16" fmla="*/ 541404 w 902729"/>
                <a:gd name="connsiteY16" fmla="*/ 1254662 h 1368570"/>
                <a:gd name="connsiteX17" fmla="*/ 611288 w 902729"/>
                <a:gd name="connsiteY17" fmla="*/ 1062814 h 1368570"/>
                <a:gd name="connsiteX18" fmla="*/ 638306 w 902729"/>
                <a:gd name="connsiteY18" fmla="*/ 681651 h 1368570"/>
                <a:gd name="connsiteX19" fmla="*/ 611288 w 902729"/>
                <a:gd name="connsiteY19" fmla="*/ 303412 h 1368570"/>
                <a:gd name="connsiteX20" fmla="*/ 541404 w 902729"/>
                <a:gd name="connsiteY20" fmla="*/ 113322 h 1368570"/>
                <a:gd name="connsiteX21" fmla="*/ 445410 w 902729"/>
                <a:gd name="connsiteY21" fmla="*/ 61126 h 1368570"/>
                <a:gd name="connsiteX22" fmla="*/ 350325 w 902729"/>
                <a:gd name="connsiteY22" fmla="*/ 112932 h 1368570"/>
                <a:gd name="connsiteX23" fmla="*/ 282129 w 902729"/>
                <a:gd name="connsiteY23" fmla="*/ 302633 h 1368570"/>
                <a:gd name="connsiteX24" fmla="*/ 262864 w 902729"/>
                <a:gd name="connsiteY24" fmla="*/ 465264 h 1368570"/>
                <a:gd name="connsiteX25" fmla="*/ 260076 w 902729"/>
                <a:gd name="connsiteY25" fmla="*/ 522140 h 1368570"/>
                <a:gd name="connsiteX26" fmla="*/ 0 w 902729"/>
                <a:gd name="connsiteY26" fmla="*/ 522140 h 1368570"/>
                <a:gd name="connsiteX27" fmla="*/ 6667 w 902729"/>
                <a:gd name="connsiteY27" fmla="*/ 466214 h 1368570"/>
                <a:gd name="connsiteX28" fmla="*/ 53803 w 902729"/>
                <a:gd name="connsiteY28" fmla="*/ 293798 h 1368570"/>
                <a:gd name="connsiteX29" fmla="*/ 219000 w 902729"/>
                <a:gd name="connsiteY29" fmla="*/ 71163 h 1368570"/>
                <a:gd name="connsiteX30" fmla="*/ 445410 w 902729"/>
                <a:gd name="connsiteY30" fmla="*/ 4 h 136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2729" h="1368570">
                  <a:moveTo>
                    <a:pt x="445410" y="4"/>
                  </a:moveTo>
                  <a:cubicBezTo>
                    <a:pt x="527219" y="-377"/>
                    <a:pt x="602581" y="23342"/>
                    <a:pt x="671498" y="71163"/>
                  </a:cubicBezTo>
                  <a:cubicBezTo>
                    <a:pt x="740414" y="118983"/>
                    <a:pt x="795891" y="193195"/>
                    <a:pt x="837927" y="293798"/>
                  </a:cubicBezTo>
                  <a:cubicBezTo>
                    <a:pt x="879963" y="394401"/>
                    <a:pt x="901563" y="523686"/>
                    <a:pt x="902729" y="681651"/>
                  </a:cubicBezTo>
                  <a:cubicBezTo>
                    <a:pt x="901563" y="840785"/>
                    <a:pt x="879963" y="971044"/>
                    <a:pt x="837927" y="1072428"/>
                  </a:cubicBezTo>
                  <a:cubicBezTo>
                    <a:pt x="795891" y="1173811"/>
                    <a:pt x="740415" y="1248609"/>
                    <a:pt x="671498" y="1296821"/>
                  </a:cubicBezTo>
                  <a:cubicBezTo>
                    <a:pt x="602581" y="1345032"/>
                    <a:pt x="527219" y="1368947"/>
                    <a:pt x="445410" y="1368566"/>
                  </a:cubicBezTo>
                  <a:cubicBezTo>
                    <a:pt x="363073" y="1368947"/>
                    <a:pt x="287603" y="1345032"/>
                    <a:pt x="219000" y="1296821"/>
                  </a:cubicBezTo>
                  <a:cubicBezTo>
                    <a:pt x="150396" y="1248609"/>
                    <a:pt x="95331" y="1173811"/>
                    <a:pt x="53803" y="1072428"/>
                  </a:cubicBezTo>
                  <a:cubicBezTo>
                    <a:pt x="33039" y="1021736"/>
                    <a:pt x="17327" y="963825"/>
                    <a:pt x="6667" y="898696"/>
                  </a:cubicBezTo>
                  <a:lnTo>
                    <a:pt x="1536" y="855333"/>
                  </a:lnTo>
                  <a:lnTo>
                    <a:pt x="260708" y="855333"/>
                  </a:lnTo>
                  <a:lnTo>
                    <a:pt x="262864" y="899646"/>
                  </a:lnTo>
                  <a:cubicBezTo>
                    <a:pt x="267215" y="963303"/>
                    <a:pt x="273637" y="1017952"/>
                    <a:pt x="282129" y="1063593"/>
                  </a:cubicBezTo>
                  <a:cubicBezTo>
                    <a:pt x="299113" y="1154875"/>
                    <a:pt x="321845" y="1218694"/>
                    <a:pt x="350325" y="1255051"/>
                  </a:cubicBezTo>
                  <a:cubicBezTo>
                    <a:pt x="378805" y="1291408"/>
                    <a:pt x="410500" y="1308872"/>
                    <a:pt x="445410" y="1307444"/>
                  </a:cubicBezTo>
                  <a:cubicBezTo>
                    <a:pt x="480363" y="1308840"/>
                    <a:pt x="512361" y="1291246"/>
                    <a:pt x="541404" y="1254662"/>
                  </a:cubicBezTo>
                  <a:cubicBezTo>
                    <a:pt x="570446" y="1218077"/>
                    <a:pt x="593741" y="1154128"/>
                    <a:pt x="611288" y="1062814"/>
                  </a:cubicBezTo>
                  <a:cubicBezTo>
                    <a:pt x="628834" y="971500"/>
                    <a:pt x="637840" y="844446"/>
                    <a:pt x="638306" y="681651"/>
                  </a:cubicBezTo>
                  <a:cubicBezTo>
                    <a:pt x="637840" y="520025"/>
                    <a:pt x="628834" y="393946"/>
                    <a:pt x="611288" y="303412"/>
                  </a:cubicBezTo>
                  <a:cubicBezTo>
                    <a:pt x="593741" y="212878"/>
                    <a:pt x="570446" y="149515"/>
                    <a:pt x="541404" y="113322"/>
                  </a:cubicBezTo>
                  <a:cubicBezTo>
                    <a:pt x="512361" y="77129"/>
                    <a:pt x="480363" y="59730"/>
                    <a:pt x="445410" y="61126"/>
                  </a:cubicBezTo>
                  <a:cubicBezTo>
                    <a:pt x="410500" y="59698"/>
                    <a:pt x="378805" y="76966"/>
                    <a:pt x="350325" y="112932"/>
                  </a:cubicBezTo>
                  <a:cubicBezTo>
                    <a:pt x="321845" y="148898"/>
                    <a:pt x="299113" y="212132"/>
                    <a:pt x="282129" y="302633"/>
                  </a:cubicBezTo>
                  <a:cubicBezTo>
                    <a:pt x="273637" y="347883"/>
                    <a:pt x="267215" y="402094"/>
                    <a:pt x="262864" y="465264"/>
                  </a:cubicBezTo>
                  <a:lnTo>
                    <a:pt x="260076" y="522140"/>
                  </a:lnTo>
                  <a:lnTo>
                    <a:pt x="0" y="522140"/>
                  </a:lnTo>
                  <a:lnTo>
                    <a:pt x="6667" y="466214"/>
                  </a:lnTo>
                  <a:cubicBezTo>
                    <a:pt x="17327" y="401571"/>
                    <a:pt x="33039" y="344099"/>
                    <a:pt x="53803" y="293798"/>
                  </a:cubicBezTo>
                  <a:cubicBezTo>
                    <a:pt x="95331" y="193195"/>
                    <a:pt x="150397" y="118983"/>
                    <a:pt x="219000" y="71163"/>
                  </a:cubicBezTo>
                  <a:cubicBezTo>
                    <a:pt x="287603" y="23342"/>
                    <a:pt x="363073" y="-377"/>
                    <a:pt x="445410" y="4"/>
                  </a:cubicBez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62" name="文本框 61"/>
          <p:cNvSpPr txBox="1"/>
          <p:nvPr/>
        </p:nvSpPr>
        <p:spPr>
          <a:xfrm>
            <a:off x="3708400" y="4467864"/>
            <a:ext cx="4775200" cy="414020"/>
          </a:xfrm>
          <a:prstGeom prst="rect">
            <a:avLst/>
          </a:prstGeom>
          <a:noFill/>
        </p:spPr>
        <p:txBody>
          <a:bodyPr wrap="square">
            <a:spAutoFit/>
          </a:bodyPr>
          <a:lstStyle/>
          <a:p>
            <a:pPr algn="ctr">
              <a:lnSpc>
                <a:spcPct val="150000"/>
              </a:lnSpc>
            </a:pP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a:off x="5498765" y="1553422"/>
            <a:ext cx="5637547" cy="3907800"/>
          </a:xfrm>
          <a:custGeom>
            <a:avLst/>
            <a:gdLst>
              <a:gd name="connsiteX0" fmla="*/ 0 w 5637547"/>
              <a:gd name="connsiteY0" fmla="*/ 0 h 3907800"/>
              <a:gd name="connsiteX1" fmla="*/ 5637547 w 5637547"/>
              <a:gd name="connsiteY1" fmla="*/ 0 h 3907800"/>
              <a:gd name="connsiteX2" fmla="*/ 5637547 w 5637547"/>
              <a:gd name="connsiteY2" fmla="*/ 3907800 h 3907800"/>
              <a:gd name="connsiteX3" fmla="*/ 1904334 w 5637547"/>
              <a:gd name="connsiteY3" fmla="*/ 3907800 h 3907800"/>
              <a:gd name="connsiteX4" fmla="*/ 1886795 w 5637547"/>
              <a:gd name="connsiteY4" fmla="*/ 3578285 h 3907800"/>
              <a:gd name="connsiteX5" fmla="*/ 1497121 w 5637547"/>
              <a:gd name="connsiteY5" fmla="*/ 1871949 h 3907800"/>
              <a:gd name="connsiteX6" fmla="*/ 308367 w 5637547"/>
              <a:gd name="connsiteY6" fmla="*/ 312571 h 3907800"/>
              <a:gd name="connsiteX7" fmla="*/ 0 w 5637547"/>
              <a:gd name="connsiteY7" fmla="*/ 0 h 390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7547" h="3907800">
                <a:moveTo>
                  <a:pt x="0" y="0"/>
                </a:moveTo>
                <a:lnTo>
                  <a:pt x="5637547" y="0"/>
                </a:lnTo>
                <a:lnTo>
                  <a:pt x="5637547" y="3907800"/>
                </a:lnTo>
                <a:lnTo>
                  <a:pt x="1904334" y="3907800"/>
                </a:lnTo>
                <a:lnTo>
                  <a:pt x="1886795" y="3578285"/>
                </a:lnTo>
                <a:cubicBezTo>
                  <a:pt x="1845691" y="2993178"/>
                  <a:pt x="1760193" y="2416235"/>
                  <a:pt x="1497121" y="1871949"/>
                </a:cubicBezTo>
                <a:cubicBezTo>
                  <a:pt x="1234050" y="1327664"/>
                  <a:pt x="793405" y="816035"/>
                  <a:pt x="308367" y="312571"/>
                </a:cubicBezTo>
                <a:lnTo>
                  <a:pt x="0" y="0"/>
                </a:lnTo>
                <a:close/>
              </a:path>
            </a:pathLst>
          </a:custGeom>
          <a:solidFill>
            <a:srgbClr val="5B83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a:off x="1055687" y="1553422"/>
            <a:ext cx="6347412" cy="3907800"/>
          </a:xfrm>
          <a:custGeom>
            <a:avLst/>
            <a:gdLst>
              <a:gd name="connsiteX0" fmla="*/ 0 w 6347412"/>
              <a:gd name="connsiteY0" fmla="*/ 0 h 3907800"/>
              <a:gd name="connsiteX1" fmla="*/ 4443078 w 6347412"/>
              <a:gd name="connsiteY1" fmla="*/ 0 h 3907800"/>
              <a:gd name="connsiteX2" fmla="*/ 4751445 w 6347412"/>
              <a:gd name="connsiteY2" fmla="*/ 312571 h 3907800"/>
              <a:gd name="connsiteX3" fmla="*/ 5940199 w 6347412"/>
              <a:gd name="connsiteY3" fmla="*/ 1871949 h 3907800"/>
              <a:gd name="connsiteX4" fmla="*/ 6329873 w 6347412"/>
              <a:gd name="connsiteY4" fmla="*/ 3578285 h 3907800"/>
              <a:gd name="connsiteX5" fmla="*/ 6347412 w 6347412"/>
              <a:gd name="connsiteY5" fmla="*/ 3907800 h 3907800"/>
              <a:gd name="connsiteX6" fmla="*/ 0 w 6347412"/>
              <a:gd name="connsiteY6" fmla="*/ 3907800 h 3907800"/>
              <a:gd name="connsiteX7" fmla="*/ 0 w 6347412"/>
              <a:gd name="connsiteY7" fmla="*/ 0 h 390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47412" h="3907800">
                <a:moveTo>
                  <a:pt x="0" y="0"/>
                </a:moveTo>
                <a:lnTo>
                  <a:pt x="4443078" y="0"/>
                </a:lnTo>
                <a:lnTo>
                  <a:pt x="4751445" y="312571"/>
                </a:lnTo>
                <a:cubicBezTo>
                  <a:pt x="5236483" y="816035"/>
                  <a:pt x="5677128" y="1327664"/>
                  <a:pt x="5940199" y="1871949"/>
                </a:cubicBezTo>
                <a:cubicBezTo>
                  <a:pt x="6203271" y="2416235"/>
                  <a:pt x="6288769" y="2993178"/>
                  <a:pt x="6329873" y="3578285"/>
                </a:cubicBezTo>
                <a:lnTo>
                  <a:pt x="6347412" y="3907800"/>
                </a:lnTo>
                <a:lnTo>
                  <a:pt x="0" y="3907800"/>
                </a:lnTo>
                <a:lnTo>
                  <a:pt x="0" y="0"/>
                </a:lnTo>
                <a:close/>
              </a:path>
            </a:pathLst>
          </a:cu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922020" y="395605"/>
            <a:ext cx="4098925"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国产操作系统起步</a:t>
            </a:r>
            <a:r>
              <a:rPr lang="zh-CN" altLang="en-US" sz="3200" b="1" dirty="0">
                <a:solidFill>
                  <a:schemeClr val="tx1">
                    <a:lumMod val="75000"/>
                    <a:lumOff val="25000"/>
                  </a:schemeClr>
                </a:solidFill>
                <a:cs typeface="+mn-ea"/>
                <a:sym typeface="+mn-lt"/>
              </a:rPr>
              <a:t>早</a:t>
            </a:r>
            <a:endParaRPr lang="zh-CN" altLang="en-US" sz="3200" b="1" dirty="0">
              <a:solidFill>
                <a:schemeClr val="tx1">
                  <a:lumMod val="75000"/>
                  <a:lumOff val="25000"/>
                </a:schemeClr>
              </a:solidFill>
              <a:cs typeface="+mn-ea"/>
              <a:sym typeface="+mn-lt"/>
            </a:endParaRPr>
          </a:p>
        </p:txBody>
      </p:sp>
      <p:grpSp>
        <p:nvGrpSpPr>
          <p:cNvPr id="19" name="组合 18"/>
          <p:cNvGrpSpPr/>
          <p:nvPr/>
        </p:nvGrpSpPr>
        <p:grpSpPr>
          <a:xfrm rot="5400000">
            <a:off x="404240" y="628682"/>
            <a:ext cx="532188" cy="252732"/>
            <a:chOff x="5635594" y="1198829"/>
            <a:chExt cx="969494" cy="460406"/>
          </a:xfrm>
        </p:grpSpPr>
        <p:sp>
          <p:nvSpPr>
            <p:cNvPr id="20" name="椭圆 19"/>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7403099" y="1991912"/>
            <a:ext cx="3337471" cy="737235"/>
          </a:xfrm>
          <a:prstGeom prst="rect">
            <a:avLst/>
          </a:prstGeom>
          <a:noFill/>
        </p:spPr>
        <p:txBody>
          <a:bodyPr wrap="square" rtlCol="0">
            <a:spAutoFit/>
          </a:bodyPr>
          <a:lstStyle/>
          <a:p>
            <a:pPr marL="285750" indent="-285750" algn="just">
              <a:buFont typeface="Wingdings" panose="05000000000000000000" pitchFamily="2" charset="2"/>
              <a:buChar char="ü"/>
            </a:pPr>
            <a:r>
              <a:rPr sz="1400" dirty="0">
                <a:solidFill>
                  <a:schemeClr val="bg1"/>
                </a:solidFill>
                <a:cs typeface="+mn-ea"/>
                <a:sym typeface="+mn-lt"/>
              </a:rPr>
              <a:t>我国最早的操作系统研发可以追溯到20世纪70年代，在1979年引进 UNIX 操作系统</a:t>
            </a:r>
            <a:endParaRPr sz="1400" dirty="0">
              <a:solidFill>
                <a:schemeClr val="bg1"/>
              </a:solidFill>
              <a:cs typeface="+mn-ea"/>
              <a:sym typeface="+mn-lt"/>
            </a:endParaRPr>
          </a:p>
        </p:txBody>
      </p:sp>
      <p:sp>
        <p:nvSpPr>
          <p:cNvPr id="31" name="文本框 30"/>
          <p:cNvSpPr txBox="1"/>
          <p:nvPr/>
        </p:nvSpPr>
        <p:spPr>
          <a:xfrm>
            <a:off x="7403099" y="2990304"/>
            <a:ext cx="3337471" cy="737235"/>
          </a:xfrm>
          <a:prstGeom prst="rect">
            <a:avLst/>
          </a:prstGeom>
          <a:noFill/>
        </p:spPr>
        <p:txBody>
          <a:bodyPr wrap="square" rtlCol="0">
            <a:spAutoFit/>
          </a:bodyPr>
          <a:lstStyle/>
          <a:p>
            <a:pPr marL="285750" indent="-285750" algn="just">
              <a:buFont typeface="Wingdings" panose="05000000000000000000" pitchFamily="2" charset="2"/>
              <a:buChar char="ü"/>
            </a:pPr>
            <a:r>
              <a:rPr sz="1400" dirty="0">
                <a:solidFill>
                  <a:schemeClr val="bg1"/>
                </a:solidFill>
                <a:cs typeface="+mn-ea"/>
                <a:sym typeface="+mn-lt"/>
              </a:rPr>
              <a:t>早在20世纪90年代末，我国国内就已经出现了早期版本的 Linux 操作系统，相比国外起步并不晚。</a:t>
            </a:r>
            <a:endParaRPr sz="1400" dirty="0">
              <a:solidFill>
                <a:schemeClr val="bg1"/>
              </a:solidFill>
              <a:cs typeface="+mn-ea"/>
              <a:sym typeface="+mn-lt"/>
            </a:endParaRPr>
          </a:p>
        </p:txBody>
      </p:sp>
      <p:sp>
        <p:nvSpPr>
          <p:cNvPr id="32" name="文本框 31"/>
          <p:cNvSpPr txBox="1"/>
          <p:nvPr/>
        </p:nvSpPr>
        <p:spPr>
          <a:xfrm>
            <a:off x="7403099" y="4203961"/>
            <a:ext cx="3337471" cy="737235"/>
          </a:xfrm>
          <a:prstGeom prst="rect">
            <a:avLst/>
          </a:prstGeom>
          <a:noFill/>
        </p:spPr>
        <p:txBody>
          <a:bodyPr wrap="square" rtlCol="0">
            <a:spAutoFit/>
          </a:bodyPr>
          <a:lstStyle/>
          <a:p>
            <a:pPr marL="285750" indent="-285750" algn="just">
              <a:buFont typeface="Wingdings" panose="05000000000000000000" pitchFamily="2" charset="2"/>
              <a:buChar char="ü"/>
            </a:pPr>
            <a:r>
              <a:rPr sz="1400" dirty="0">
                <a:solidFill>
                  <a:schemeClr val="bg1"/>
                </a:solidFill>
                <a:cs typeface="+mn-ea"/>
                <a:sym typeface="+mn-lt"/>
              </a:rPr>
              <a:t>我国的国产 Linux 系统在90年代末出现，如红旗 Linux , Xteam Linux ，蓝点 Linux 等</a:t>
            </a:r>
            <a:endParaRPr sz="1400" dirty="0">
              <a:solidFill>
                <a:schemeClr val="bg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2700000">
            <a:off x="4633834" y="1982174"/>
            <a:ext cx="1578077" cy="1578077"/>
          </a:xfrm>
          <a:prstGeom prst="ellipse">
            <a:avLst/>
          </a:prstGeom>
          <a:solidFill>
            <a:srgbClr val="5B8370"/>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633834" y="3329212"/>
            <a:ext cx="1578077" cy="1578077"/>
          </a:xfrm>
          <a:prstGeom prst="ellipse">
            <a:avLst/>
          </a:prstGeom>
          <a:solidFill>
            <a:srgbClr val="C3AC7D"/>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5B8370"/>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C3AC7D"/>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25" name="文本框 24"/>
          <p:cNvSpPr txBox="1"/>
          <p:nvPr/>
        </p:nvSpPr>
        <p:spPr>
          <a:xfrm>
            <a:off x="922020" y="395605"/>
            <a:ext cx="4196080" cy="583565"/>
          </a:xfrm>
          <a:prstGeom prst="rect">
            <a:avLst/>
          </a:prstGeom>
          <a:noFill/>
        </p:spPr>
        <p:txBody>
          <a:bodyPr wrap="square" rtlCol="0">
            <a:spAutoFit/>
          </a:bodyPr>
          <a:lstStyle/>
          <a:p>
            <a:r>
              <a:rPr lang="zh-CN" altLang="en-US" sz="3200" b="1" dirty="0">
                <a:solidFill>
                  <a:schemeClr val="tx1">
                    <a:lumMod val="75000"/>
                    <a:lumOff val="25000"/>
                  </a:schemeClr>
                </a:solidFill>
                <a:cs typeface="+mn-ea"/>
                <a:sym typeface="+mn-lt"/>
              </a:rPr>
              <a:t>短暂辉煌，</a:t>
            </a:r>
            <a:r>
              <a:rPr lang="zh-CN" altLang="en-US" sz="3200" b="1" dirty="0">
                <a:solidFill>
                  <a:schemeClr val="tx1">
                    <a:lumMod val="75000"/>
                    <a:lumOff val="25000"/>
                  </a:schemeClr>
                </a:solidFill>
                <a:cs typeface="+mn-ea"/>
                <a:sym typeface="+mn-lt"/>
              </a:rPr>
              <a:t>迅速衰落</a:t>
            </a:r>
            <a:endParaRPr lang="zh-CN" altLang="en-US" sz="3200" b="1" dirty="0">
              <a:solidFill>
                <a:schemeClr val="tx1">
                  <a:lumMod val="75000"/>
                  <a:lumOff val="25000"/>
                </a:schemeClr>
              </a:solidFill>
              <a:cs typeface="+mn-ea"/>
              <a:sym typeface="+mn-lt"/>
            </a:endParaRPr>
          </a:p>
        </p:txBody>
      </p:sp>
      <p:grpSp>
        <p:nvGrpSpPr>
          <p:cNvPr id="27" name="组合 26"/>
          <p:cNvGrpSpPr/>
          <p:nvPr/>
        </p:nvGrpSpPr>
        <p:grpSpPr>
          <a:xfrm rot="5400000">
            <a:off x="404240" y="628682"/>
            <a:ext cx="532188" cy="252732"/>
            <a:chOff x="5635594" y="1198829"/>
            <a:chExt cx="969494" cy="460406"/>
          </a:xfrm>
        </p:grpSpPr>
        <p:sp>
          <p:nvSpPr>
            <p:cNvPr id="28" name="椭圆 27"/>
            <p:cNvSpPr/>
            <p:nvPr/>
          </p:nvSpPr>
          <p:spPr>
            <a:xfrm>
              <a:off x="5635594" y="1198829"/>
              <a:ext cx="460406" cy="460406"/>
            </a:xfrm>
            <a:prstGeom prst="ellipse">
              <a:avLst/>
            </a:prstGeom>
            <a:solidFill>
              <a:srgbClr val="C3A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144681" y="1198829"/>
              <a:ext cx="460407" cy="460406"/>
            </a:xfrm>
            <a:prstGeom prst="ellipse">
              <a:avLst/>
            </a:prstGeom>
            <a:solidFill>
              <a:srgbClr val="C6D7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987425" y="2146935"/>
            <a:ext cx="3047365" cy="1198880"/>
          </a:xfrm>
          <a:prstGeom prst="rect">
            <a:avLst/>
          </a:prstGeom>
          <a:noFill/>
        </p:spPr>
        <p:txBody>
          <a:bodyPr wrap="square">
            <a:spAutoFit/>
          </a:bodyPr>
          <a:lstStyle/>
          <a:p>
            <a:r>
              <a:rPr lang="zh-CN" altLang="en-US" b="1" dirty="0"/>
              <a:t>大部分国产系统并未形成足够的市场影响力，许多版本经历了从诞生到短暂辉煌最后又迅速衰落的周期</a:t>
            </a:r>
            <a:endParaRPr lang="zh-CN" altLang="en-US" b="1" dirty="0"/>
          </a:p>
        </p:txBody>
      </p:sp>
      <p:grpSp>
        <p:nvGrpSpPr>
          <p:cNvPr id="33" name="组合 32"/>
          <p:cNvGrpSpPr/>
          <p:nvPr/>
        </p:nvGrpSpPr>
        <p:grpSpPr>
          <a:xfrm>
            <a:off x="7914356" y="2249884"/>
            <a:ext cx="2796452" cy="4199017"/>
            <a:chOff x="1366805" y="3648755"/>
            <a:chExt cx="2796452" cy="4199017"/>
          </a:xfrm>
        </p:grpSpPr>
        <p:sp>
          <p:nvSpPr>
            <p:cNvPr id="34" name="文本框 33"/>
            <p:cNvSpPr txBox="1"/>
            <p:nvPr/>
          </p:nvSpPr>
          <p:spPr>
            <a:xfrm>
              <a:off x="1531270" y="3648755"/>
              <a:ext cx="2603500" cy="460375"/>
            </a:xfrm>
            <a:prstGeom prst="rect">
              <a:avLst/>
            </a:prstGeom>
            <a:noFill/>
          </p:spPr>
          <p:txBody>
            <a:bodyPr wrap="square">
              <a:spAutoFit/>
            </a:bodyPr>
            <a:lstStyle/>
            <a:p>
              <a:pPr algn="r"/>
              <a:r>
                <a:rPr lang="zh-CN" altLang="en-US" sz="2400" b="1" dirty="0"/>
                <a:t>例如：红旗</a:t>
              </a:r>
              <a:r>
                <a:rPr lang="en-US" altLang="zh-CN" sz="2400" b="1" dirty="0"/>
                <a:t>Linux</a:t>
              </a:r>
              <a:endParaRPr lang="en-US" altLang="zh-CN" sz="2400" b="1" dirty="0"/>
            </a:p>
          </p:txBody>
        </p:sp>
        <p:sp>
          <p:nvSpPr>
            <p:cNvPr id="35" name="文本框 34"/>
            <p:cNvSpPr txBox="1"/>
            <p:nvPr/>
          </p:nvSpPr>
          <p:spPr>
            <a:xfrm>
              <a:off x="1366805" y="4309552"/>
              <a:ext cx="2796452" cy="3538220"/>
            </a:xfrm>
            <a:prstGeom prst="rect">
              <a:avLst/>
            </a:prstGeom>
            <a:noFill/>
          </p:spPr>
          <p:txBody>
            <a:bodyPr wrap="square" rtlCol="0">
              <a:spAutoFit/>
            </a:bodyPr>
            <a:lstStyle/>
            <a:p>
              <a:pPr algn="l"/>
              <a:r>
                <a:rPr sz="1400" dirty="0">
                  <a:solidFill>
                    <a:schemeClr val="tx1">
                      <a:lumMod val="85000"/>
                      <a:lumOff val="15000"/>
                    </a:schemeClr>
                  </a:solidFill>
                  <a:cs typeface="+mn-ea"/>
                  <a:sym typeface="+mn-lt"/>
                </a:rPr>
                <a:t>红旗 Linux 1.0版最早在1999年发布，研发主体是中科院软件所。</a:t>
              </a:r>
              <a:endParaRPr sz="1400" dirty="0">
                <a:solidFill>
                  <a:schemeClr val="tx1">
                    <a:lumMod val="85000"/>
                    <a:lumOff val="15000"/>
                  </a:schemeClr>
                </a:solidFill>
                <a:cs typeface="+mn-ea"/>
                <a:sym typeface="+mn-lt"/>
              </a:endParaRPr>
            </a:p>
            <a:p>
              <a:pPr algn="l"/>
              <a:endParaRPr sz="1400" dirty="0">
                <a:solidFill>
                  <a:schemeClr val="tx1">
                    <a:lumMod val="85000"/>
                    <a:lumOff val="15000"/>
                  </a:schemeClr>
                </a:solidFill>
                <a:cs typeface="+mn-ea"/>
                <a:sym typeface="+mn-lt"/>
              </a:endParaRPr>
            </a:p>
            <a:p>
              <a:pPr algn="l"/>
              <a:r>
                <a:rPr sz="1400" dirty="0">
                  <a:solidFill>
                    <a:schemeClr val="tx1">
                      <a:lumMod val="85000"/>
                      <a:lumOff val="15000"/>
                    </a:schemeClr>
                  </a:solidFill>
                  <a:cs typeface="+mn-ea"/>
                  <a:sym typeface="+mn-lt"/>
                </a:rPr>
                <a:t>到了2005年，红旗Linux开始进入辉煌时期，中科红旗实现盈利</a:t>
              </a:r>
              <a:endParaRPr sz="1400" dirty="0">
                <a:solidFill>
                  <a:schemeClr val="tx1">
                    <a:lumMod val="85000"/>
                    <a:lumOff val="15000"/>
                  </a:schemeClr>
                </a:solidFill>
                <a:cs typeface="+mn-ea"/>
                <a:sym typeface="+mn-lt"/>
              </a:endParaRPr>
            </a:p>
            <a:p>
              <a:pPr algn="l"/>
              <a:endParaRPr sz="1400" dirty="0">
                <a:solidFill>
                  <a:schemeClr val="tx1">
                    <a:lumMod val="85000"/>
                    <a:lumOff val="15000"/>
                  </a:schemeClr>
                </a:solidFill>
                <a:cs typeface="+mn-ea"/>
                <a:sym typeface="+mn-lt"/>
              </a:endParaRPr>
            </a:p>
            <a:p>
              <a:pPr algn="l"/>
              <a:r>
                <a:rPr sz="1400" dirty="0">
                  <a:solidFill>
                    <a:schemeClr val="tx1">
                      <a:lumMod val="85000"/>
                      <a:lumOff val="15000"/>
                    </a:schemeClr>
                  </a:solidFill>
                  <a:cs typeface="+mn-ea"/>
                  <a:sym typeface="+mn-lt"/>
                </a:rPr>
                <a:t>2013年12月，出现“讨薪”事件，在2014年，由于资金链断裂，公司发布清算公告，宣告正式解散</a:t>
              </a:r>
              <a:r>
                <a:rPr lang="en-US"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后被五甲万京集团成功收购</a:t>
              </a:r>
              <a:endParaRPr lang="zh-CN" altLang="en-US" sz="1400" dirty="0">
                <a:solidFill>
                  <a:schemeClr val="tx1">
                    <a:lumMod val="85000"/>
                    <a:lumOff val="15000"/>
                  </a:schemeClr>
                </a:solidFill>
                <a:cs typeface="+mn-ea"/>
                <a:sym typeface="+mn-lt"/>
              </a:endParaRPr>
            </a:p>
            <a:p>
              <a:pPr algn="l"/>
              <a:endParaRPr lang="zh-CN" altLang="en-US" sz="1400" dirty="0">
                <a:solidFill>
                  <a:schemeClr val="tx1">
                    <a:lumMod val="85000"/>
                    <a:lumOff val="15000"/>
                  </a:schemeClr>
                </a:solidFill>
                <a:cs typeface="+mn-ea"/>
                <a:sym typeface="+mn-lt"/>
              </a:endParaRPr>
            </a:p>
            <a:p>
              <a:pPr algn="l"/>
              <a:r>
                <a:rPr lang="zh-CN" altLang="en-US" sz="1400" dirty="0">
                  <a:solidFill>
                    <a:schemeClr val="tx1">
                      <a:lumMod val="85000"/>
                      <a:lumOff val="15000"/>
                    </a:schemeClr>
                  </a:solidFill>
                  <a:cs typeface="+mn-ea"/>
                  <a:sym typeface="+mn-lt"/>
                </a:rPr>
                <a:t>在2016年的时候，红旗与邮蓄建立全面战略合作关系，之后在2019年，红旗操作系统受邀参加2019（第二届）中国金融科技产业峰会。</a:t>
              </a:r>
              <a:endParaRPr lang="zh-CN" altLang="en-US" sz="1400" dirty="0">
                <a:solidFill>
                  <a:schemeClr val="tx1">
                    <a:lumMod val="85000"/>
                    <a:lumOff val="15000"/>
                  </a:schemeClr>
                </a:solidFill>
                <a:cs typeface="+mn-ea"/>
                <a:sym typeface="+mn-lt"/>
              </a:endParaRPr>
            </a:p>
          </p:txBody>
        </p:sp>
      </p:grpSp>
      <p:sp>
        <p:nvSpPr>
          <p:cNvPr id="36" name="note-with-pushpin_74082"/>
          <p:cNvSpPr/>
          <p:nvPr/>
        </p:nvSpPr>
        <p:spPr>
          <a:xfrm>
            <a:off x="5121003" y="3813407"/>
            <a:ext cx="533037" cy="609685"/>
          </a:xfrm>
          <a:custGeom>
            <a:avLst/>
            <a:gdLst>
              <a:gd name="T0" fmla="*/ 1372 w 2289"/>
              <a:gd name="T1" fmla="*/ 437 h 2622"/>
              <a:gd name="T2" fmla="*/ 1430 w 2289"/>
              <a:gd name="T3" fmla="*/ 161 h 2622"/>
              <a:gd name="T4" fmla="*/ 1666 w 2289"/>
              <a:gd name="T5" fmla="*/ 6 h 2622"/>
              <a:gd name="T6" fmla="*/ 1734 w 2289"/>
              <a:gd name="T7" fmla="*/ 0 h 2622"/>
              <a:gd name="T8" fmla="*/ 2096 w 2289"/>
              <a:gd name="T9" fmla="*/ 301 h 2622"/>
              <a:gd name="T10" fmla="*/ 1802 w 2289"/>
              <a:gd name="T11" fmla="*/ 731 h 2622"/>
              <a:gd name="T12" fmla="*/ 1733 w 2289"/>
              <a:gd name="T13" fmla="*/ 738 h 2622"/>
              <a:gd name="T14" fmla="*/ 1372 w 2289"/>
              <a:gd name="T15" fmla="*/ 437 h 2622"/>
              <a:gd name="T16" fmla="*/ 2282 w 2289"/>
              <a:gd name="T17" fmla="*/ 2156 h 2622"/>
              <a:gd name="T18" fmla="*/ 2234 w 2289"/>
              <a:gd name="T19" fmla="*/ 2199 h 2622"/>
              <a:gd name="T20" fmla="*/ 455 w 2289"/>
              <a:gd name="T21" fmla="*/ 2620 h 2622"/>
              <a:gd name="T22" fmla="*/ 440 w 2289"/>
              <a:gd name="T23" fmla="*/ 2622 h 2622"/>
              <a:gd name="T24" fmla="*/ 383 w 2289"/>
              <a:gd name="T25" fmla="*/ 2590 h 2622"/>
              <a:gd name="T26" fmla="*/ 142 w 2289"/>
              <a:gd name="T27" fmla="*/ 1843 h 2622"/>
              <a:gd name="T28" fmla="*/ 1 w 2289"/>
              <a:gd name="T29" fmla="*/ 438 h 2622"/>
              <a:gd name="T30" fmla="*/ 62 w 2289"/>
              <a:gd name="T31" fmla="*/ 369 h 2622"/>
              <a:gd name="T32" fmla="*/ 1240 w 2289"/>
              <a:gd name="T33" fmla="*/ 277 h 2622"/>
              <a:gd name="T34" fmla="*/ 1241 w 2289"/>
              <a:gd name="T35" fmla="*/ 462 h 2622"/>
              <a:gd name="T36" fmla="*/ 1301 w 2289"/>
              <a:gd name="T37" fmla="*/ 623 h 2622"/>
              <a:gd name="T38" fmla="*/ 902 w 2289"/>
              <a:gd name="T39" fmla="*/ 941 h 2622"/>
              <a:gd name="T40" fmla="*/ 892 w 2289"/>
              <a:gd name="T41" fmla="*/ 1035 h 2622"/>
              <a:gd name="T42" fmla="*/ 944 w 2289"/>
              <a:gd name="T43" fmla="*/ 1060 h 2622"/>
              <a:gd name="T44" fmla="*/ 985 w 2289"/>
              <a:gd name="T45" fmla="*/ 1046 h 2622"/>
              <a:gd name="T46" fmla="*/ 1384 w 2289"/>
              <a:gd name="T47" fmla="*/ 728 h 2622"/>
              <a:gd name="T48" fmla="*/ 1733 w 2289"/>
              <a:gd name="T49" fmla="*/ 871 h 2622"/>
              <a:gd name="T50" fmla="*/ 1827 w 2289"/>
              <a:gd name="T51" fmla="*/ 862 h 2622"/>
              <a:gd name="T52" fmla="*/ 1884 w 2289"/>
              <a:gd name="T53" fmla="*/ 848 h 2622"/>
              <a:gd name="T54" fmla="*/ 1920 w 2289"/>
              <a:gd name="T55" fmla="*/ 1210 h 2622"/>
              <a:gd name="T56" fmla="*/ 2272 w 2289"/>
              <a:gd name="T57" fmla="*/ 2093 h 2622"/>
              <a:gd name="T58" fmla="*/ 2282 w 2289"/>
              <a:gd name="T59" fmla="*/ 2156 h 2622"/>
              <a:gd name="T60" fmla="*/ 1363 w 2289"/>
              <a:gd name="T61" fmla="*/ 1918 h 2622"/>
              <a:gd name="T62" fmla="*/ 1283 w 2289"/>
              <a:gd name="T63" fmla="*/ 1869 h 2622"/>
              <a:gd name="T64" fmla="*/ 578 w 2289"/>
              <a:gd name="T65" fmla="*/ 2039 h 2622"/>
              <a:gd name="T66" fmla="*/ 529 w 2289"/>
              <a:gd name="T67" fmla="*/ 2120 h 2622"/>
              <a:gd name="T68" fmla="*/ 593 w 2289"/>
              <a:gd name="T69" fmla="*/ 2171 h 2622"/>
              <a:gd name="T70" fmla="*/ 609 w 2289"/>
              <a:gd name="T71" fmla="*/ 2169 h 2622"/>
              <a:gd name="T72" fmla="*/ 1314 w 2289"/>
              <a:gd name="T73" fmla="*/ 1998 h 2622"/>
              <a:gd name="T74" fmla="*/ 1363 w 2289"/>
              <a:gd name="T75" fmla="*/ 1918 h 2622"/>
              <a:gd name="T76" fmla="*/ 1579 w 2289"/>
              <a:gd name="T77" fmla="*/ 1369 h 2622"/>
              <a:gd name="T78" fmla="*/ 1500 w 2289"/>
              <a:gd name="T79" fmla="*/ 1317 h 2622"/>
              <a:gd name="T80" fmla="*/ 440 w 2289"/>
              <a:gd name="T81" fmla="*/ 1537 h 2622"/>
              <a:gd name="T82" fmla="*/ 388 w 2289"/>
              <a:gd name="T83" fmla="*/ 1616 h 2622"/>
              <a:gd name="T84" fmla="*/ 453 w 2289"/>
              <a:gd name="T85" fmla="*/ 1669 h 2622"/>
              <a:gd name="T86" fmla="*/ 467 w 2289"/>
              <a:gd name="T87" fmla="*/ 1668 h 2622"/>
              <a:gd name="T88" fmla="*/ 1527 w 2289"/>
              <a:gd name="T89" fmla="*/ 1448 h 2622"/>
              <a:gd name="T90" fmla="*/ 1579 w 2289"/>
              <a:gd name="T91" fmla="*/ 1369 h 2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9" h="2622">
                <a:moveTo>
                  <a:pt x="1372" y="437"/>
                </a:moveTo>
                <a:cubicBezTo>
                  <a:pt x="1353" y="340"/>
                  <a:pt x="1374" y="242"/>
                  <a:pt x="1430" y="161"/>
                </a:cubicBezTo>
                <a:cubicBezTo>
                  <a:pt x="1485" y="79"/>
                  <a:pt x="1569" y="25"/>
                  <a:pt x="1666" y="6"/>
                </a:cubicBezTo>
                <a:cubicBezTo>
                  <a:pt x="1689" y="2"/>
                  <a:pt x="1712" y="0"/>
                  <a:pt x="1734" y="0"/>
                </a:cubicBezTo>
                <a:cubicBezTo>
                  <a:pt x="1911" y="0"/>
                  <a:pt x="2064" y="126"/>
                  <a:pt x="2096" y="301"/>
                </a:cubicBezTo>
                <a:cubicBezTo>
                  <a:pt x="2134" y="500"/>
                  <a:pt x="2002" y="694"/>
                  <a:pt x="1802" y="731"/>
                </a:cubicBezTo>
                <a:cubicBezTo>
                  <a:pt x="1779" y="735"/>
                  <a:pt x="1756" y="738"/>
                  <a:pt x="1733" y="738"/>
                </a:cubicBezTo>
                <a:cubicBezTo>
                  <a:pt x="1557" y="738"/>
                  <a:pt x="1404" y="611"/>
                  <a:pt x="1372" y="437"/>
                </a:cubicBezTo>
                <a:close/>
                <a:moveTo>
                  <a:pt x="2282" y="2156"/>
                </a:moveTo>
                <a:cubicBezTo>
                  <a:pt x="2274" y="2177"/>
                  <a:pt x="2256" y="2194"/>
                  <a:pt x="2234" y="2199"/>
                </a:cubicBezTo>
                <a:lnTo>
                  <a:pt x="455" y="2620"/>
                </a:lnTo>
                <a:cubicBezTo>
                  <a:pt x="450" y="2622"/>
                  <a:pt x="445" y="2622"/>
                  <a:pt x="440" y="2622"/>
                </a:cubicBezTo>
                <a:cubicBezTo>
                  <a:pt x="417" y="2622"/>
                  <a:pt x="395" y="2610"/>
                  <a:pt x="383" y="2590"/>
                </a:cubicBezTo>
                <a:cubicBezTo>
                  <a:pt x="378" y="2582"/>
                  <a:pt x="258" y="2381"/>
                  <a:pt x="142" y="1843"/>
                </a:cubicBezTo>
                <a:cubicBezTo>
                  <a:pt x="26" y="1310"/>
                  <a:pt x="2" y="473"/>
                  <a:pt x="1" y="438"/>
                </a:cubicBezTo>
                <a:cubicBezTo>
                  <a:pt x="0" y="402"/>
                  <a:pt x="27" y="372"/>
                  <a:pt x="62" y="369"/>
                </a:cubicBezTo>
                <a:lnTo>
                  <a:pt x="1240" y="277"/>
                </a:lnTo>
                <a:cubicBezTo>
                  <a:pt x="1229" y="337"/>
                  <a:pt x="1229" y="399"/>
                  <a:pt x="1241" y="462"/>
                </a:cubicBezTo>
                <a:cubicBezTo>
                  <a:pt x="1252" y="520"/>
                  <a:pt x="1272" y="574"/>
                  <a:pt x="1301" y="623"/>
                </a:cubicBezTo>
                <a:lnTo>
                  <a:pt x="902" y="941"/>
                </a:lnTo>
                <a:cubicBezTo>
                  <a:pt x="873" y="964"/>
                  <a:pt x="869" y="1006"/>
                  <a:pt x="892" y="1035"/>
                </a:cubicBezTo>
                <a:cubicBezTo>
                  <a:pt x="905" y="1052"/>
                  <a:pt x="924" y="1060"/>
                  <a:pt x="944" y="1060"/>
                </a:cubicBezTo>
                <a:cubicBezTo>
                  <a:pt x="958" y="1060"/>
                  <a:pt x="973" y="1055"/>
                  <a:pt x="985" y="1046"/>
                </a:cubicBezTo>
                <a:lnTo>
                  <a:pt x="1384" y="728"/>
                </a:lnTo>
                <a:cubicBezTo>
                  <a:pt x="1475" y="817"/>
                  <a:pt x="1599" y="871"/>
                  <a:pt x="1733" y="871"/>
                </a:cubicBezTo>
                <a:cubicBezTo>
                  <a:pt x="1765" y="871"/>
                  <a:pt x="1796" y="868"/>
                  <a:pt x="1827" y="862"/>
                </a:cubicBezTo>
                <a:cubicBezTo>
                  <a:pt x="1846" y="858"/>
                  <a:pt x="1865" y="854"/>
                  <a:pt x="1884" y="848"/>
                </a:cubicBezTo>
                <a:cubicBezTo>
                  <a:pt x="1893" y="958"/>
                  <a:pt x="1905" y="1080"/>
                  <a:pt x="1920" y="1210"/>
                </a:cubicBezTo>
                <a:cubicBezTo>
                  <a:pt x="1979" y="1715"/>
                  <a:pt x="2269" y="2089"/>
                  <a:pt x="2272" y="2093"/>
                </a:cubicBezTo>
                <a:cubicBezTo>
                  <a:pt x="2286" y="2111"/>
                  <a:pt x="2289" y="2135"/>
                  <a:pt x="2282" y="2156"/>
                </a:cubicBezTo>
                <a:close/>
                <a:moveTo>
                  <a:pt x="1363" y="1918"/>
                </a:moveTo>
                <a:cubicBezTo>
                  <a:pt x="1355" y="1882"/>
                  <a:pt x="1319" y="1860"/>
                  <a:pt x="1283" y="1869"/>
                </a:cubicBezTo>
                <a:lnTo>
                  <a:pt x="578" y="2039"/>
                </a:lnTo>
                <a:cubicBezTo>
                  <a:pt x="542" y="2048"/>
                  <a:pt x="520" y="2084"/>
                  <a:pt x="529" y="2120"/>
                </a:cubicBezTo>
                <a:cubicBezTo>
                  <a:pt x="536" y="2150"/>
                  <a:pt x="563" y="2171"/>
                  <a:pt x="593" y="2171"/>
                </a:cubicBezTo>
                <a:cubicBezTo>
                  <a:pt x="598" y="2171"/>
                  <a:pt x="604" y="2170"/>
                  <a:pt x="609" y="2169"/>
                </a:cubicBezTo>
                <a:lnTo>
                  <a:pt x="1314" y="1998"/>
                </a:lnTo>
                <a:cubicBezTo>
                  <a:pt x="1350" y="1990"/>
                  <a:pt x="1372" y="1954"/>
                  <a:pt x="1363" y="1918"/>
                </a:cubicBezTo>
                <a:close/>
                <a:moveTo>
                  <a:pt x="1579" y="1369"/>
                </a:moveTo>
                <a:cubicBezTo>
                  <a:pt x="1571" y="1333"/>
                  <a:pt x="1536" y="1309"/>
                  <a:pt x="1500" y="1317"/>
                </a:cubicBezTo>
                <a:lnTo>
                  <a:pt x="440" y="1537"/>
                </a:lnTo>
                <a:cubicBezTo>
                  <a:pt x="404" y="1544"/>
                  <a:pt x="381" y="1580"/>
                  <a:pt x="388" y="1616"/>
                </a:cubicBezTo>
                <a:cubicBezTo>
                  <a:pt x="395" y="1647"/>
                  <a:pt x="422" y="1669"/>
                  <a:pt x="453" y="1669"/>
                </a:cubicBezTo>
                <a:cubicBezTo>
                  <a:pt x="458" y="1669"/>
                  <a:pt x="462" y="1668"/>
                  <a:pt x="467" y="1668"/>
                </a:cubicBezTo>
                <a:lnTo>
                  <a:pt x="1527" y="1448"/>
                </a:lnTo>
                <a:cubicBezTo>
                  <a:pt x="1563" y="1440"/>
                  <a:pt x="1586" y="1405"/>
                  <a:pt x="1579" y="13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ck-of-sheets_1370"/>
          <p:cNvSpPr/>
          <p:nvPr/>
        </p:nvSpPr>
        <p:spPr>
          <a:xfrm>
            <a:off x="6516254" y="2516270"/>
            <a:ext cx="609685" cy="509883"/>
          </a:xfrm>
          <a:custGeom>
            <a:avLst/>
            <a:gdLst>
              <a:gd name="T0" fmla="*/ 347 w 351"/>
              <a:gd name="T1" fmla="*/ 209 h 294"/>
              <a:gd name="T2" fmla="*/ 341 w 351"/>
              <a:gd name="T3" fmla="*/ 226 h 294"/>
              <a:gd name="T4" fmla="*/ 194 w 351"/>
              <a:gd name="T5" fmla="*/ 293 h 294"/>
              <a:gd name="T6" fmla="*/ 189 w 351"/>
              <a:gd name="T7" fmla="*/ 294 h 294"/>
              <a:gd name="T8" fmla="*/ 185 w 351"/>
              <a:gd name="T9" fmla="*/ 294 h 294"/>
              <a:gd name="T10" fmla="*/ 11 w 351"/>
              <a:gd name="T11" fmla="*/ 240 h 294"/>
              <a:gd name="T12" fmla="*/ 3 w 351"/>
              <a:gd name="T13" fmla="*/ 224 h 294"/>
              <a:gd name="T14" fmla="*/ 19 w 351"/>
              <a:gd name="T15" fmla="*/ 215 h 294"/>
              <a:gd name="T16" fmla="*/ 188 w 351"/>
              <a:gd name="T17" fmla="*/ 267 h 294"/>
              <a:gd name="T18" fmla="*/ 330 w 351"/>
              <a:gd name="T19" fmla="*/ 202 h 294"/>
              <a:gd name="T20" fmla="*/ 347 w 351"/>
              <a:gd name="T21" fmla="*/ 209 h 294"/>
              <a:gd name="T22" fmla="*/ 188 w 351"/>
              <a:gd name="T23" fmla="*/ 213 h 294"/>
              <a:gd name="T24" fmla="*/ 19 w 351"/>
              <a:gd name="T25" fmla="*/ 161 h 294"/>
              <a:gd name="T26" fmla="*/ 3 w 351"/>
              <a:gd name="T27" fmla="*/ 170 h 294"/>
              <a:gd name="T28" fmla="*/ 11 w 351"/>
              <a:gd name="T29" fmla="*/ 187 h 294"/>
              <a:gd name="T30" fmla="*/ 185 w 351"/>
              <a:gd name="T31" fmla="*/ 240 h 294"/>
              <a:gd name="T32" fmla="*/ 189 w 351"/>
              <a:gd name="T33" fmla="*/ 241 h 294"/>
              <a:gd name="T34" fmla="*/ 194 w 351"/>
              <a:gd name="T35" fmla="*/ 240 h 294"/>
              <a:gd name="T36" fmla="*/ 341 w 351"/>
              <a:gd name="T37" fmla="*/ 173 h 294"/>
              <a:gd name="T38" fmla="*/ 347 w 351"/>
              <a:gd name="T39" fmla="*/ 155 h 294"/>
              <a:gd name="T40" fmla="*/ 330 w 351"/>
              <a:gd name="T41" fmla="*/ 149 h 294"/>
              <a:gd name="T42" fmla="*/ 188 w 351"/>
              <a:gd name="T43" fmla="*/ 213 h 294"/>
              <a:gd name="T44" fmla="*/ 2 w 351"/>
              <a:gd name="T45" fmla="*/ 121 h 294"/>
              <a:gd name="T46" fmla="*/ 10 w 351"/>
              <a:gd name="T47" fmla="*/ 109 h 294"/>
              <a:gd name="T48" fmla="*/ 108 w 351"/>
              <a:gd name="T49" fmla="*/ 67 h 294"/>
              <a:gd name="T50" fmla="*/ 136 w 351"/>
              <a:gd name="T51" fmla="*/ 14 h 294"/>
              <a:gd name="T52" fmla="*/ 141 w 351"/>
              <a:gd name="T53" fmla="*/ 3 h 294"/>
              <a:gd name="T54" fmla="*/ 152 w 351"/>
              <a:gd name="T55" fmla="*/ 1 h 294"/>
              <a:gd name="T56" fmla="*/ 325 w 351"/>
              <a:gd name="T57" fmla="*/ 43 h 294"/>
              <a:gd name="T58" fmla="*/ 335 w 351"/>
              <a:gd name="T59" fmla="*/ 56 h 294"/>
              <a:gd name="T60" fmla="*/ 335 w 351"/>
              <a:gd name="T61" fmla="*/ 58 h 294"/>
              <a:gd name="T62" fmla="*/ 287 w 351"/>
              <a:gd name="T63" fmla="*/ 144 h 294"/>
              <a:gd name="T64" fmla="*/ 194 w 351"/>
              <a:gd name="T65" fmla="*/ 186 h 294"/>
              <a:gd name="T66" fmla="*/ 189 w 351"/>
              <a:gd name="T67" fmla="*/ 187 h 294"/>
              <a:gd name="T68" fmla="*/ 185 w 351"/>
              <a:gd name="T69" fmla="*/ 187 h 294"/>
              <a:gd name="T70" fmla="*/ 11 w 351"/>
              <a:gd name="T71" fmla="*/ 134 h 294"/>
              <a:gd name="T72" fmla="*/ 2 w 351"/>
              <a:gd name="T73" fmla="*/ 121 h 294"/>
              <a:gd name="T74" fmla="*/ 54 w 351"/>
              <a:gd name="T75" fmla="*/ 119 h 294"/>
              <a:gd name="T76" fmla="*/ 188 w 351"/>
              <a:gd name="T77" fmla="*/ 160 h 294"/>
              <a:gd name="T78" fmla="*/ 276 w 351"/>
              <a:gd name="T79" fmla="*/ 120 h 294"/>
              <a:gd name="T80" fmla="*/ 308 w 351"/>
              <a:gd name="T81" fmla="*/ 67 h 294"/>
              <a:gd name="T82" fmla="*/ 162 w 351"/>
              <a:gd name="T83" fmla="*/ 31 h 294"/>
              <a:gd name="T84" fmla="*/ 118 w 351"/>
              <a:gd name="T85" fmla="*/ 92 h 294"/>
              <a:gd name="T86" fmla="*/ 54 w 351"/>
              <a:gd name="T87" fmla="*/ 1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1" h="294">
                <a:moveTo>
                  <a:pt x="347" y="209"/>
                </a:moveTo>
                <a:cubicBezTo>
                  <a:pt x="351" y="215"/>
                  <a:pt x="348" y="223"/>
                  <a:pt x="341" y="226"/>
                </a:cubicBezTo>
                <a:lnTo>
                  <a:pt x="194" y="293"/>
                </a:lnTo>
                <a:cubicBezTo>
                  <a:pt x="192" y="294"/>
                  <a:pt x="191" y="294"/>
                  <a:pt x="189" y="294"/>
                </a:cubicBezTo>
                <a:cubicBezTo>
                  <a:pt x="187" y="294"/>
                  <a:pt x="186" y="294"/>
                  <a:pt x="185" y="294"/>
                </a:cubicBezTo>
                <a:lnTo>
                  <a:pt x="11" y="240"/>
                </a:lnTo>
                <a:cubicBezTo>
                  <a:pt x="4" y="238"/>
                  <a:pt x="0" y="231"/>
                  <a:pt x="3" y="224"/>
                </a:cubicBezTo>
                <a:cubicBezTo>
                  <a:pt x="5" y="217"/>
                  <a:pt x="12" y="213"/>
                  <a:pt x="19" y="215"/>
                </a:cubicBezTo>
                <a:lnTo>
                  <a:pt x="188" y="267"/>
                </a:lnTo>
                <a:lnTo>
                  <a:pt x="330" y="202"/>
                </a:lnTo>
                <a:cubicBezTo>
                  <a:pt x="337" y="199"/>
                  <a:pt x="344" y="202"/>
                  <a:pt x="347" y="209"/>
                </a:cubicBezTo>
                <a:close/>
                <a:moveTo>
                  <a:pt x="188" y="213"/>
                </a:moveTo>
                <a:lnTo>
                  <a:pt x="19" y="161"/>
                </a:lnTo>
                <a:cubicBezTo>
                  <a:pt x="12" y="159"/>
                  <a:pt x="5" y="163"/>
                  <a:pt x="3" y="170"/>
                </a:cubicBezTo>
                <a:cubicBezTo>
                  <a:pt x="0" y="177"/>
                  <a:pt x="4" y="185"/>
                  <a:pt x="11" y="187"/>
                </a:cubicBezTo>
                <a:lnTo>
                  <a:pt x="185" y="240"/>
                </a:lnTo>
                <a:cubicBezTo>
                  <a:pt x="186" y="241"/>
                  <a:pt x="187" y="241"/>
                  <a:pt x="189" y="241"/>
                </a:cubicBezTo>
                <a:cubicBezTo>
                  <a:pt x="191" y="241"/>
                  <a:pt x="192" y="240"/>
                  <a:pt x="194" y="240"/>
                </a:cubicBezTo>
                <a:lnTo>
                  <a:pt x="341" y="173"/>
                </a:lnTo>
                <a:cubicBezTo>
                  <a:pt x="348" y="170"/>
                  <a:pt x="351" y="162"/>
                  <a:pt x="347" y="155"/>
                </a:cubicBezTo>
                <a:cubicBezTo>
                  <a:pt x="344" y="149"/>
                  <a:pt x="337" y="146"/>
                  <a:pt x="330" y="149"/>
                </a:cubicBezTo>
                <a:lnTo>
                  <a:pt x="188" y="213"/>
                </a:lnTo>
                <a:close/>
                <a:moveTo>
                  <a:pt x="2" y="121"/>
                </a:moveTo>
                <a:cubicBezTo>
                  <a:pt x="2" y="116"/>
                  <a:pt x="5" y="111"/>
                  <a:pt x="10" y="109"/>
                </a:cubicBezTo>
                <a:lnTo>
                  <a:pt x="108" y="67"/>
                </a:lnTo>
                <a:cubicBezTo>
                  <a:pt x="127" y="59"/>
                  <a:pt x="136" y="49"/>
                  <a:pt x="136" y="14"/>
                </a:cubicBezTo>
                <a:cubicBezTo>
                  <a:pt x="136" y="10"/>
                  <a:pt x="138" y="6"/>
                  <a:pt x="141" y="3"/>
                </a:cubicBezTo>
                <a:cubicBezTo>
                  <a:pt x="144" y="1"/>
                  <a:pt x="148" y="0"/>
                  <a:pt x="152" y="1"/>
                </a:cubicBezTo>
                <a:lnTo>
                  <a:pt x="325" y="43"/>
                </a:lnTo>
                <a:cubicBezTo>
                  <a:pt x="331" y="45"/>
                  <a:pt x="335" y="50"/>
                  <a:pt x="335" y="56"/>
                </a:cubicBezTo>
                <a:lnTo>
                  <a:pt x="335" y="58"/>
                </a:lnTo>
                <a:cubicBezTo>
                  <a:pt x="335" y="98"/>
                  <a:pt x="335" y="124"/>
                  <a:pt x="287" y="144"/>
                </a:cubicBezTo>
                <a:cubicBezTo>
                  <a:pt x="254" y="158"/>
                  <a:pt x="195" y="186"/>
                  <a:pt x="194" y="186"/>
                </a:cubicBezTo>
                <a:cubicBezTo>
                  <a:pt x="193" y="187"/>
                  <a:pt x="191" y="187"/>
                  <a:pt x="189" y="187"/>
                </a:cubicBezTo>
                <a:cubicBezTo>
                  <a:pt x="187" y="187"/>
                  <a:pt x="186" y="187"/>
                  <a:pt x="185" y="187"/>
                </a:cubicBezTo>
                <a:lnTo>
                  <a:pt x="11" y="134"/>
                </a:lnTo>
                <a:cubicBezTo>
                  <a:pt x="6" y="132"/>
                  <a:pt x="2" y="127"/>
                  <a:pt x="2" y="121"/>
                </a:cubicBezTo>
                <a:close/>
                <a:moveTo>
                  <a:pt x="54" y="119"/>
                </a:moveTo>
                <a:lnTo>
                  <a:pt x="188" y="160"/>
                </a:lnTo>
                <a:cubicBezTo>
                  <a:pt x="202" y="153"/>
                  <a:pt x="248" y="131"/>
                  <a:pt x="276" y="120"/>
                </a:cubicBezTo>
                <a:cubicBezTo>
                  <a:pt x="306" y="107"/>
                  <a:pt x="308" y="98"/>
                  <a:pt x="308" y="67"/>
                </a:cubicBezTo>
                <a:lnTo>
                  <a:pt x="162" y="31"/>
                </a:lnTo>
                <a:cubicBezTo>
                  <a:pt x="159" y="58"/>
                  <a:pt x="149" y="79"/>
                  <a:pt x="118" y="92"/>
                </a:cubicBezTo>
                <a:lnTo>
                  <a:pt x="54" y="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per-and-pen-tools_38295"/>
          <p:cNvSpPr/>
          <p:nvPr/>
        </p:nvSpPr>
        <p:spPr>
          <a:xfrm>
            <a:off x="5118029" y="2397107"/>
            <a:ext cx="609685" cy="601195"/>
          </a:xfrm>
          <a:custGeom>
            <a:avLst/>
            <a:gdLst>
              <a:gd name="T0" fmla="*/ 216 w 472"/>
              <a:gd name="T1" fmla="*/ 329 h 466"/>
              <a:gd name="T2" fmla="*/ 130 w 472"/>
              <a:gd name="T3" fmla="*/ 362 h 466"/>
              <a:gd name="T4" fmla="*/ 164 w 472"/>
              <a:gd name="T5" fmla="*/ 276 h 466"/>
              <a:gd name="T6" fmla="*/ 216 w 472"/>
              <a:gd name="T7" fmla="*/ 329 h 466"/>
              <a:gd name="T8" fmla="*/ 472 w 472"/>
              <a:gd name="T9" fmla="*/ 77 h 466"/>
              <a:gd name="T10" fmla="*/ 449 w 472"/>
              <a:gd name="T11" fmla="*/ 54 h 466"/>
              <a:gd name="T12" fmla="*/ 203 w 472"/>
              <a:gd name="T13" fmla="*/ 298 h 466"/>
              <a:gd name="T14" fmla="*/ 225 w 472"/>
              <a:gd name="T15" fmla="*/ 321 h 466"/>
              <a:gd name="T16" fmla="*/ 358 w 472"/>
              <a:gd name="T17" fmla="*/ 190 h 466"/>
              <a:gd name="T18" fmla="*/ 358 w 472"/>
              <a:gd name="T19" fmla="*/ 426 h 466"/>
              <a:gd name="T20" fmla="*/ 40 w 472"/>
              <a:gd name="T21" fmla="*/ 426 h 466"/>
              <a:gd name="T22" fmla="*/ 40 w 472"/>
              <a:gd name="T23" fmla="*/ 40 h 466"/>
              <a:gd name="T24" fmla="*/ 358 w 472"/>
              <a:gd name="T25" fmla="*/ 40 h 466"/>
              <a:gd name="T26" fmla="*/ 358 w 472"/>
              <a:gd name="T27" fmla="*/ 83 h 466"/>
              <a:gd name="T28" fmla="*/ 358 w 472"/>
              <a:gd name="T29" fmla="*/ 83 h 466"/>
              <a:gd name="T30" fmla="*/ 172 w 472"/>
              <a:gd name="T31" fmla="*/ 267 h 466"/>
              <a:gd name="T32" fmla="*/ 195 w 472"/>
              <a:gd name="T33" fmla="*/ 290 h 466"/>
              <a:gd name="T34" fmla="*/ 442 w 472"/>
              <a:gd name="T35" fmla="*/ 46 h 466"/>
              <a:gd name="T36" fmla="*/ 419 w 472"/>
              <a:gd name="T37" fmla="*/ 23 h 466"/>
              <a:gd name="T38" fmla="*/ 398 w 472"/>
              <a:gd name="T39" fmla="*/ 44 h 466"/>
              <a:gd name="T40" fmla="*/ 398 w 472"/>
              <a:gd name="T41" fmla="*/ 20 h 466"/>
              <a:gd name="T42" fmla="*/ 378 w 472"/>
              <a:gd name="T43" fmla="*/ 0 h 466"/>
              <a:gd name="T44" fmla="*/ 20 w 472"/>
              <a:gd name="T45" fmla="*/ 0 h 466"/>
              <a:gd name="T46" fmla="*/ 0 w 472"/>
              <a:gd name="T47" fmla="*/ 20 h 466"/>
              <a:gd name="T48" fmla="*/ 0 w 472"/>
              <a:gd name="T49" fmla="*/ 446 h 466"/>
              <a:gd name="T50" fmla="*/ 20 w 472"/>
              <a:gd name="T51" fmla="*/ 466 h 466"/>
              <a:gd name="T52" fmla="*/ 378 w 472"/>
              <a:gd name="T53" fmla="*/ 466 h 466"/>
              <a:gd name="T54" fmla="*/ 398 w 472"/>
              <a:gd name="T55" fmla="*/ 446 h 466"/>
              <a:gd name="T56" fmla="*/ 398 w 472"/>
              <a:gd name="T57" fmla="*/ 155 h 466"/>
              <a:gd name="T58" fmla="*/ 393 w 472"/>
              <a:gd name="T59" fmla="*/ 155 h 466"/>
              <a:gd name="T60" fmla="*/ 472 w 472"/>
              <a:gd name="T61" fmla="*/ 77 h 466"/>
              <a:gd name="T62" fmla="*/ 96 w 472"/>
              <a:gd name="T63" fmla="*/ 111 h 466"/>
              <a:gd name="T64" fmla="*/ 289 w 472"/>
              <a:gd name="T65" fmla="*/ 111 h 466"/>
              <a:gd name="T66" fmla="*/ 302 w 472"/>
              <a:gd name="T67" fmla="*/ 97 h 466"/>
              <a:gd name="T68" fmla="*/ 289 w 472"/>
              <a:gd name="T69" fmla="*/ 84 h 466"/>
              <a:gd name="T70" fmla="*/ 96 w 472"/>
              <a:gd name="T71" fmla="*/ 84 h 466"/>
              <a:gd name="T72" fmla="*/ 82 w 472"/>
              <a:gd name="T73" fmla="*/ 97 h 466"/>
              <a:gd name="T74" fmla="*/ 96 w 472"/>
              <a:gd name="T75" fmla="*/ 111 h 466"/>
              <a:gd name="T76" fmla="*/ 96 w 472"/>
              <a:gd name="T77" fmla="*/ 186 h 466"/>
              <a:gd name="T78" fmla="*/ 209 w 472"/>
              <a:gd name="T79" fmla="*/ 186 h 466"/>
              <a:gd name="T80" fmla="*/ 222 w 472"/>
              <a:gd name="T81" fmla="*/ 173 h 466"/>
              <a:gd name="T82" fmla="*/ 209 w 472"/>
              <a:gd name="T83" fmla="*/ 160 h 466"/>
              <a:gd name="T84" fmla="*/ 96 w 472"/>
              <a:gd name="T85" fmla="*/ 160 h 466"/>
              <a:gd name="T86" fmla="*/ 82 w 472"/>
              <a:gd name="T87" fmla="*/ 173 h 466"/>
              <a:gd name="T88" fmla="*/ 96 w 472"/>
              <a:gd name="T89" fmla="*/ 18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466">
                <a:moveTo>
                  <a:pt x="216" y="329"/>
                </a:moveTo>
                <a:lnTo>
                  <a:pt x="130" y="362"/>
                </a:lnTo>
                <a:lnTo>
                  <a:pt x="164" y="276"/>
                </a:lnTo>
                <a:lnTo>
                  <a:pt x="216" y="329"/>
                </a:lnTo>
                <a:close/>
                <a:moveTo>
                  <a:pt x="472" y="77"/>
                </a:moveTo>
                <a:lnTo>
                  <a:pt x="449" y="54"/>
                </a:lnTo>
                <a:lnTo>
                  <a:pt x="203" y="298"/>
                </a:lnTo>
                <a:lnTo>
                  <a:pt x="225" y="321"/>
                </a:lnTo>
                <a:lnTo>
                  <a:pt x="358" y="190"/>
                </a:lnTo>
                <a:lnTo>
                  <a:pt x="358" y="426"/>
                </a:lnTo>
                <a:lnTo>
                  <a:pt x="40" y="426"/>
                </a:lnTo>
                <a:lnTo>
                  <a:pt x="40" y="40"/>
                </a:lnTo>
                <a:lnTo>
                  <a:pt x="358" y="40"/>
                </a:lnTo>
                <a:lnTo>
                  <a:pt x="358" y="83"/>
                </a:lnTo>
                <a:lnTo>
                  <a:pt x="358" y="83"/>
                </a:lnTo>
                <a:lnTo>
                  <a:pt x="172" y="267"/>
                </a:lnTo>
                <a:lnTo>
                  <a:pt x="195" y="290"/>
                </a:lnTo>
                <a:lnTo>
                  <a:pt x="442" y="46"/>
                </a:lnTo>
                <a:lnTo>
                  <a:pt x="419" y="23"/>
                </a:lnTo>
                <a:lnTo>
                  <a:pt x="398" y="44"/>
                </a:lnTo>
                <a:lnTo>
                  <a:pt x="398" y="20"/>
                </a:lnTo>
                <a:cubicBezTo>
                  <a:pt x="398" y="9"/>
                  <a:pt x="389" y="0"/>
                  <a:pt x="378" y="0"/>
                </a:cubicBezTo>
                <a:lnTo>
                  <a:pt x="20" y="0"/>
                </a:lnTo>
                <a:cubicBezTo>
                  <a:pt x="9" y="0"/>
                  <a:pt x="0" y="9"/>
                  <a:pt x="0" y="20"/>
                </a:cubicBezTo>
                <a:lnTo>
                  <a:pt x="0" y="446"/>
                </a:lnTo>
                <a:cubicBezTo>
                  <a:pt x="0" y="457"/>
                  <a:pt x="9" y="466"/>
                  <a:pt x="20" y="466"/>
                </a:cubicBezTo>
                <a:lnTo>
                  <a:pt x="378" y="466"/>
                </a:lnTo>
                <a:cubicBezTo>
                  <a:pt x="389" y="466"/>
                  <a:pt x="398" y="457"/>
                  <a:pt x="398" y="446"/>
                </a:cubicBezTo>
                <a:lnTo>
                  <a:pt x="398" y="155"/>
                </a:lnTo>
                <a:lnTo>
                  <a:pt x="393" y="155"/>
                </a:lnTo>
                <a:lnTo>
                  <a:pt x="472" y="77"/>
                </a:lnTo>
                <a:close/>
                <a:moveTo>
                  <a:pt x="96" y="111"/>
                </a:moveTo>
                <a:lnTo>
                  <a:pt x="289" y="111"/>
                </a:lnTo>
                <a:cubicBezTo>
                  <a:pt x="296" y="111"/>
                  <a:pt x="302" y="105"/>
                  <a:pt x="302" y="97"/>
                </a:cubicBezTo>
                <a:cubicBezTo>
                  <a:pt x="302" y="90"/>
                  <a:pt x="296" y="84"/>
                  <a:pt x="289" y="84"/>
                </a:cubicBezTo>
                <a:lnTo>
                  <a:pt x="96" y="84"/>
                </a:lnTo>
                <a:cubicBezTo>
                  <a:pt x="88" y="84"/>
                  <a:pt x="82" y="90"/>
                  <a:pt x="82" y="97"/>
                </a:cubicBezTo>
                <a:cubicBezTo>
                  <a:pt x="82" y="105"/>
                  <a:pt x="88" y="111"/>
                  <a:pt x="96" y="111"/>
                </a:cubicBezTo>
                <a:close/>
                <a:moveTo>
                  <a:pt x="96" y="186"/>
                </a:moveTo>
                <a:lnTo>
                  <a:pt x="209" y="186"/>
                </a:lnTo>
                <a:cubicBezTo>
                  <a:pt x="216" y="186"/>
                  <a:pt x="222" y="180"/>
                  <a:pt x="222" y="173"/>
                </a:cubicBezTo>
                <a:cubicBezTo>
                  <a:pt x="222" y="166"/>
                  <a:pt x="216" y="160"/>
                  <a:pt x="209" y="160"/>
                </a:cubicBezTo>
                <a:lnTo>
                  <a:pt x="96" y="160"/>
                </a:lnTo>
                <a:cubicBezTo>
                  <a:pt x="88" y="160"/>
                  <a:pt x="82" y="166"/>
                  <a:pt x="82" y="173"/>
                </a:cubicBezTo>
                <a:cubicBezTo>
                  <a:pt x="82" y="180"/>
                  <a:pt x="88" y="186"/>
                  <a:pt x="96" y="18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ilhouette-with-document_62784"/>
          <p:cNvSpPr/>
          <p:nvPr/>
        </p:nvSpPr>
        <p:spPr>
          <a:xfrm>
            <a:off x="6465067" y="3887080"/>
            <a:ext cx="609685" cy="527983"/>
          </a:xfrm>
          <a:custGeom>
            <a:avLst/>
            <a:gdLst>
              <a:gd name="connsiteX0" fmla="*/ 332825 w 599014"/>
              <a:gd name="connsiteY0" fmla="*/ 323318 h 518742"/>
              <a:gd name="connsiteX1" fmla="*/ 480885 w 599014"/>
              <a:gd name="connsiteY1" fmla="*/ 323318 h 518742"/>
              <a:gd name="connsiteX2" fmla="*/ 508708 w 599014"/>
              <a:gd name="connsiteY2" fmla="*/ 351111 h 518742"/>
              <a:gd name="connsiteX3" fmla="*/ 480885 w 599014"/>
              <a:gd name="connsiteY3" fmla="*/ 378903 h 518742"/>
              <a:gd name="connsiteX4" fmla="*/ 332825 w 599014"/>
              <a:gd name="connsiteY4" fmla="*/ 378903 h 518742"/>
              <a:gd name="connsiteX5" fmla="*/ 305002 w 599014"/>
              <a:gd name="connsiteY5" fmla="*/ 351111 h 518742"/>
              <a:gd name="connsiteX6" fmla="*/ 332825 w 599014"/>
              <a:gd name="connsiteY6" fmla="*/ 323318 h 518742"/>
              <a:gd name="connsiteX7" fmla="*/ 332825 w 599014"/>
              <a:gd name="connsiteY7" fmla="*/ 230145 h 518742"/>
              <a:gd name="connsiteX8" fmla="*/ 480885 w 599014"/>
              <a:gd name="connsiteY8" fmla="*/ 230145 h 518742"/>
              <a:gd name="connsiteX9" fmla="*/ 508708 w 599014"/>
              <a:gd name="connsiteY9" fmla="*/ 257937 h 518742"/>
              <a:gd name="connsiteX10" fmla="*/ 480885 w 599014"/>
              <a:gd name="connsiteY10" fmla="*/ 285730 h 518742"/>
              <a:gd name="connsiteX11" fmla="*/ 332825 w 599014"/>
              <a:gd name="connsiteY11" fmla="*/ 285730 h 518742"/>
              <a:gd name="connsiteX12" fmla="*/ 305002 w 599014"/>
              <a:gd name="connsiteY12" fmla="*/ 257937 h 518742"/>
              <a:gd name="connsiteX13" fmla="*/ 332825 w 599014"/>
              <a:gd name="connsiteY13" fmla="*/ 230145 h 518742"/>
              <a:gd name="connsiteX14" fmla="*/ 24843 w 599014"/>
              <a:gd name="connsiteY14" fmla="*/ 151784 h 518742"/>
              <a:gd name="connsiteX15" fmla="*/ 183839 w 599014"/>
              <a:gd name="connsiteY15" fmla="*/ 151784 h 518742"/>
              <a:gd name="connsiteX16" fmla="*/ 207688 w 599014"/>
              <a:gd name="connsiteY16" fmla="*/ 176583 h 518742"/>
              <a:gd name="connsiteX17" fmla="*/ 207688 w 599014"/>
              <a:gd name="connsiteY17" fmla="*/ 329348 h 518742"/>
              <a:gd name="connsiteX18" fmla="*/ 182845 w 599014"/>
              <a:gd name="connsiteY18" fmla="*/ 354147 h 518742"/>
              <a:gd name="connsiteX19" fmla="*/ 163964 w 599014"/>
              <a:gd name="connsiteY19" fmla="*/ 344227 h 518742"/>
              <a:gd name="connsiteX20" fmla="*/ 155021 w 599014"/>
              <a:gd name="connsiteY20" fmla="*/ 494016 h 518742"/>
              <a:gd name="connsiteX21" fmla="*/ 129184 w 599014"/>
              <a:gd name="connsiteY21" fmla="*/ 516831 h 518742"/>
              <a:gd name="connsiteX22" fmla="*/ 78504 w 599014"/>
              <a:gd name="connsiteY22" fmla="*/ 516831 h 518742"/>
              <a:gd name="connsiteX23" fmla="*/ 53661 w 599014"/>
              <a:gd name="connsiteY23" fmla="*/ 494016 h 518742"/>
              <a:gd name="connsiteX24" fmla="*/ 43724 w 599014"/>
              <a:gd name="connsiteY24" fmla="*/ 345219 h 518742"/>
              <a:gd name="connsiteX25" fmla="*/ 24843 w 599014"/>
              <a:gd name="connsiteY25" fmla="*/ 354147 h 518742"/>
              <a:gd name="connsiteX26" fmla="*/ 994 w 599014"/>
              <a:gd name="connsiteY26" fmla="*/ 329348 h 518742"/>
              <a:gd name="connsiteX27" fmla="*/ 0 w 599014"/>
              <a:gd name="connsiteY27" fmla="*/ 176583 h 518742"/>
              <a:gd name="connsiteX28" fmla="*/ 24843 w 599014"/>
              <a:gd name="connsiteY28" fmla="*/ 151784 h 518742"/>
              <a:gd name="connsiteX29" fmla="*/ 332825 w 599014"/>
              <a:gd name="connsiteY29" fmla="*/ 137928 h 518742"/>
              <a:gd name="connsiteX30" fmla="*/ 480885 w 599014"/>
              <a:gd name="connsiteY30" fmla="*/ 137928 h 518742"/>
              <a:gd name="connsiteX31" fmla="*/ 508708 w 599014"/>
              <a:gd name="connsiteY31" fmla="*/ 165721 h 518742"/>
              <a:gd name="connsiteX32" fmla="*/ 480885 w 599014"/>
              <a:gd name="connsiteY32" fmla="*/ 193513 h 518742"/>
              <a:gd name="connsiteX33" fmla="*/ 332825 w 599014"/>
              <a:gd name="connsiteY33" fmla="*/ 193513 h 518742"/>
              <a:gd name="connsiteX34" fmla="*/ 305002 w 599014"/>
              <a:gd name="connsiteY34" fmla="*/ 165721 h 518742"/>
              <a:gd name="connsiteX35" fmla="*/ 332825 w 599014"/>
              <a:gd name="connsiteY35" fmla="*/ 137928 h 518742"/>
              <a:gd name="connsiteX36" fmla="*/ 347698 w 599014"/>
              <a:gd name="connsiteY36" fmla="*/ 55512 h 518742"/>
              <a:gd name="connsiteX37" fmla="*/ 347698 w 599014"/>
              <a:gd name="connsiteY37" fmla="*/ 61464 h 518742"/>
              <a:gd name="connsiteX38" fmla="*/ 283131 w 599014"/>
              <a:gd name="connsiteY38" fmla="*/ 124947 h 518742"/>
              <a:gd name="connsiteX39" fmla="*/ 276178 w 599014"/>
              <a:gd name="connsiteY39" fmla="*/ 124947 h 518742"/>
              <a:gd name="connsiteX40" fmla="*/ 276178 w 599014"/>
              <a:gd name="connsiteY40" fmla="*/ 456251 h 518742"/>
              <a:gd name="connsiteX41" fmla="*/ 283131 w 599014"/>
              <a:gd name="connsiteY41" fmla="*/ 463194 h 518742"/>
              <a:gd name="connsiteX42" fmla="*/ 536433 w 599014"/>
              <a:gd name="connsiteY42" fmla="*/ 463194 h 518742"/>
              <a:gd name="connsiteX43" fmla="*/ 543387 w 599014"/>
              <a:gd name="connsiteY43" fmla="*/ 456251 h 518742"/>
              <a:gd name="connsiteX44" fmla="*/ 542394 w 599014"/>
              <a:gd name="connsiteY44" fmla="*/ 62455 h 518742"/>
              <a:gd name="connsiteX45" fmla="*/ 536433 w 599014"/>
              <a:gd name="connsiteY45" fmla="*/ 55512 h 518742"/>
              <a:gd name="connsiteX46" fmla="*/ 337765 w 599014"/>
              <a:gd name="connsiteY46" fmla="*/ 956 h 518742"/>
              <a:gd name="connsiteX47" fmla="*/ 537427 w 599014"/>
              <a:gd name="connsiteY47" fmla="*/ 956 h 518742"/>
              <a:gd name="connsiteX48" fmla="*/ 599014 w 599014"/>
              <a:gd name="connsiteY48" fmla="*/ 62455 h 518742"/>
              <a:gd name="connsiteX49" fmla="*/ 599014 w 599014"/>
              <a:gd name="connsiteY49" fmla="*/ 456251 h 518742"/>
              <a:gd name="connsiteX50" fmla="*/ 537427 w 599014"/>
              <a:gd name="connsiteY50" fmla="*/ 518742 h 518742"/>
              <a:gd name="connsiteX51" fmla="*/ 283131 w 599014"/>
              <a:gd name="connsiteY51" fmla="*/ 518742 h 518742"/>
              <a:gd name="connsiteX52" fmla="*/ 221544 w 599014"/>
              <a:gd name="connsiteY52" fmla="*/ 456251 h 518742"/>
              <a:gd name="connsiteX53" fmla="*/ 221544 w 599014"/>
              <a:gd name="connsiteY53" fmla="*/ 117011 h 518742"/>
              <a:gd name="connsiteX54" fmla="*/ 237437 w 599014"/>
              <a:gd name="connsiteY54" fmla="*/ 79318 h 518742"/>
              <a:gd name="connsiteX55" fmla="*/ 298031 w 599014"/>
              <a:gd name="connsiteY55" fmla="*/ 17819 h 518742"/>
              <a:gd name="connsiteX56" fmla="*/ 301011 w 599014"/>
              <a:gd name="connsiteY56" fmla="*/ 15835 h 518742"/>
              <a:gd name="connsiteX57" fmla="*/ 337765 w 599014"/>
              <a:gd name="connsiteY57" fmla="*/ 956 h 518742"/>
              <a:gd name="connsiteX58" fmla="*/ 104322 w 599014"/>
              <a:gd name="connsiteY58" fmla="*/ 0 h 518742"/>
              <a:gd name="connsiteX59" fmla="*/ 171853 w 599014"/>
              <a:gd name="connsiteY59" fmla="*/ 67929 h 518742"/>
              <a:gd name="connsiteX60" fmla="*/ 104322 w 599014"/>
              <a:gd name="connsiteY60" fmla="*/ 135858 h 518742"/>
              <a:gd name="connsiteX61" fmla="*/ 36791 w 599014"/>
              <a:gd name="connsiteY61" fmla="*/ 67929 h 518742"/>
              <a:gd name="connsiteX62" fmla="*/ 104322 w 599014"/>
              <a:gd name="connsiteY62" fmla="*/ 0 h 51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99014" h="518742">
                <a:moveTo>
                  <a:pt x="332825" y="323318"/>
                </a:moveTo>
                <a:lnTo>
                  <a:pt x="480885" y="323318"/>
                </a:lnTo>
                <a:cubicBezTo>
                  <a:pt x="495790" y="323318"/>
                  <a:pt x="507714" y="335229"/>
                  <a:pt x="508708" y="351111"/>
                </a:cubicBezTo>
                <a:cubicBezTo>
                  <a:pt x="508708" y="365999"/>
                  <a:pt x="495790" y="378903"/>
                  <a:pt x="480885" y="378903"/>
                </a:cubicBezTo>
                <a:lnTo>
                  <a:pt x="332825" y="378903"/>
                </a:lnTo>
                <a:cubicBezTo>
                  <a:pt x="317920" y="378903"/>
                  <a:pt x="305002" y="365999"/>
                  <a:pt x="305002" y="351111"/>
                </a:cubicBezTo>
                <a:cubicBezTo>
                  <a:pt x="305002" y="335229"/>
                  <a:pt x="317920" y="323318"/>
                  <a:pt x="332825" y="323318"/>
                </a:cubicBezTo>
                <a:close/>
                <a:moveTo>
                  <a:pt x="332825" y="230145"/>
                </a:moveTo>
                <a:lnTo>
                  <a:pt x="480885" y="230145"/>
                </a:lnTo>
                <a:cubicBezTo>
                  <a:pt x="495790" y="230145"/>
                  <a:pt x="508708" y="243049"/>
                  <a:pt x="508708" y="257937"/>
                </a:cubicBezTo>
                <a:cubicBezTo>
                  <a:pt x="508708" y="273819"/>
                  <a:pt x="495790" y="285730"/>
                  <a:pt x="480885" y="285730"/>
                </a:cubicBezTo>
                <a:lnTo>
                  <a:pt x="332825" y="285730"/>
                </a:lnTo>
                <a:cubicBezTo>
                  <a:pt x="317920" y="285730"/>
                  <a:pt x="305002" y="273819"/>
                  <a:pt x="305002" y="257937"/>
                </a:cubicBezTo>
                <a:cubicBezTo>
                  <a:pt x="305002" y="243049"/>
                  <a:pt x="317920" y="230145"/>
                  <a:pt x="332825" y="230145"/>
                </a:cubicBezTo>
                <a:close/>
                <a:moveTo>
                  <a:pt x="24843" y="151784"/>
                </a:moveTo>
                <a:cubicBezTo>
                  <a:pt x="34780" y="151784"/>
                  <a:pt x="183839" y="151784"/>
                  <a:pt x="183839" y="151784"/>
                </a:cubicBezTo>
                <a:cubicBezTo>
                  <a:pt x="196757" y="151784"/>
                  <a:pt x="207688" y="163688"/>
                  <a:pt x="207688" y="176583"/>
                </a:cubicBezTo>
                <a:lnTo>
                  <a:pt x="207688" y="329348"/>
                </a:lnTo>
                <a:cubicBezTo>
                  <a:pt x="207688" y="342243"/>
                  <a:pt x="196757" y="354147"/>
                  <a:pt x="182845" y="354147"/>
                </a:cubicBezTo>
                <a:cubicBezTo>
                  <a:pt x="175889" y="354147"/>
                  <a:pt x="168933" y="350179"/>
                  <a:pt x="163964" y="344227"/>
                </a:cubicBezTo>
                <a:lnTo>
                  <a:pt x="155021" y="494016"/>
                </a:lnTo>
                <a:cubicBezTo>
                  <a:pt x="154027" y="506911"/>
                  <a:pt x="143096" y="516831"/>
                  <a:pt x="129184" y="516831"/>
                </a:cubicBezTo>
                <a:lnTo>
                  <a:pt x="78504" y="516831"/>
                </a:lnTo>
                <a:cubicBezTo>
                  <a:pt x="65586" y="516831"/>
                  <a:pt x="54655" y="506911"/>
                  <a:pt x="53661" y="494016"/>
                </a:cubicBezTo>
                <a:lnTo>
                  <a:pt x="43724" y="345219"/>
                </a:lnTo>
                <a:cubicBezTo>
                  <a:pt x="39749" y="350179"/>
                  <a:pt x="32793" y="354147"/>
                  <a:pt x="24843" y="354147"/>
                </a:cubicBezTo>
                <a:cubicBezTo>
                  <a:pt x="11925" y="354147"/>
                  <a:pt x="994" y="343235"/>
                  <a:pt x="994" y="329348"/>
                </a:cubicBezTo>
                <a:lnTo>
                  <a:pt x="0" y="176583"/>
                </a:lnTo>
                <a:cubicBezTo>
                  <a:pt x="0" y="162696"/>
                  <a:pt x="10931" y="151784"/>
                  <a:pt x="24843" y="151784"/>
                </a:cubicBezTo>
                <a:close/>
                <a:moveTo>
                  <a:pt x="332825" y="137928"/>
                </a:moveTo>
                <a:lnTo>
                  <a:pt x="480885" y="137928"/>
                </a:lnTo>
                <a:cubicBezTo>
                  <a:pt x="495790" y="137928"/>
                  <a:pt x="508708" y="149839"/>
                  <a:pt x="508708" y="165721"/>
                </a:cubicBezTo>
                <a:cubicBezTo>
                  <a:pt x="508708" y="180609"/>
                  <a:pt x="495790" y="193513"/>
                  <a:pt x="480885" y="193513"/>
                </a:cubicBezTo>
                <a:lnTo>
                  <a:pt x="332825" y="193513"/>
                </a:lnTo>
                <a:cubicBezTo>
                  <a:pt x="317920" y="193513"/>
                  <a:pt x="305002" y="180609"/>
                  <a:pt x="305002" y="165721"/>
                </a:cubicBezTo>
                <a:cubicBezTo>
                  <a:pt x="305002" y="149839"/>
                  <a:pt x="317920" y="137928"/>
                  <a:pt x="332825" y="137928"/>
                </a:cubicBezTo>
                <a:close/>
                <a:moveTo>
                  <a:pt x="347698" y="55512"/>
                </a:moveTo>
                <a:lnTo>
                  <a:pt x="347698" y="61464"/>
                </a:lnTo>
                <a:cubicBezTo>
                  <a:pt x="347698" y="96181"/>
                  <a:pt x="318892" y="124947"/>
                  <a:pt x="283131" y="124947"/>
                </a:cubicBezTo>
                <a:lnTo>
                  <a:pt x="276178" y="124947"/>
                </a:lnTo>
                <a:lnTo>
                  <a:pt x="276178" y="456251"/>
                </a:lnTo>
                <a:cubicBezTo>
                  <a:pt x="276178" y="460218"/>
                  <a:pt x="279158" y="463194"/>
                  <a:pt x="283131" y="463194"/>
                </a:cubicBezTo>
                <a:lnTo>
                  <a:pt x="536433" y="463194"/>
                </a:lnTo>
                <a:cubicBezTo>
                  <a:pt x="540407" y="463194"/>
                  <a:pt x="543387" y="460218"/>
                  <a:pt x="543387" y="456251"/>
                </a:cubicBezTo>
                <a:lnTo>
                  <a:pt x="542394" y="62455"/>
                </a:lnTo>
                <a:cubicBezTo>
                  <a:pt x="542394" y="58488"/>
                  <a:pt x="540407" y="55512"/>
                  <a:pt x="536433" y="55512"/>
                </a:cubicBezTo>
                <a:close/>
                <a:moveTo>
                  <a:pt x="337765" y="956"/>
                </a:moveTo>
                <a:lnTo>
                  <a:pt x="537427" y="956"/>
                </a:lnTo>
                <a:cubicBezTo>
                  <a:pt x="571200" y="956"/>
                  <a:pt x="599014" y="27738"/>
                  <a:pt x="599014" y="62455"/>
                </a:cubicBezTo>
                <a:lnTo>
                  <a:pt x="599014" y="456251"/>
                </a:lnTo>
                <a:cubicBezTo>
                  <a:pt x="599014" y="489976"/>
                  <a:pt x="571200" y="518742"/>
                  <a:pt x="537427" y="518742"/>
                </a:cubicBezTo>
                <a:lnTo>
                  <a:pt x="283131" y="518742"/>
                </a:lnTo>
                <a:cubicBezTo>
                  <a:pt x="249358" y="518742"/>
                  <a:pt x="221544" y="489976"/>
                  <a:pt x="221544" y="456251"/>
                </a:cubicBezTo>
                <a:lnTo>
                  <a:pt x="221544" y="117011"/>
                </a:lnTo>
                <a:cubicBezTo>
                  <a:pt x="221544" y="103125"/>
                  <a:pt x="226511" y="89238"/>
                  <a:pt x="237437" y="79318"/>
                </a:cubicBezTo>
                <a:cubicBezTo>
                  <a:pt x="257304" y="58488"/>
                  <a:pt x="278164" y="38649"/>
                  <a:pt x="298031" y="17819"/>
                </a:cubicBezTo>
                <a:cubicBezTo>
                  <a:pt x="298031" y="17819"/>
                  <a:pt x="299025" y="16827"/>
                  <a:pt x="301011" y="15835"/>
                </a:cubicBezTo>
                <a:cubicBezTo>
                  <a:pt x="310945" y="5916"/>
                  <a:pt x="323858" y="956"/>
                  <a:pt x="337765" y="956"/>
                </a:cubicBezTo>
                <a:close/>
                <a:moveTo>
                  <a:pt x="104322" y="0"/>
                </a:moveTo>
                <a:cubicBezTo>
                  <a:pt x="141618" y="0"/>
                  <a:pt x="171853" y="30413"/>
                  <a:pt x="171853" y="67929"/>
                </a:cubicBezTo>
                <a:cubicBezTo>
                  <a:pt x="171853" y="105445"/>
                  <a:pt x="141618" y="135858"/>
                  <a:pt x="104322" y="135858"/>
                </a:cubicBezTo>
                <a:cubicBezTo>
                  <a:pt x="67026" y="135858"/>
                  <a:pt x="36791" y="105445"/>
                  <a:pt x="36791" y="67929"/>
                </a:cubicBezTo>
                <a:cubicBezTo>
                  <a:pt x="36791" y="30413"/>
                  <a:pt x="67026" y="0"/>
                  <a:pt x="1043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ISLIDE.ICON" val="#90665;#160494;#53131;#140871;"/>
</p:tagLst>
</file>

<file path=ppt/tags/tag2.xml><?xml version="1.0" encoding="utf-8"?>
<p:tagLst xmlns:p="http://schemas.openxmlformats.org/presentationml/2006/main">
  <p:tag name="ISLIDE.ICON" val="#90665;#160494;#53131;#140871;"/>
</p:tagLst>
</file>

<file path=ppt/tags/tag3.xml><?xml version="1.0" encoding="utf-8"?>
<p:tagLst xmlns:p="http://schemas.openxmlformats.org/presentationml/2006/main">
  <p:tag name="ISLIDE.ICON" val="#90665;#160494;#53131;#140871;"/>
</p:tagLst>
</file>

<file path=ppt/tags/tag4.xml><?xml version="1.0" encoding="utf-8"?>
<p:tagLst xmlns:p="http://schemas.openxmlformats.org/presentationml/2006/main">
  <p:tag name="ISPRING_PRESENTATION_TITLE" val="蓝色简洁毕业答辩PPT模板"/>
  <p:tag name="COMMONDATA" val="eyJoZGlkIjoiZTc3ZDcxYWNhMjZkMjQzOGZmNDdmNjc0Zjk3NzJlYjkifQ=="/>
</p:tagLst>
</file>

<file path=ppt/theme/theme1.xml><?xml version="1.0" encoding="utf-8"?>
<a:theme xmlns:a="http://schemas.openxmlformats.org/drawingml/2006/main" name="51PPT模板网   www.51pptmoban.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grkb2pp">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1PPT模板网   www.51pptmoban.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grkb2pp">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5117</Words>
  <Application>WPS 演示</Application>
  <PresentationFormat>宽屏</PresentationFormat>
  <Paragraphs>307</Paragraphs>
  <Slides>26</Slides>
  <Notes>19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26</vt:i4>
      </vt:variant>
    </vt:vector>
  </HeadingPairs>
  <TitlesOfParts>
    <vt:vector size="40" baseType="lpstr">
      <vt:lpstr>Arial</vt:lpstr>
      <vt:lpstr>宋体</vt:lpstr>
      <vt:lpstr>Wingdings</vt:lpstr>
      <vt:lpstr>思源宋体 CN Heavy</vt:lpstr>
      <vt:lpstr>阿里巴巴普惠体 2.0 55 Regular</vt:lpstr>
      <vt:lpstr>Segoe Print</vt:lpstr>
      <vt:lpstr>微软雅黑</vt:lpstr>
      <vt:lpstr>Arial Unicode MS</vt:lpstr>
      <vt:lpstr>等线</vt:lpstr>
      <vt:lpstr>FZZhengHeiS-DB-GB</vt:lpstr>
      <vt:lpstr>Verdana</vt:lpstr>
      <vt:lpstr>Calibri</vt:lpstr>
      <vt:lpstr>51PPT模板网   www.51pptmoban.com</vt:lpstr>
      <vt:lpstr>1_51PPT模板网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PowerPoint</Company>
  <LinksUpToDate>false</LinksUpToDate>
  <SharedDoc>false</SharedDoc>
  <HyperlinksChanged>false</HyperlinksChanged>
  <AppVersion>14.0000</AppVersion>
  <Manager>www.51pptmoban.com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莫兰迪色调流体几何毕业论文开题报告ppt模板</dc:title>
  <dc:creator>51PPT模板网</dc:creator>
  <cp:keywords>www.51pptmoban.com</cp:keywords>
  <dc:description>www.51pptmoban.com</dc:description>
  <cp:lastModifiedBy>WPS_1602479371</cp:lastModifiedBy>
  <cp:revision>102</cp:revision>
  <dcterms:created xsi:type="dcterms:W3CDTF">2018-02-27T12:12:00Z</dcterms:created>
  <dcterms:modified xsi:type="dcterms:W3CDTF">2022-09-18T10:42:14Z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DA19EEB25F3542CBADBA99E506E64E13</vt:lpwstr>
  </property>
  <property fmtid="{D5CDD505-2E9C-101B-9397-08002B2CF9AE}" pid="3" name="KSOProductBuildVer">
    <vt:lpwstr>2052-11.1.0.12358</vt:lpwstr>
  </property>
</Properties>
</file>