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207963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133CB-5B02-48B2-8978-52D21B6D1F0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26067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4028900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1868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350249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1236887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1620293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3042578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62973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104147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407156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133CB-5B02-48B2-8978-52D21B6D1F0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377818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133CB-5B02-48B2-8978-52D21B6D1F07}"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367036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381663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198489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3B133CB-5B02-48B2-8978-52D21B6D1F07}" type="datetimeFigureOut">
              <a:rPr lang="en-US" smtClean="0"/>
              <a:t>11/29/2023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57332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133CB-5B02-48B2-8978-52D21B6D1F0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BE0E3-6B3A-4792-A808-54604CCEB518}" type="slidenum">
              <a:rPr lang="en-US" smtClean="0"/>
              <a:t>‹#›</a:t>
            </a:fld>
            <a:endParaRPr lang="en-US"/>
          </a:p>
        </p:txBody>
      </p:sp>
    </p:spTree>
    <p:extLst>
      <p:ext uri="{BB962C8B-B14F-4D97-AF65-F5344CB8AC3E}">
        <p14:creationId xmlns:p14="http://schemas.microsoft.com/office/powerpoint/2010/main" val="110753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B133CB-5B02-48B2-8978-52D21B6D1F07}" type="datetimeFigureOut">
              <a:rPr lang="en-US" smtClean="0"/>
              <a:t>11/29/2023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8BE0E3-6B3A-4792-A808-54604CCEB518}" type="slidenum">
              <a:rPr lang="en-US" smtClean="0"/>
              <a:t>‹#›</a:t>
            </a:fld>
            <a:endParaRPr lang="en-US"/>
          </a:p>
        </p:txBody>
      </p:sp>
    </p:spTree>
    <p:extLst>
      <p:ext uri="{BB962C8B-B14F-4D97-AF65-F5344CB8AC3E}">
        <p14:creationId xmlns:p14="http://schemas.microsoft.com/office/powerpoint/2010/main" val="368363852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4434-19F9-04B7-91B1-87F54D37A533}"/>
              </a:ext>
            </a:extLst>
          </p:cNvPr>
          <p:cNvSpPr>
            <a:spLocks noGrp="1"/>
          </p:cNvSpPr>
          <p:nvPr>
            <p:ph type="ctrTitle"/>
          </p:nvPr>
        </p:nvSpPr>
        <p:spPr/>
        <p:txBody>
          <a:bodyPr/>
          <a:lstStyle/>
          <a:p>
            <a:r>
              <a:rPr lang="en-US" dirty="0"/>
              <a:t>The Rise Of Nationalism In Europe</a:t>
            </a:r>
          </a:p>
        </p:txBody>
      </p:sp>
      <p:sp>
        <p:nvSpPr>
          <p:cNvPr id="3" name="Subtitle 2">
            <a:extLst>
              <a:ext uri="{FF2B5EF4-FFF2-40B4-BE49-F238E27FC236}">
                <a16:creationId xmlns:a16="http://schemas.microsoft.com/office/drawing/2014/main" id="{193250E3-B9E2-D4E5-51F6-13FC772474D8}"/>
              </a:ext>
            </a:extLst>
          </p:cNvPr>
          <p:cNvSpPr>
            <a:spLocks noGrp="1"/>
          </p:cNvSpPr>
          <p:nvPr>
            <p:ph type="subTitle" idx="1"/>
          </p:nvPr>
        </p:nvSpPr>
        <p:spPr/>
        <p:txBody>
          <a:bodyPr/>
          <a:lstStyle/>
          <a:p>
            <a:r>
              <a:rPr lang="en-US" dirty="0"/>
              <a:t>Chapter - 1</a:t>
            </a:r>
          </a:p>
        </p:txBody>
      </p:sp>
    </p:spTree>
    <p:extLst>
      <p:ext uri="{BB962C8B-B14F-4D97-AF65-F5344CB8AC3E}">
        <p14:creationId xmlns:p14="http://schemas.microsoft.com/office/powerpoint/2010/main" val="4026614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9D5ACA-C083-8441-8F6C-539AC1CAD0EE}"/>
              </a:ext>
            </a:extLst>
          </p:cNvPr>
          <p:cNvSpPr>
            <a:spLocks noGrp="1"/>
          </p:cNvSpPr>
          <p:nvPr>
            <p:ph idx="1"/>
          </p:nvPr>
        </p:nvSpPr>
        <p:spPr>
          <a:xfrm>
            <a:off x="645130" y="427840"/>
            <a:ext cx="9404723" cy="5820560"/>
          </a:xfrm>
        </p:spPr>
        <p:txBody>
          <a:bodyPr>
            <a:normAutofit/>
          </a:bodyPr>
          <a:lstStyle/>
          <a:p>
            <a:pPr marL="0" indent="0">
              <a:buNone/>
            </a:pPr>
            <a:r>
              <a:rPr lang="en-US" sz="2400" b="1" i="0" dirty="0">
                <a:effectLst/>
                <a:latin typeface="Roboto" panose="02000000000000000000" pitchFamily="2" charset="0"/>
              </a:rPr>
              <a:t>The Revolutionaries:</a:t>
            </a:r>
          </a:p>
          <a:p>
            <a:r>
              <a:rPr lang="en-US" sz="2000" b="0" i="0" dirty="0">
                <a:effectLst/>
                <a:latin typeface="Roboto" panose="02000000000000000000" pitchFamily="2" charset="0"/>
              </a:rPr>
              <a:t>The liberal-nationalists opposed monarchial forms that had been established after the Vienna Congress and fight for liberty and freedom.</a:t>
            </a:r>
          </a:p>
          <a:p>
            <a:r>
              <a:rPr lang="en-US" sz="2000" b="0" i="0" dirty="0">
                <a:effectLst/>
                <a:latin typeface="Roboto" panose="02000000000000000000" pitchFamily="2" charset="0"/>
              </a:rPr>
              <a:t>Most of the revolutionaries saw the creation of nation-states as a necessary part of the struggle for freedom.</a:t>
            </a:r>
          </a:p>
          <a:p>
            <a:r>
              <a:rPr lang="en-US" sz="2000" b="0" i="0" dirty="0">
                <a:effectLst/>
                <a:latin typeface="Roboto" panose="02000000000000000000" pitchFamily="2" charset="0"/>
              </a:rPr>
              <a:t>An Italian revolutionary, Giuseppe Mazzini (born in Genoa in 1807) became a member of the Secret society of the Carbonari. </a:t>
            </a:r>
          </a:p>
          <a:p>
            <a:r>
              <a:rPr lang="en-US" sz="2000" b="0" i="0" dirty="0">
                <a:effectLst/>
                <a:latin typeface="Roboto" panose="02000000000000000000" pitchFamily="2" charset="0"/>
              </a:rPr>
              <a:t>He was sent into exile in 1831 for attempting a revolution in Liguria.</a:t>
            </a:r>
            <a:endParaRPr lang="en-US" sz="2400" b="1" i="0" dirty="0">
              <a:effectLst/>
              <a:latin typeface="Roboto" panose="02000000000000000000" pitchFamily="2" charset="0"/>
            </a:endParaRPr>
          </a:p>
        </p:txBody>
      </p:sp>
    </p:spTree>
    <p:extLst>
      <p:ext uri="{BB962C8B-B14F-4D97-AF65-F5344CB8AC3E}">
        <p14:creationId xmlns:p14="http://schemas.microsoft.com/office/powerpoint/2010/main" val="74988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21DA-D6CE-A288-EADC-68D04961C853}"/>
              </a:ext>
            </a:extLst>
          </p:cNvPr>
          <p:cNvSpPr>
            <a:spLocks noGrp="1"/>
          </p:cNvSpPr>
          <p:nvPr>
            <p:ph type="title"/>
          </p:nvPr>
        </p:nvSpPr>
        <p:spPr/>
        <p:txBody>
          <a:bodyPr/>
          <a:lstStyle/>
          <a:p>
            <a:r>
              <a:rPr lang="en-US" dirty="0"/>
              <a:t>3. </a:t>
            </a:r>
            <a:r>
              <a:rPr lang="en-US" b="0" i="0" dirty="0">
                <a:effectLst/>
                <a:latin typeface="Roboto" panose="02000000000000000000" pitchFamily="2" charset="0"/>
              </a:rPr>
              <a:t>The Age of Revolutions: 1830-1848</a:t>
            </a:r>
            <a:endParaRPr lang="en-US" dirty="0"/>
          </a:p>
        </p:txBody>
      </p:sp>
      <p:sp>
        <p:nvSpPr>
          <p:cNvPr id="3" name="Content Placeholder 2">
            <a:extLst>
              <a:ext uri="{FF2B5EF4-FFF2-40B4-BE49-F238E27FC236}">
                <a16:creationId xmlns:a16="http://schemas.microsoft.com/office/drawing/2014/main" id="{AA853ADE-84B0-BF33-3A65-D28E8DA671FB}"/>
              </a:ext>
            </a:extLst>
          </p:cNvPr>
          <p:cNvSpPr>
            <a:spLocks noGrp="1"/>
          </p:cNvSpPr>
          <p:nvPr>
            <p:ph idx="1"/>
          </p:nvPr>
        </p:nvSpPr>
        <p:spPr>
          <a:xfrm>
            <a:off x="645130" y="1786856"/>
            <a:ext cx="9404723" cy="4530054"/>
          </a:xfrm>
        </p:spPr>
        <p:txBody>
          <a:bodyPr>
            <a:normAutofit/>
          </a:bodyPr>
          <a:lstStyle/>
          <a:p>
            <a:r>
              <a:rPr lang="en-US" b="0" i="0" dirty="0">
                <a:effectLst/>
                <a:latin typeface="Roboto" panose="02000000000000000000" pitchFamily="2" charset="0"/>
              </a:rPr>
              <a:t>Liberalism and nationalism was associated with the revolution in many regions of Europe such as the Italian and German states, the provinces of Ottoman Empire Ireland and Poland.</a:t>
            </a:r>
          </a:p>
          <a:p>
            <a:r>
              <a:rPr lang="en-US" b="0" i="0" dirty="0">
                <a:effectLst/>
                <a:latin typeface="Roboto" panose="02000000000000000000" pitchFamily="2" charset="0"/>
              </a:rPr>
              <a:t>These revolutions were led by liberal-nationalists belonging to educated middle class.</a:t>
            </a:r>
            <a:endParaRPr lang="en-US" dirty="0">
              <a:latin typeface="Roboto" panose="02000000000000000000" pitchFamily="2" charset="0"/>
            </a:endParaRPr>
          </a:p>
          <a:p>
            <a:r>
              <a:rPr lang="en-US" b="0" i="0" dirty="0">
                <a:effectLst/>
                <a:latin typeface="Roboto" panose="02000000000000000000" pitchFamily="2" charset="0"/>
              </a:rPr>
              <a:t>These revolutions in different places were as follows</a:t>
            </a:r>
          </a:p>
          <a:p>
            <a:pPr lvl="1"/>
            <a:r>
              <a:rPr lang="en-US" b="0" i="0" dirty="0">
                <a:effectLst/>
                <a:latin typeface="Roboto" panose="02000000000000000000" pitchFamily="2" charset="0"/>
              </a:rPr>
              <a:t>The first upheaval took place in France in July, 1830. The Bourbon kings were overthrown by liberal revolutionaries, who installed Louis Philippe as the constitutional monarch.</a:t>
            </a:r>
            <a:endParaRPr lang="en-US" dirty="0">
              <a:latin typeface="Roboto" panose="02000000000000000000" pitchFamily="2" charset="0"/>
            </a:endParaRPr>
          </a:p>
          <a:p>
            <a:pPr lvl="1"/>
            <a:r>
              <a:rPr lang="en-US" b="0" i="0" dirty="0">
                <a:effectLst/>
                <a:latin typeface="Roboto" panose="02000000000000000000" pitchFamily="2" charset="0"/>
              </a:rPr>
              <a:t>The July Revolution started an uprising in Brussels, which led to Belgium separating away from the United Kingdom of the Netherlands.</a:t>
            </a:r>
          </a:p>
          <a:p>
            <a:pPr lvl="1"/>
            <a:r>
              <a:rPr lang="en-US" b="0" i="0" dirty="0">
                <a:effectLst/>
                <a:latin typeface="Roboto" panose="02000000000000000000" pitchFamily="2" charset="0"/>
              </a:rPr>
              <a:t>The struggle for independence in Greece started in 1821 and the Treaty of Constantinople of 1832, </a:t>
            </a:r>
            <a:r>
              <a:rPr lang="en-US" b="0" i="0" dirty="0" err="1">
                <a:effectLst/>
                <a:latin typeface="Roboto" panose="02000000000000000000" pitchFamily="2" charset="0"/>
              </a:rPr>
              <a:t>recognised</a:t>
            </a:r>
            <a:r>
              <a:rPr lang="en-US" b="0" i="0" dirty="0">
                <a:effectLst/>
                <a:latin typeface="Roboto" panose="02000000000000000000" pitchFamily="2" charset="0"/>
              </a:rPr>
              <a:t> Greece as an independent nation.</a:t>
            </a:r>
          </a:p>
          <a:p>
            <a:endParaRPr lang="en-US" dirty="0"/>
          </a:p>
        </p:txBody>
      </p:sp>
    </p:spTree>
    <p:extLst>
      <p:ext uri="{BB962C8B-B14F-4D97-AF65-F5344CB8AC3E}">
        <p14:creationId xmlns:p14="http://schemas.microsoft.com/office/powerpoint/2010/main" val="175290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C814A-B463-5821-65C8-1B165E1795ED}"/>
              </a:ext>
            </a:extLst>
          </p:cNvPr>
          <p:cNvSpPr>
            <a:spLocks noGrp="1"/>
          </p:cNvSpPr>
          <p:nvPr>
            <p:ph idx="1"/>
          </p:nvPr>
        </p:nvSpPr>
        <p:spPr>
          <a:xfrm>
            <a:off x="645132" y="478172"/>
            <a:ext cx="9404722" cy="5770227"/>
          </a:xfrm>
        </p:spPr>
        <p:txBody>
          <a:bodyPr>
            <a:normAutofit/>
          </a:bodyPr>
          <a:lstStyle/>
          <a:p>
            <a:pPr marL="0" indent="0">
              <a:buNone/>
            </a:pPr>
            <a:r>
              <a:rPr lang="en-US" sz="2400" b="1" i="0" dirty="0">
                <a:effectLst/>
                <a:latin typeface="Roboto" panose="02000000000000000000" pitchFamily="2" charset="0"/>
              </a:rPr>
              <a:t>The Romantic Imagination and National Feeling:</a:t>
            </a:r>
          </a:p>
          <a:p>
            <a:r>
              <a:rPr lang="en-US" sz="2000" b="0" i="0" dirty="0">
                <a:effectLst/>
                <a:latin typeface="Roboto" panose="02000000000000000000" pitchFamily="2" charset="0"/>
              </a:rPr>
              <a:t>The development of nationalism did not come about only through wars and territorial expansion</a:t>
            </a:r>
            <a:r>
              <a:rPr lang="en-US" sz="2400" b="1" dirty="0">
                <a:latin typeface="Roboto" panose="02000000000000000000" pitchFamily="2" charset="0"/>
              </a:rPr>
              <a:t>.</a:t>
            </a:r>
          </a:p>
          <a:p>
            <a:r>
              <a:rPr lang="en-US" sz="2000" b="0" i="0" dirty="0">
                <a:effectLst/>
                <a:latin typeface="Roboto" panose="02000000000000000000" pitchFamily="2" charset="0"/>
              </a:rPr>
              <a:t>Culture played an important role in creating the idea of the nation. </a:t>
            </a:r>
            <a:endParaRPr lang="en-US" sz="2400" b="1" i="0" dirty="0">
              <a:effectLst/>
              <a:latin typeface="Roboto" panose="02000000000000000000" pitchFamily="2" charset="0"/>
            </a:endParaRPr>
          </a:p>
          <a:p>
            <a:r>
              <a:rPr lang="en-US" sz="2000" b="0" i="0" dirty="0">
                <a:effectLst/>
                <a:latin typeface="Roboto" panose="02000000000000000000" pitchFamily="2" charset="0"/>
              </a:rPr>
              <a:t>Art and poetry, stories and music helped express and shape the nationalist feelings.</a:t>
            </a:r>
            <a:endParaRPr lang="en-US" sz="2400" b="1" dirty="0">
              <a:latin typeface="Roboto" panose="02000000000000000000" pitchFamily="2" charset="0"/>
            </a:endParaRPr>
          </a:p>
          <a:p>
            <a:r>
              <a:rPr lang="en-US" sz="2000" b="0" i="0" dirty="0">
                <a:effectLst/>
                <a:latin typeface="Roboto" panose="02000000000000000000" pitchFamily="2" charset="0"/>
              </a:rPr>
              <a:t>Romantic artists and poets criticized the glorification of reason and science. </a:t>
            </a:r>
            <a:endParaRPr lang="en-US" sz="2400" b="1" i="0" dirty="0">
              <a:effectLst/>
              <a:latin typeface="Roboto" panose="02000000000000000000" pitchFamily="2" charset="0"/>
            </a:endParaRPr>
          </a:p>
          <a:p>
            <a:r>
              <a:rPr lang="en-US" sz="2000" b="0" i="0" dirty="0">
                <a:effectLst/>
                <a:latin typeface="Roboto" panose="02000000000000000000" pitchFamily="2" charset="0"/>
              </a:rPr>
              <a:t>They focused on emotions, intuition and mystical feelings and tried to create a sense of a shared collective heritage as a basis of a nation</a:t>
            </a:r>
            <a:r>
              <a:rPr lang="en-US" sz="2400" b="1" dirty="0">
                <a:latin typeface="Roboto" panose="02000000000000000000" pitchFamily="2" charset="0"/>
              </a:rPr>
              <a:t>.</a:t>
            </a:r>
          </a:p>
          <a:p>
            <a:r>
              <a:rPr lang="en-US" sz="2000" b="0" i="0" dirty="0">
                <a:effectLst/>
                <a:latin typeface="Roboto" panose="02000000000000000000" pitchFamily="2" charset="0"/>
              </a:rPr>
              <a:t>Romantic German philosopher Johann Gottfried Herder (1744-1803), claimed that true German culture was to be discovered among the common people-das volk.</a:t>
            </a:r>
          </a:p>
          <a:p>
            <a:r>
              <a:rPr lang="en-US" sz="2000" b="0" i="0" dirty="0">
                <a:effectLst/>
                <a:latin typeface="Roboto" panose="02000000000000000000" pitchFamily="2" charset="0"/>
              </a:rPr>
              <a:t>Through collection of folklore like folk songs, folk poetry and folk dances the spirit of the nation was </a:t>
            </a:r>
            <a:r>
              <a:rPr lang="en-US" sz="2000" b="0" i="0" dirty="0" err="1">
                <a:effectLst/>
                <a:latin typeface="Roboto" panose="02000000000000000000" pitchFamily="2" charset="0"/>
              </a:rPr>
              <a:t>popularised</a:t>
            </a:r>
            <a:r>
              <a:rPr lang="en-US" sz="2000" b="0" i="0" dirty="0">
                <a:effectLst/>
                <a:latin typeface="Roboto" panose="02000000000000000000" pitchFamily="2" charset="0"/>
              </a:rPr>
              <a:t>.</a:t>
            </a:r>
            <a:endParaRPr lang="en-US" sz="2400" b="1" dirty="0"/>
          </a:p>
        </p:txBody>
      </p:sp>
    </p:spTree>
    <p:extLst>
      <p:ext uri="{BB962C8B-B14F-4D97-AF65-F5344CB8AC3E}">
        <p14:creationId xmlns:p14="http://schemas.microsoft.com/office/powerpoint/2010/main" val="64083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29650-F081-85F2-197A-C1F61C81956C}"/>
              </a:ext>
            </a:extLst>
          </p:cNvPr>
          <p:cNvSpPr>
            <a:spLocks noGrp="1"/>
          </p:cNvSpPr>
          <p:nvPr>
            <p:ph idx="1"/>
          </p:nvPr>
        </p:nvSpPr>
        <p:spPr>
          <a:xfrm>
            <a:off x="645132" y="503340"/>
            <a:ext cx="9404722" cy="5745060"/>
          </a:xfrm>
        </p:spPr>
        <p:txBody>
          <a:bodyPr>
            <a:normAutofit lnSpcReduction="10000"/>
          </a:bodyPr>
          <a:lstStyle/>
          <a:p>
            <a:r>
              <a:rPr lang="en-US" sz="2200" b="0" i="0" dirty="0">
                <a:effectLst/>
                <a:latin typeface="Roboto" panose="02000000000000000000" pitchFamily="2" charset="0"/>
              </a:rPr>
              <a:t>Poland supported nationalist feeling through music and language. </a:t>
            </a:r>
          </a:p>
          <a:p>
            <a:r>
              <a:rPr lang="en-US" sz="2200" b="0" i="0" dirty="0">
                <a:effectLst/>
                <a:latin typeface="Roboto" panose="02000000000000000000" pitchFamily="2" charset="0"/>
              </a:rPr>
              <a:t>Karol </a:t>
            </a:r>
            <a:r>
              <a:rPr lang="en-US" sz="2200" b="0" i="0" dirty="0" err="1">
                <a:effectLst/>
                <a:latin typeface="Roboto" panose="02000000000000000000" pitchFamily="2" charset="0"/>
              </a:rPr>
              <a:t>Kurpinski</a:t>
            </a:r>
            <a:r>
              <a:rPr lang="en-US" sz="2200" b="0" i="0" dirty="0">
                <a:effectLst/>
                <a:latin typeface="Roboto" panose="02000000000000000000" pitchFamily="2" charset="0"/>
              </a:rPr>
              <a:t> celebrated the national struggle through his operas and music. </a:t>
            </a:r>
            <a:endParaRPr lang="en-US" sz="2200" dirty="0">
              <a:latin typeface="Roboto" panose="02000000000000000000" pitchFamily="2" charset="0"/>
            </a:endParaRPr>
          </a:p>
          <a:p>
            <a:r>
              <a:rPr lang="en-US" sz="2200" b="0" i="0" dirty="0">
                <a:effectLst/>
                <a:latin typeface="Roboto" panose="02000000000000000000" pitchFamily="2" charset="0"/>
              </a:rPr>
              <a:t>Language also played an important role in developing national sentiments. </a:t>
            </a:r>
          </a:p>
          <a:p>
            <a:r>
              <a:rPr lang="en-US" sz="2200" b="0" i="0" dirty="0">
                <a:effectLst/>
                <a:latin typeface="Roboto" panose="02000000000000000000" pitchFamily="2" charset="0"/>
              </a:rPr>
              <a:t>After Russian occupation on Poland, Polish language was forced out of schools and Russian language was imposed in place of it.</a:t>
            </a:r>
          </a:p>
          <a:p>
            <a:r>
              <a:rPr lang="en-US" sz="2200" b="0" i="0" dirty="0">
                <a:effectLst/>
                <a:latin typeface="Roboto" panose="02000000000000000000" pitchFamily="2" charset="0"/>
              </a:rPr>
              <a:t>The clergies in Poland used Polish language for religious instruction and used it as a weapon against the Russian dominance.</a:t>
            </a:r>
          </a:p>
          <a:p>
            <a:pPr marL="0" indent="0">
              <a:buNone/>
            </a:pPr>
            <a:r>
              <a:rPr lang="en-US" sz="2400" b="1" i="0" dirty="0">
                <a:effectLst/>
                <a:latin typeface="Roboto" panose="02000000000000000000" pitchFamily="2" charset="0"/>
              </a:rPr>
              <a:t>Hunger, Hardship and Popular Revolt:</a:t>
            </a:r>
          </a:p>
          <a:p>
            <a:r>
              <a:rPr lang="en-US" sz="2000" b="0" i="0" dirty="0">
                <a:effectLst/>
                <a:latin typeface="Roboto" panose="02000000000000000000" pitchFamily="2" charset="0"/>
              </a:rPr>
              <a:t>The 1830s were the years of great economic hardship in Europe</a:t>
            </a:r>
            <a:r>
              <a:rPr lang="en-US" sz="2400" b="1" dirty="0">
                <a:latin typeface="Roboto" panose="02000000000000000000" pitchFamily="2" charset="0"/>
              </a:rPr>
              <a:t>.</a:t>
            </a:r>
          </a:p>
          <a:p>
            <a:r>
              <a:rPr lang="en-US" sz="2000" b="0" i="0" dirty="0">
                <a:effectLst/>
                <a:latin typeface="Roboto" panose="02000000000000000000" pitchFamily="2" charset="0"/>
              </a:rPr>
              <a:t>The first half of the 19th century saw an enormous increase in population all over the Europe.</a:t>
            </a:r>
          </a:p>
          <a:p>
            <a:r>
              <a:rPr lang="en-US" sz="2000" b="0" i="0" dirty="0">
                <a:effectLst/>
                <a:latin typeface="Roboto" panose="02000000000000000000" pitchFamily="2" charset="0"/>
              </a:rPr>
              <a:t>Population from rural areas migrated to the cities to live in overcrowded slums.</a:t>
            </a:r>
            <a:endParaRPr lang="en-US" sz="2400" b="1" dirty="0"/>
          </a:p>
        </p:txBody>
      </p:sp>
    </p:spTree>
    <p:extLst>
      <p:ext uri="{BB962C8B-B14F-4D97-AF65-F5344CB8AC3E}">
        <p14:creationId xmlns:p14="http://schemas.microsoft.com/office/powerpoint/2010/main" val="299750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93CC7-D30B-81D4-2C27-9BFC57113524}"/>
              </a:ext>
            </a:extLst>
          </p:cNvPr>
          <p:cNvSpPr>
            <a:spLocks noGrp="1"/>
          </p:cNvSpPr>
          <p:nvPr>
            <p:ph idx="1"/>
          </p:nvPr>
        </p:nvSpPr>
        <p:spPr>
          <a:xfrm>
            <a:off x="645130" y="444618"/>
            <a:ext cx="9404723" cy="5803782"/>
          </a:xfrm>
        </p:spPr>
        <p:txBody>
          <a:bodyPr/>
          <a:lstStyle/>
          <a:p>
            <a:r>
              <a:rPr lang="en-US" b="0" i="0" dirty="0">
                <a:effectLst/>
                <a:latin typeface="Roboto" panose="02000000000000000000" pitchFamily="2" charset="0"/>
              </a:rPr>
              <a:t>The condition of the workers in town was extreme. In Women 1845, weavers of Silesia village led a revolt against contractors.</a:t>
            </a:r>
          </a:p>
          <a:p>
            <a:r>
              <a:rPr lang="en-US" b="0" i="0" dirty="0">
                <a:effectLst/>
                <a:latin typeface="Roboto" panose="02000000000000000000" pitchFamily="2" charset="0"/>
              </a:rPr>
              <a:t>It was because the contractors supplied raw material to weavers and gave them orders for finished textiles but reduced their payments.</a:t>
            </a:r>
          </a:p>
          <a:p>
            <a:r>
              <a:rPr lang="en-US" b="0" i="0" dirty="0">
                <a:effectLst/>
                <a:latin typeface="Roboto" panose="02000000000000000000" pitchFamily="2" charset="0"/>
              </a:rPr>
              <a:t>On 4th June, a large crowd of weavers revolted and demand from contractor for higher wages. </a:t>
            </a:r>
            <a:endParaRPr lang="en-US" dirty="0">
              <a:latin typeface="Roboto" panose="02000000000000000000" pitchFamily="2" charset="0"/>
            </a:endParaRPr>
          </a:p>
          <a:p>
            <a:r>
              <a:rPr lang="en-US" b="0" i="0" dirty="0">
                <a:effectLst/>
                <a:latin typeface="Roboto" panose="02000000000000000000" pitchFamily="2" charset="0"/>
              </a:rPr>
              <a:t>However, these weaver were treated badly and threatened by the contractor with the help of army.</a:t>
            </a:r>
          </a:p>
          <a:p>
            <a:r>
              <a:rPr lang="en-US" b="0" i="0" dirty="0">
                <a:effectLst/>
                <a:latin typeface="Roboto" panose="02000000000000000000" pitchFamily="2" charset="0"/>
              </a:rPr>
              <a:t>In 1848, population of Paris revolted due to food shortage and widespread unemployment. </a:t>
            </a:r>
            <a:endParaRPr lang="en-US" dirty="0">
              <a:latin typeface="Roboto" panose="02000000000000000000" pitchFamily="2" charset="0"/>
            </a:endParaRPr>
          </a:p>
          <a:p>
            <a:r>
              <a:rPr lang="en-US" b="0" i="0" dirty="0">
                <a:effectLst/>
                <a:latin typeface="Roboto" panose="02000000000000000000" pitchFamily="2" charset="0"/>
              </a:rPr>
              <a:t>Barricades were erected and Louis Philippe was forced to flee.</a:t>
            </a:r>
          </a:p>
          <a:p>
            <a:r>
              <a:rPr lang="en-US" b="0" i="0" dirty="0">
                <a:effectLst/>
                <a:latin typeface="Roboto" panose="02000000000000000000" pitchFamily="2" charset="0"/>
              </a:rPr>
              <a:t>As a result, a National Assembly proclaimed a republic and granted suffrage to adult males above 21 and guaranteed them the right to work. </a:t>
            </a:r>
            <a:endParaRPr lang="en-US" dirty="0">
              <a:latin typeface="Roboto" panose="02000000000000000000" pitchFamily="2" charset="0"/>
            </a:endParaRPr>
          </a:p>
          <a:p>
            <a:r>
              <a:rPr lang="en-US" b="0" i="0" dirty="0">
                <a:effectLst/>
                <a:latin typeface="Roboto" panose="02000000000000000000" pitchFamily="2" charset="0"/>
              </a:rPr>
              <a:t>National workshop were set-up to provide employment.</a:t>
            </a:r>
            <a:endParaRPr lang="en-US" dirty="0"/>
          </a:p>
        </p:txBody>
      </p:sp>
    </p:spTree>
    <p:extLst>
      <p:ext uri="{BB962C8B-B14F-4D97-AF65-F5344CB8AC3E}">
        <p14:creationId xmlns:p14="http://schemas.microsoft.com/office/powerpoint/2010/main" val="149032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171C-53AF-A463-BE27-C5888115DA6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4310C1-523D-BCE8-9903-337A52221F21}"/>
              </a:ext>
            </a:extLst>
          </p:cNvPr>
          <p:cNvSpPr>
            <a:spLocks noGrp="1"/>
          </p:cNvSpPr>
          <p:nvPr>
            <p:ph idx="1"/>
          </p:nvPr>
        </p:nvSpPr>
        <p:spPr>
          <a:xfrm>
            <a:off x="645132" y="452718"/>
            <a:ext cx="9404722" cy="5795681"/>
          </a:xfrm>
        </p:spPr>
        <p:txBody>
          <a:bodyPr>
            <a:normAutofit/>
          </a:bodyPr>
          <a:lstStyle/>
          <a:p>
            <a:pPr marL="0" indent="0">
              <a:buNone/>
            </a:pPr>
            <a:r>
              <a:rPr lang="en-US" sz="2400" b="1" i="0" dirty="0">
                <a:effectLst/>
                <a:latin typeface="Roboto" panose="02000000000000000000" pitchFamily="2" charset="0"/>
              </a:rPr>
              <a:t>1848: The Revolution of the Liberals:</a:t>
            </a:r>
          </a:p>
          <a:p>
            <a:r>
              <a:rPr lang="en-US" sz="2000" b="0" i="0" dirty="0">
                <a:effectLst/>
                <a:latin typeface="Roboto" panose="02000000000000000000" pitchFamily="2" charset="0"/>
              </a:rPr>
              <a:t>In other parts of Europe like Germany, Italy, Poland and the Austro-Hungarian Empire, men and women of the liberal middle classes combined their demands for creation of a nation-state.</a:t>
            </a:r>
            <a:endParaRPr lang="en-US" sz="2400" b="1" dirty="0">
              <a:latin typeface="Roboto" panose="02000000000000000000" pitchFamily="2" charset="0"/>
            </a:endParaRPr>
          </a:p>
          <a:p>
            <a:r>
              <a:rPr lang="en-US" sz="2000" b="0" i="0" dirty="0">
                <a:effectLst/>
                <a:latin typeface="Roboto" panose="02000000000000000000" pitchFamily="2" charset="0"/>
              </a:rPr>
              <a:t>This demand was based on parliamentary principles like Constitution, freedom of press and freedom of association.</a:t>
            </a:r>
            <a:endParaRPr lang="en-US" sz="2400" b="1" i="0" dirty="0">
              <a:effectLst/>
              <a:latin typeface="Roboto" panose="02000000000000000000" pitchFamily="2" charset="0"/>
            </a:endParaRPr>
          </a:p>
          <a:p>
            <a:pPr marL="0" indent="0">
              <a:buNone/>
            </a:pPr>
            <a:r>
              <a:rPr lang="en-US" sz="2000" b="1" i="0" dirty="0">
                <a:effectLst/>
                <a:latin typeface="Roboto" panose="02000000000000000000" pitchFamily="2" charset="0"/>
              </a:rPr>
              <a:t>May Revolution:</a:t>
            </a:r>
          </a:p>
          <a:p>
            <a:r>
              <a:rPr lang="en-US" sz="2000" b="0" i="0" dirty="0">
                <a:effectLst/>
                <a:latin typeface="Roboto" panose="02000000000000000000" pitchFamily="2" charset="0"/>
              </a:rPr>
              <a:t>On 18th May, 1848, 831 elected representatives assembled in the Church of St Paul. </a:t>
            </a:r>
            <a:endParaRPr lang="en-US" dirty="0">
              <a:latin typeface="Roboto" panose="02000000000000000000" pitchFamily="2" charset="0"/>
            </a:endParaRPr>
          </a:p>
          <a:p>
            <a:r>
              <a:rPr lang="en-US" sz="2000" b="0" i="0" dirty="0">
                <a:effectLst/>
                <a:latin typeface="Roboto" panose="02000000000000000000" pitchFamily="2" charset="0"/>
              </a:rPr>
              <a:t>They drafted a Constitution for a German nation. </a:t>
            </a:r>
          </a:p>
          <a:p>
            <a:r>
              <a:rPr lang="en-US" sz="2000" b="0" i="0" dirty="0">
                <a:effectLst/>
                <a:latin typeface="Roboto" panose="02000000000000000000" pitchFamily="2" charset="0"/>
              </a:rPr>
              <a:t>According to this constitution, the nation was to be headed by a monarchy which was under to a Parliamentary control.</a:t>
            </a:r>
          </a:p>
          <a:p>
            <a:r>
              <a:rPr lang="en-US" sz="2000" b="0" i="0" dirty="0">
                <a:effectLst/>
                <a:latin typeface="Roboto" panose="02000000000000000000" pitchFamily="2" charset="0"/>
              </a:rPr>
              <a:t>When the deputies offered highest position to Friedrich Wilhelm IV, (King of Prussia) on these terms, he rejected it and joined other monarchs to oppose the elected assembly.</a:t>
            </a:r>
            <a:endParaRPr lang="en-US" sz="2400" b="1" dirty="0"/>
          </a:p>
        </p:txBody>
      </p:sp>
    </p:spTree>
    <p:extLst>
      <p:ext uri="{BB962C8B-B14F-4D97-AF65-F5344CB8AC3E}">
        <p14:creationId xmlns:p14="http://schemas.microsoft.com/office/powerpoint/2010/main" val="1275410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5514-3A2A-F729-DDCA-3B15E89AC4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874CD6-158B-82AB-DF39-55C52773DF11}"/>
              </a:ext>
            </a:extLst>
          </p:cNvPr>
          <p:cNvSpPr>
            <a:spLocks noGrp="1"/>
          </p:cNvSpPr>
          <p:nvPr>
            <p:ph idx="1"/>
          </p:nvPr>
        </p:nvSpPr>
        <p:spPr>
          <a:xfrm>
            <a:off x="645130" y="452718"/>
            <a:ext cx="9404723" cy="5795681"/>
          </a:xfrm>
        </p:spPr>
        <p:txBody>
          <a:bodyPr>
            <a:normAutofit lnSpcReduction="10000"/>
          </a:bodyPr>
          <a:lstStyle/>
          <a:p>
            <a:r>
              <a:rPr lang="en-US" b="0" i="0" dirty="0">
                <a:effectLst/>
                <a:latin typeface="Roboto" panose="02000000000000000000" pitchFamily="2" charset="0"/>
              </a:rPr>
              <a:t>The Parliament was dominated by the middle classes, who resisted the demands of workers and artisans due to which it consequently lost the support of its members.</a:t>
            </a:r>
          </a:p>
          <a:p>
            <a:r>
              <a:rPr lang="en-US" b="0" i="0" dirty="0">
                <a:effectLst/>
                <a:latin typeface="Roboto" panose="02000000000000000000" pitchFamily="2" charset="0"/>
              </a:rPr>
              <a:t>In the end, troops were called in and the assembly was forced to disband.</a:t>
            </a:r>
            <a:endParaRPr lang="en-US" dirty="0">
              <a:latin typeface="Roboto" panose="02000000000000000000" pitchFamily="2" charset="0"/>
            </a:endParaRPr>
          </a:p>
          <a:p>
            <a:pPr marL="0" indent="0">
              <a:buNone/>
            </a:pPr>
            <a:r>
              <a:rPr lang="en-US" sz="2400" b="1" i="0" dirty="0">
                <a:effectLst/>
                <a:latin typeface="Roboto" panose="02000000000000000000" pitchFamily="2" charset="0"/>
              </a:rPr>
              <a:t>Issue of Political Rights to Women:</a:t>
            </a:r>
          </a:p>
          <a:p>
            <a:r>
              <a:rPr lang="en-US" sz="2000" b="0" i="0" dirty="0">
                <a:effectLst/>
                <a:latin typeface="Roboto" panose="02000000000000000000" pitchFamily="2" charset="0"/>
              </a:rPr>
              <a:t>The issue of extending political rights to women was a dispute within the liberal movement, in which large numbers of women had participated actively over the years.</a:t>
            </a:r>
            <a:endParaRPr lang="en-US" sz="2400" b="1" dirty="0">
              <a:latin typeface="Roboto" panose="02000000000000000000" pitchFamily="2" charset="0"/>
            </a:endParaRPr>
          </a:p>
          <a:p>
            <a:r>
              <a:rPr lang="en-US" sz="2000" b="0" i="0" dirty="0">
                <a:effectLst/>
                <a:latin typeface="Roboto" panose="02000000000000000000" pitchFamily="2" charset="0"/>
              </a:rPr>
              <a:t>Women had formed their own political associations, founded newspapers and had taken part in political meetings and demonstrations.</a:t>
            </a:r>
            <a:endParaRPr lang="en-US" sz="2400" b="1" i="0" dirty="0">
              <a:effectLst/>
              <a:latin typeface="Roboto" panose="02000000000000000000" pitchFamily="2" charset="0"/>
            </a:endParaRPr>
          </a:p>
          <a:p>
            <a:r>
              <a:rPr lang="en-US" sz="2000" b="0" i="0" dirty="0">
                <a:effectLst/>
                <a:latin typeface="Roboto" panose="02000000000000000000" pitchFamily="2" charset="0"/>
              </a:rPr>
              <a:t>In 1848, conservative forces were able to suppress liberal movements, but could not restore the old order.</a:t>
            </a:r>
            <a:endParaRPr lang="en-US" sz="2400" b="1" dirty="0">
              <a:latin typeface="Roboto" panose="02000000000000000000" pitchFamily="2" charset="0"/>
            </a:endParaRPr>
          </a:p>
          <a:p>
            <a:r>
              <a:rPr lang="en-US" sz="2000" b="0" i="0" dirty="0">
                <a:effectLst/>
                <a:latin typeface="Roboto" panose="02000000000000000000" pitchFamily="2" charset="0"/>
              </a:rPr>
              <a:t>After 1848, the monarchies of Central and Eastern Europe introduced changes that had already introduced in Western Europe before 1815.</a:t>
            </a:r>
            <a:endParaRPr lang="en-US" sz="2400" b="1" i="0" dirty="0">
              <a:effectLst/>
              <a:latin typeface="Roboto" panose="02000000000000000000" pitchFamily="2" charset="0"/>
            </a:endParaRPr>
          </a:p>
          <a:p>
            <a:r>
              <a:rPr lang="en-US" sz="2000" b="0" i="0" dirty="0">
                <a:effectLst/>
                <a:latin typeface="Roboto" panose="02000000000000000000" pitchFamily="2" charset="0"/>
              </a:rPr>
              <a:t>The changes were that serfdom and bonded </a:t>
            </a:r>
            <a:r>
              <a:rPr lang="en-US" sz="2000" b="0" i="0" dirty="0" err="1">
                <a:effectLst/>
                <a:latin typeface="Roboto" panose="02000000000000000000" pitchFamily="2" charset="0"/>
              </a:rPr>
              <a:t>labour</a:t>
            </a:r>
            <a:r>
              <a:rPr lang="en-US" sz="2000" b="0" i="0" dirty="0">
                <a:effectLst/>
                <a:latin typeface="Roboto" panose="02000000000000000000" pitchFamily="2" charset="0"/>
              </a:rPr>
              <a:t> were abolished both in the Habsburg dominions and in Russia.</a:t>
            </a:r>
            <a:endParaRPr lang="en-US" sz="2400" b="1" dirty="0"/>
          </a:p>
        </p:txBody>
      </p:sp>
    </p:spTree>
    <p:extLst>
      <p:ext uri="{BB962C8B-B14F-4D97-AF65-F5344CB8AC3E}">
        <p14:creationId xmlns:p14="http://schemas.microsoft.com/office/powerpoint/2010/main" val="2687271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0D49-F3B9-7279-911D-21BC3B576459}"/>
              </a:ext>
            </a:extLst>
          </p:cNvPr>
          <p:cNvSpPr>
            <a:spLocks noGrp="1"/>
          </p:cNvSpPr>
          <p:nvPr>
            <p:ph type="title"/>
          </p:nvPr>
        </p:nvSpPr>
        <p:spPr/>
        <p:txBody>
          <a:bodyPr/>
          <a:lstStyle/>
          <a:p>
            <a:r>
              <a:rPr lang="en-US" b="0" i="0" dirty="0">
                <a:effectLst/>
                <a:latin typeface="Roboto" panose="02000000000000000000" pitchFamily="2" charset="0"/>
              </a:rPr>
              <a:t>4. The Making of Germany and Italy</a:t>
            </a:r>
            <a:endParaRPr lang="en-US" dirty="0"/>
          </a:p>
        </p:txBody>
      </p:sp>
      <p:sp>
        <p:nvSpPr>
          <p:cNvPr id="3" name="Content Placeholder 2">
            <a:extLst>
              <a:ext uri="{FF2B5EF4-FFF2-40B4-BE49-F238E27FC236}">
                <a16:creationId xmlns:a16="http://schemas.microsoft.com/office/drawing/2014/main" id="{2A42E7B5-A585-7BCF-F812-A7E20438ED0D}"/>
              </a:ext>
            </a:extLst>
          </p:cNvPr>
          <p:cNvSpPr>
            <a:spLocks noGrp="1"/>
          </p:cNvSpPr>
          <p:nvPr>
            <p:ph idx="1"/>
          </p:nvPr>
        </p:nvSpPr>
        <p:spPr>
          <a:xfrm>
            <a:off x="645130" y="1963024"/>
            <a:ext cx="9404723" cy="4285376"/>
          </a:xfrm>
        </p:spPr>
        <p:txBody>
          <a:bodyPr>
            <a:normAutofit/>
          </a:bodyPr>
          <a:lstStyle/>
          <a:p>
            <a:pPr marL="0" indent="0">
              <a:buNone/>
            </a:pPr>
            <a:r>
              <a:rPr lang="en-US" sz="2400" b="1" i="0" dirty="0">
                <a:effectLst/>
                <a:latin typeface="Roboto" panose="02000000000000000000" pitchFamily="2" charset="0"/>
              </a:rPr>
              <a:t>Unification of Germany:</a:t>
            </a:r>
          </a:p>
          <a:p>
            <a:r>
              <a:rPr lang="en-US" sz="2000" b="0" i="0" dirty="0">
                <a:effectLst/>
                <a:latin typeface="Roboto" panose="02000000000000000000" pitchFamily="2" charset="0"/>
              </a:rPr>
              <a:t>After 1848, nationalist sentiments were promoted by conservative often for capturing state power and political domination over Europe.</a:t>
            </a:r>
            <a:endParaRPr lang="en-US" sz="2400" b="1" dirty="0">
              <a:latin typeface="Roboto" panose="02000000000000000000" pitchFamily="2" charset="0"/>
            </a:endParaRPr>
          </a:p>
          <a:p>
            <a:r>
              <a:rPr lang="en-US" sz="2000" b="0" i="0" dirty="0">
                <a:effectLst/>
                <a:latin typeface="Roboto" panose="02000000000000000000" pitchFamily="2" charset="0"/>
              </a:rPr>
              <a:t>In Germany, nationalist feelings were widespread among middle-class.</a:t>
            </a:r>
            <a:endParaRPr lang="en-US" sz="2400" b="1" i="0" dirty="0">
              <a:effectLst/>
              <a:latin typeface="Roboto" panose="02000000000000000000" pitchFamily="2" charset="0"/>
            </a:endParaRPr>
          </a:p>
          <a:p>
            <a:r>
              <a:rPr lang="en-US" sz="2000" b="0" i="0" dirty="0">
                <a:effectLst/>
                <a:latin typeface="Roboto" panose="02000000000000000000" pitchFamily="2" charset="0"/>
              </a:rPr>
              <a:t>In 1848, the middle class tried to unite the different regions of the German confederation into a nation-state governed by an elected Parliament. </a:t>
            </a:r>
            <a:endParaRPr lang="en-US" sz="2400" b="1" dirty="0">
              <a:latin typeface="Roboto" panose="02000000000000000000" pitchFamily="2" charset="0"/>
            </a:endParaRPr>
          </a:p>
          <a:p>
            <a:r>
              <a:rPr lang="en-US" sz="2000" b="0" i="0" dirty="0">
                <a:effectLst/>
                <a:latin typeface="Roboto" panose="02000000000000000000" pitchFamily="2" charset="0"/>
              </a:rPr>
              <a:t>In 1848, the middle class tried to unite the different regions of the German confederation into a nation-state governed by an elected Parliament. </a:t>
            </a:r>
            <a:endParaRPr lang="en-US" sz="2400" b="1" i="0" dirty="0">
              <a:effectLst/>
              <a:latin typeface="Roboto" panose="02000000000000000000" pitchFamily="2" charset="0"/>
            </a:endParaRPr>
          </a:p>
          <a:p>
            <a:r>
              <a:rPr lang="en-US" sz="2000" b="0" i="0" dirty="0">
                <a:effectLst/>
                <a:latin typeface="Roboto" panose="02000000000000000000" pitchFamily="2" charset="0"/>
              </a:rPr>
              <a:t>Prussia's Chief Minister Otto von Bismarck, aimed to achieve the goal of unification with the help of Prussian army and bureaucracy.</a:t>
            </a:r>
            <a:endParaRPr lang="en-US" sz="2400" b="1" dirty="0"/>
          </a:p>
        </p:txBody>
      </p:sp>
    </p:spTree>
    <p:extLst>
      <p:ext uri="{BB962C8B-B14F-4D97-AF65-F5344CB8AC3E}">
        <p14:creationId xmlns:p14="http://schemas.microsoft.com/office/powerpoint/2010/main" val="2965579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6A469-CFAC-F38E-F4FD-CF93A2A15298}"/>
              </a:ext>
            </a:extLst>
          </p:cNvPr>
          <p:cNvSpPr>
            <a:spLocks noGrp="1"/>
          </p:cNvSpPr>
          <p:nvPr>
            <p:ph idx="1"/>
          </p:nvPr>
        </p:nvSpPr>
        <p:spPr>
          <a:xfrm>
            <a:off x="645132" y="562062"/>
            <a:ext cx="9404722" cy="5686337"/>
          </a:xfrm>
        </p:spPr>
        <p:txBody>
          <a:bodyPr/>
          <a:lstStyle/>
          <a:p>
            <a:r>
              <a:rPr lang="en-US" b="0" i="0" dirty="0">
                <a:effectLst/>
                <a:latin typeface="Roboto" panose="02000000000000000000" pitchFamily="2" charset="0"/>
              </a:rPr>
              <a:t>The major events that occurred at the time of unification of Germany were</a:t>
            </a:r>
          </a:p>
          <a:p>
            <a:pPr lvl="1"/>
            <a:r>
              <a:rPr lang="en-US" b="0" i="0" dirty="0">
                <a:effectLst/>
                <a:latin typeface="Roboto" panose="02000000000000000000" pitchFamily="2" charset="0"/>
              </a:rPr>
              <a:t>Three wars with Austria, Denmark and France running over 7 years ended with Prussian victory and completed the process of unification</a:t>
            </a:r>
            <a:r>
              <a:rPr lang="en-US" dirty="0">
                <a:latin typeface="Roboto" panose="02000000000000000000" pitchFamily="2" charset="0"/>
              </a:rPr>
              <a:t>.</a:t>
            </a:r>
          </a:p>
          <a:p>
            <a:pPr lvl="1"/>
            <a:r>
              <a:rPr lang="en-US" b="0" i="0" dirty="0">
                <a:effectLst/>
                <a:latin typeface="Roboto" panose="02000000000000000000" pitchFamily="2" charset="0"/>
              </a:rPr>
              <a:t>On 18th January, 1871, an Assembly comprising the princes of the German states, representatives of the army, important Prussian ministers including the Chief Minister Otto von Bismarck, declared the new German Empire headed by Kaiser William I of Prussia.</a:t>
            </a:r>
          </a:p>
          <a:p>
            <a:pPr lvl="1"/>
            <a:r>
              <a:rPr lang="en-US" b="0" i="0" dirty="0">
                <a:effectLst/>
                <a:latin typeface="Roboto" panose="02000000000000000000" pitchFamily="2" charset="0"/>
              </a:rPr>
              <a:t>The new state Germany had a strong emphasis on </a:t>
            </a:r>
            <a:r>
              <a:rPr lang="en-US" b="0" i="0" dirty="0" err="1">
                <a:effectLst/>
                <a:latin typeface="Roboto" panose="02000000000000000000" pitchFamily="2" charset="0"/>
              </a:rPr>
              <a:t>modernising</a:t>
            </a:r>
            <a:r>
              <a:rPr lang="en-US" b="0" i="0" dirty="0">
                <a:effectLst/>
                <a:latin typeface="Roboto" panose="02000000000000000000" pitchFamily="2" charset="0"/>
              </a:rPr>
              <a:t> the currency, banking, legal and judicial systems in Germany.</a:t>
            </a:r>
          </a:p>
          <a:p>
            <a:pPr marL="0" indent="0">
              <a:buNone/>
            </a:pPr>
            <a:r>
              <a:rPr lang="en-US" sz="2400" b="1" i="0" dirty="0">
                <a:effectLst/>
                <a:latin typeface="Roboto" panose="02000000000000000000" pitchFamily="2" charset="0"/>
              </a:rPr>
              <a:t>Unification of Italy:</a:t>
            </a:r>
          </a:p>
          <a:p>
            <a:r>
              <a:rPr lang="en-US" sz="2000" b="0" i="0" dirty="0">
                <a:effectLst/>
                <a:latin typeface="Roboto" panose="02000000000000000000" pitchFamily="2" charset="0"/>
              </a:rPr>
              <a:t>During the middle of the 19th century, Italy was divided into seven states, out of which only one state, Sardinia-Piedmont was ruled by an Italian Princely House. </a:t>
            </a:r>
            <a:endParaRPr lang="en-US" sz="2400" b="1" dirty="0">
              <a:latin typeface="Roboto" panose="02000000000000000000" pitchFamily="2" charset="0"/>
            </a:endParaRPr>
          </a:p>
          <a:p>
            <a:r>
              <a:rPr lang="en-US" sz="2000" b="0" i="0" dirty="0">
                <a:effectLst/>
                <a:latin typeface="Roboto" panose="02000000000000000000" pitchFamily="2" charset="0"/>
              </a:rPr>
              <a:t>The North was ruled by Austrian Habsburg, the </a:t>
            </a:r>
            <a:r>
              <a:rPr lang="en-US" sz="2000" b="0" i="0" dirty="0" err="1">
                <a:effectLst/>
                <a:latin typeface="Roboto" panose="02000000000000000000" pitchFamily="2" charset="0"/>
              </a:rPr>
              <a:t>centre</a:t>
            </a:r>
            <a:r>
              <a:rPr lang="en-US" sz="2000" b="0" i="0" dirty="0">
                <a:effectLst/>
                <a:latin typeface="Roboto" panose="02000000000000000000" pitchFamily="2" charset="0"/>
              </a:rPr>
              <a:t> was ruled by the Pope and the Southern regions were ruled by the Bourbon king of Spain.</a:t>
            </a:r>
            <a:endParaRPr lang="en-US" sz="2400" b="1" dirty="0"/>
          </a:p>
        </p:txBody>
      </p:sp>
    </p:spTree>
    <p:extLst>
      <p:ext uri="{BB962C8B-B14F-4D97-AF65-F5344CB8AC3E}">
        <p14:creationId xmlns:p14="http://schemas.microsoft.com/office/powerpoint/2010/main" val="339817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D500-D47F-2ECB-8FCF-F43329B131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A86574-975B-EABA-8F2A-0416E2410D06}"/>
              </a:ext>
            </a:extLst>
          </p:cNvPr>
          <p:cNvSpPr>
            <a:spLocks noGrp="1"/>
          </p:cNvSpPr>
          <p:nvPr>
            <p:ph idx="1"/>
          </p:nvPr>
        </p:nvSpPr>
        <p:spPr>
          <a:xfrm>
            <a:off x="645132" y="452718"/>
            <a:ext cx="9547492" cy="6082306"/>
          </a:xfrm>
        </p:spPr>
        <p:txBody>
          <a:bodyPr>
            <a:normAutofit fontScale="92500" lnSpcReduction="20000"/>
          </a:bodyPr>
          <a:lstStyle/>
          <a:p>
            <a:pPr marL="0" indent="0">
              <a:buNone/>
            </a:pPr>
            <a:r>
              <a:rPr lang="en-US" sz="2400" b="1" i="0" dirty="0">
                <a:effectLst/>
                <a:latin typeface="Roboto" panose="02000000000000000000" pitchFamily="2" charset="0"/>
              </a:rPr>
              <a:t>Contribution of Famous Personalities:</a:t>
            </a:r>
          </a:p>
          <a:p>
            <a:r>
              <a:rPr lang="en-US" sz="2000" b="0" i="0" dirty="0">
                <a:effectLst/>
                <a:latin typeface="Roboto" panose="02000000000000000000" pitchFamily="2" charset="0"/>
              </a:rPr>
              <a:t>The contribution of famous personalities in unification of Italy were</a:t>
            </a:r>
          </a:p>
          <a:p>
            <a:pPr lvl="1"/>
            <a:r>
              <a:rPr lang="en-US" sz="2400" b="1" i="0" dirty="0">
                <a:effectLst/>
                <a:latin typeface="Roboto" panose="02000000000000000000" pitchFamily="2" charset="0"/>
              </a:rPr>
              <a:t>Giuseppe Mazzini </a:t>
            </a:r>
            <a:r>
              <a:rPr lang="en-US" sz="2400" b="0" i="0" dirty="0">
                <a:effectLst/>
                <a:latin typeface="Roboto" panose="02000000000000000000" pitchFamily="2" charset="0"/>
              </a:rPr>
              <a:t>During the 1830s, Giuseppe Mazzini was a revolutionary, who actively supported the unification of the Italian states. He formed the secret society, Young Italy to promote Italian unification: 'One, free, independent, republican nation'. Metternich described him as 'the most dangerous enemy of our social order.</a:t>
            </a:r>
          </a:p>
          <a:p>
            <a:pPr lvl="1"/>
            <a:r>
              <a:rPr lang="en-US" sz="2400" b="1" i="0" dirty="0">
                <a:effectLst/>
                <a:latin typeface="Roboto" panose="02000000000000000000" pitchFamily="2" charset="0"/>
              </a:rPr>
              <a:t>Count Camillo Cavour </a:t>
            </a:r>
            <a:r>
              <a:rPr lang="en-US" sz="2400" b="0" i="0" dirty="0">
                <a:effectLst/>
                <a:latin typeface="Roboto" panose="02000000000000000000" pitchFamily="2" charset="0"/>
              </a:rPr>
              <a:t>CM Cavour led the movement to unify the regions of Italy. He was neither a revolutionary nor a democratic. He entered into an alliance with France and succeeded in defeating Austrian Forces in 1859.</a:t>
            </a:r>
          </a:p>
          <a:p>
            <a:pPr lvl="1"/>
            <a:r>
              <a:rPr lang="en-US" sz="2400" b="1" i="0" dirty="0">
                <a:effectLst/>
                <a:latin typeface="Roboto" panose="02000000000000000000" pitchFamily="2" charset="0"/>
              </a:rPr>
              <a:t>Giuseppe Garibaldi </a:t>
            </a:r>
            <a:r>
              <a:rPr lang="en-US" sz="2400" b="0" i="0" dirty="0">
                <a:effectLst/>
                <a:latin typeface="Roboto" panose="02000000000000000000" pitchFamily="2" charset="0"/>
              </a:rPr>
              <a:t>He was a prominent personality in the unification of Italy. In 1833, he met Mazzini and joined the Young Italy movement. He participated in a republican uprising in Piedmont in 1834. In 1854, he supported Victor Emmanuel Il for his effort to unify the Italian states. In 1860, he led the famous expedition to South Italy and the Kingdom of two </a:t>
            </a:r>
            <a:r>
              <a:rPr lang="en-US" sz="2400" b="0" i="0" dirty="0" err="1">
                <a:effectLst/>
                <a:latin typeface="Roboto" panose="02000000000000000000" pitchFamily="2" charset="0"/>
              </a:rPr>
              <a:t>Sicilies</a:t>
            </a:r>
            <a:r>
              <a:rPr lang="en-US" sz="2400" b="0" i="0" dirty="0">
                <a:effectLst/>
                <a:latin typeface="Roboto" panose="02000000000000000000" pitchFamily="2" charset="0"/>
              </a:rPr>
              <a:t> with his 'Red Shirt' army. In 1867, he led the army to Rome to fight for Papal states where a French garrison was stationed. In 1870, France withdrew its troops and Papal states were finally joined to Italy.</a:t>
            </a:r>
            <a:endParaRPr lang="en-US" sz="2200" b="1" dirty="0"/>
          </a:p>
        </p:txBody>
      </p:sp>
    </p:spTree>
    <p:extLst>
      <p:ext uri="{BB962C8B-B14F-4D97-AF65-F5344CB8AC3E}">
        <p14:creationId xmlns:p14="http://schemas.microsoft.com/office/powerpoint/2010/main" val="357513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322B-3EFB-6102-F0EF-ACC109D533A2}"/>
              </a:ext>
            </a:extLst>
          </p:cNvPr>
          <p:cNvSpPr>
            <a:spLocks noGrp="1"/>
          </p:cNvSpPr>
          <p:nvPr>
            <p:ph type="title"/>
          </p:nvPr>
        </p:nvSpPr>
        <p:spPr/>
        <p:txBody>
          <a:bodyPr/>
          <a:lstStyle/>
          <a:p>
            <a:r>
              <a:rPr lang="en-US" dirty="0"/>
              <a:t>1.</a:t>
            </a:r>
            <a:r>
              <a:rPr lang="en-US" b="0" i="0" dirty="0">
                <a:effectLst/>
                <a:latin typeface="Roboto" panose="02000000000000000000" pitchFamily="2" charset="0"/>
              </a:rPr>
              <a:t> The French Revolution and the Idea of Nation</a:t>
            </a:r>
            <a:endParaRPr lang="en-US" dirty="0"/>
          </a:p>
        </p:txBody>
      </p:sp>
      <p:sp>
        <p:nvSpPr>
          <p:cNvPr id="3" name="Content Placeholder 2">
            <a:extLst>
              <a:ext uri="{FF2B5EF4-FFF2-40B4-BE49-F238E27FC236}">
                <a16:creationId xmlns:a16="http://schemas.microsoft.com/office/drawing/2014/main" id="{11E5F534-0AAF-F8B3-79FF-8D43E0974B80}"/>
              </a:ext>
            </a:extLst>
          </p:cNvPr>
          <p:cNvSpPr>
            <a:spLocks noGrp="1"/>
          </p:cNvSpPr>
          <p:nvPr>
            <p:ph idx="1"/>
          </p:nvPr>
        </p:nvSpPr>
        <p:spPr>
          <a:xfrm>
            <a:off x="645130" y="2052918"/>
            <a:ext cx="9404723" cy="4195481"/>
          </a:xfrm>
        </p:spPr>
        <p:txBody>
          <a:bodyPr>
            <a:normAutofit fontScale="92500" lnSpcReduction="20000"/>
          </a:bodyPr>
          <a:lstStyle/>
          <a:p>
            <a:r>
              <a:rPr lang="en-US" b="0" i="0" dirty="0">
                <a:effectLst/>
                <a:latin typeface="Roboto" panose="02000000000000000000" pitchFamily="2" charset="0"/>
              </a:rPr>
              <a:t>During the 19th century, nationalism emerged as a force which brought about changes like the emergence of the nation-states in place of the different dynastic empires of Europe. In 1848.</a:t>
            </a:r>
          </a:p>
          <a:p>
            <a:r>
              <a:rPr lang="en-US" b="0" i="0" dirty="0">
                <a:effectLst/>
                <a:latin typeface="Roboto" panose="02000000000000000000" pitchFamily="2" charset="0"/>
              </a:rPr>
              <a:t>Frederic </a:t>
            </a:r>
            <a:r>
              <a:rPr lang="en-US" b="0" i="0" dirty="0" err="1">
                <a:effectLst/>
                <a:latin typeface="Roboto" panose="02000000000000000000" pitchFamily="2" charset="0"/>
              </a:rPr>
              <a:t>Sorrieu</a:t>
            </a:r>
            <a:r>
              <a:rPr lang="en-US" b="0" i="0" dirty="0">
                <a:effectLst/>
                <a:latin typeface="Roboto" panose="02000000000000000000" pitchFamily="2" charset="0"/>
              </a:rPr>
              <a:t>, a French artist, visualized world as democratic and social republics.</a:t>
            </a:r>
          </a:p>
          <a:p>
            <a:r>
              <a:rPr lang="en-US" b="0" i="0" dirty="0">
                <a:effectLst/>
                <a:latin typeface="Roboto" panose="02000000000000000000" pitchFamily="2" charset="0"/>
              </a:rPr>
              <a:t>The first idea of nationalism came with the French Revolution in 1789. French Revolution led to the transfer of sovereignty from the monarchy to a body of French citizens.</a:t>
            </a:r>
            <a:endParaRPr lang="en-US" dirty="0">
              <a:latin typeface="Roboto" panose="02000000000000000000" pitchFamily="2" charset="0"/>
            </a:endParaRPr>
          </a:p>
          <a:p>
            <a:r>
              <a:rPr lang="en-US" b="0" i="0" dirty="0">
                <a:effectLst/>
                <a:latin typeface="Roboto" panose="02000000000000000000" pitchFamily="2" charset="0"/>
              </a:rPr>
              <a:t>The French revolutionaries introduced various measures and practices that could create a sense of collective identity amongst the French people. </a:t>
            </a:r>
          </a:p>
          <a:p>
            <a:r>
              <a:rPr lang="en-US" b="0" i="0" dirty="0">
                <a:effectLst/>
                <a:latin typeface="Roboto" panose="02000000000000000000" pitchFamily="2" charset="0"/>
              </a:rPr>
              <a:t>The French Revolution introduced new ideas like la </a:t>
            </a:r>
            <a:r>
              <a:rPr lang="en-US" b="0" i="0" dirty="0" err="1">
                <a:effectLst/>
                <a:latin typeface="Roboto" panose="02000000000000000000" pitchFamily="2" charset="0"/>
              </a:rPr>
              <a:t>patrie</a:t>
            </a:r>
            <a:r>
              <a:rPr lang="en-US" b="0" i="0" dirty="0">
                <a:effectLst/>
                <a:latin typeface="Roboto" panose="02000000000000000000" pitchFamily="2" charset="0"/>
              </a:rPr>
              <a:t> (the fatherland) and le </a:t>
            </a:r>
            <a:r>
              <a:rPr lang="en-US" b="0" i="0" dirty="0" err="1">
                <a:effectLst/>
                <a:latin typeface="Roboto" panose="02000000000000000000" pitchFamily="2" charset="0"/>
              </a:rPr>
              <a:t>citoyen</a:t>
            </a:r>
            <a:r>
              <a:rPr lang="en-US" b="0" i="0" dirty="0">
                <a:effectLst/>
                <a:latin typeface="Roboto" panose="02000000000000000000" pitchFamily="2" charset="0"/>
              </a:rPr>
              <a:t> (the citizen) and a new French flag replacing the former royal standard amongst the French people. </a:t>
            </a:r>
          </a:p>
          <a:p>
            <a:r>
              <a:rPr lang="en-US" b="0" i="0" dirty="0">
                <a:effectLst/>
                <a:latin typeface="Roboto" panose="02000000000000000000" pitchFamily="2" charset="0"/>
              </a:rPr>
              <a:t>It introduced a </a:t>
            </a:r>
            <a:r>
              <a:rPr lang="en-US" b="0" i="0" dirty="0" err="1">
                <a:effectLst/>
                <a:latin typeface="Roboto" panose="02000000000000000000" pitchFamily="2" charset="0"/>
              </a:rPr>
              <a:t>centralised</a:t>
            </a:r>
            <a:r>
              <a:rPr lang="en-US" b="0" i="0" dirty="0">
                <a:effectLst/>
                <a:latin typeface="Roboto" panose="02000000000000000000" pitchFamily="2" charset="0"/>
              </a:rPr>
              <a:t> administrative system with uniform law for all citizens.</a:t>
            </a:r>
            <a:endParaRPr lang="en-US" dirty="0"/>
          </a:p>
        </p:txBody>
      </p:sp>
    </p:spTree>
    <p:extLst>
      <p:ext uri="{BB962C8B-B14F-4D97-AF65-F5344CB8AC3E}">
        <p14:creationId xmlns:p14="http://schemas.microsoft.com/office/powerpoint/2010/main" val="3812593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B690-0CCE-811F-EA20-36B48B3CE6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5D84FE-33FF-D97C-9A62-93305819B7BB}"/>
              </a:ext>
            </a:extLst>
          </p:cNvPr>
          <p:cNvSpPr>
            <a:spLocks noGrp="1"/>
          </p:cNvSpPr>
          <p:nvPr>
            <p:ph idx="1"/>
          </p:nvPr>
        </p:nvSpPr>
        <p:spPr>
          <a:xfrm>
            <a:off x="645132" y="452718"/>
            <a:ext cx="9404722" cy="5795681"/>
          </a:xfrm>
        </p:spPr>
        <p:txBody>
          <a:bodyPr>
            <a:normAutofit/>
          </a:bodyPr>
          <a:lstStyle/>
          <a:p>
            <a:pPr marL="0" indent="0">
              <a:buNone/>
            </a:pPr>
            <a:r>
              <a:rPr lang="en-US" sz="2400" b="1" i="0" dirty="0">
                <a:effectLst/>
                <a:latin typeface="Roboto" panose="02000000000000000000" pitchFamily="2" charset="0"/>
              </a:rPr>
              <a:t>Major Event Led to the Unification of Italy:</a:t>
            </a:r>
          </a:p>
          <a:p>
            <a:r>
              <a:rPr lang="en-US" sz="2000" b="0" i="0" dirty="0">
                <a:effectLst/>
                <a:latin typeface="Roboto" panose="02000000000000000000" pitchFamily="2" charset="0"/>
              </a:rPr>
              <a:t>In 1860, the army (regular troops and armed volunteers) under Garibaldi marched into South Italy and the Kingdom of the Two </a:t>
            </a:r>
            <a:r>
              <a:rPr lang="en-US" sz="2000" b="0" i="0" dirty="0" err="1">
                <a:effectLst/>
                <a:latin typeface="Roboto" panose="02000000000000000000" pitchFamily="2" charset="0"/>
              </a:rPr>
              <a:t>Sicilies</a:t>
            </a:r>
            <a:r>
              <a:rPr lang="en-US" sz="2000" b="0" i="0" dirty="0">
                <a:effectLst/>
                <a:latin typeface="Roboto" panose="02000000000000000000" pitchFamily="2" charset="0"/>
              </a:rPr>
              <a:t>.</a:t>
            </a:r>
            <a:endParaRPr lang="en-US" sz="2400" b="1" dirty="0">
              <a:latin typeface="Roboto" panose="02000000000000000000" pitchFamily="2" charset="0"/>
            </a:endParaRPr>
          </a:p>
          <a:p>
            <a:r>
              <a:rPr lang="en-US" sz="2000" b="0" i="0" dirty="0">
                <a:effectLst/>
                <a:latin typeface="Roboto" panose="02000000000000000000" pitchFamily="2" charset="0"/>
              </a:rPr>
              <a:t>They succeeded in winning the support of the local peasants in order to drive out the Spanish rulers.</a:t>
            </a:r>
          </a:p>
          <a:p>
            <a:r>
              <a:rPr lang="en-US" sz="2000" b="0" i="0" dirty="0">
                <a:effectLst/>
                <a:latin typeface="Roboto" panose="02000000000000000000" pitchFamily="2" charset="0"/>
              </a:rPr>
              <a:t>In 1861, Victor Emmanuel II was declared king of United Italy. </a:t>
            </a:r>
            <a:endParaRPr lang="en-US" dirty="0">
              <a:latin typeface="Roboto" panose="02000000000000000000" pitchFamily="2" charset="0"/>
            </a:endParaRPr>
          </a:p>
          <a:p>
            <a:r>
              <a:rPr lang="en-US" sz="2000" b="0" i="0" dirty="0">
                <a:effectLst/>
                <a:latin typeface="Roboto" panose="02000000000000000000" pitchFamily="2" charset="0"/>
              </a:rPr>
              <a:t>The states of Tuscany, Modena, Parma and the Papal were joined with Sardinia.</a:t>
            </a:r>
          </a:p>
          <a:p>
            <a:r>
              <a:rPr lang="en-US" sz="2000" b="0" i="0" dirty="0">
                <a:effectLst/>
                <a:latin typeface="Roboto" panose="02000000000000000000" pitchFamily="2" charset="0"/>
              </a:rPr>
              <a:t>By March 1860, the entire Central Italian states were united with Piedmont.</a:t>
            </a:r>
            <a:endParaRPr lang="en-US" dirty="0">
              <a:latin typeface="Roboto" panose="02000000000000000000" pitchFamily="2" charset="0"/>
            </a:endParaRPr>
          </a:p>
          <a:p>
            <a:r>
              <a:rPr lang="en-US" sz="2000" b="0" i="0" dirty="0">
                <a:effectLst/>
                <a:latin typeface="Roboto" panose="02000000000000000000" pitchFamily="2" charset="0"/>
              </a:rPr>
              <a:t>Rome became a part of Sardinia and in this way, the final unification of Italy, was also achieved in 1871.</a:t>
            </a:r>
          </a:p>
          <a:p>
            <a:pPr marL="0" indent="0">
              <a:buNone/>
            </a:pPr>
            <a:r>
              <a:rPr lang="en-US" sz="2400" b="1" i="0" dirty="0">
                <a:effectLst/>
                <a:latin typeface="Roboto" panose="02000000000000000000" pitchFamily="2" charset="0"/>
              </a:rPr>
              <a:t>The Growth of Great Britain:</a:t>
            </a:r>
          </a:p>
          <a:p>
            <a:r>
              <a:rPr lang="en-US" sz="2000" b="0" i="0" dirty="0">
                <a:effectLst/>
                <a:latin typeface="Roboto" panose="02000000000000000000" pitchFamily="2" charset="0"/>
              </a:rPr>
              <a:t>There was no British nation before the 18th century. </a:t>
            </a:r>
            <a:endParaRPr lang="en-US" sz="2400" b="1" dirty="0"/>
          </a:p>
        </p:txBody>
      </p:sp>
    </p:spTree>
    <p:extLst>
      <p:ext uri="{BB962C8B-B14F-4D97-AF65-F5344CB8AC3E}">
        <p14:creationId xmlns:p14="http://schemas.microsoft.com/office/powerpoint/2010/main" val="160623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3FCC-5157-79D9-82A5-7F944129E8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F2DEB9-B517-C995-DA01-8D30A68B3C85}"/>
              </a:ext>
            </a:extLst>
          </p:cNvPr>
          <p:cNvSpPr>
            <a:spLocks noGrp="1"/>
          </p:cNvSpPr>
          <p:nvPr>
            <p:ph idx="1"/>
          </p:nvPr>
        </p:nvSpPr>
        <p:spPr>
          <a:xfrm>
            <a:off x="645130" y="452718"/>
            <a:ext cx="9404723" cy="5795681"/>
          </a:xfrm>
        </p:spPr>
        <p:txBody>
          <a:bodyPr>
            <a:normAutofit lnSpcReduction="10000"/>
          </a:bodyPr>
          <a:lstStyle/>
          <a:p>
            <a:r>
              <a:rPr lang="en-US" b="0" i="0" dirty="0">
                <a:effectLst/>
                <a:latin typeface="Roboto" panose="02000000000000000000" pitchFamily="2" charset="0"/>
              </a:rPr>
              <a:t>The primary identities of the people who inhabited the British Isles were Ethnic ones like English, Welsh, Scot or Irish. The growth of Great Britain as nation-state can be understood sequentially with the points given below</a:t>
            </a:r>
          </a:p>
          <a:p>
            <a:pPr lvl="1"/>
            <a:r>
              <a:rPr lang="en-US" b="0" i="0" dirty="0">
                <a:effectLst/>
                <a:latin typeface="Roboto" panose="02000000000000000000" pitchFamily="2" charset="0"/>
              </a:rPr>
              <a:t>As the English nation steadily grew in wealth, importance and power, it was able to extend its influence over the other nations of islands.</a:t>
            </a:r>
          </a:p>
          <a:p>
            <a:pPr lvl="1"/>
            <a:r>
              <a:rPr lang="en-US" b="0" i="0" dirty="0">
                <a:effectLst/>
                <a:latin typeface="Roboto" panose="02000000000000000000" pitchFamily="2" charset="0"/>
              </a:rPr>
              <a:t>In 1688 the English Parliament seized power from the monarchy.</a:t>
            </a:r>
          </a:p>
          <a:p>
            <a:pPr marL="57150" indent="0">
              <a:buNone/>
            </a:pPr>
            <a:r>
              <a:rPr lang="en-US" sz="2400" b="1" i="0" dirty="0">
                <a:effectLst/>
                <a:latin typeface="Roboto" panose="02000000000000000000" pitchFamily="2" charset="0"/>
              </a:rPr>
              <a:t>Incorporation of Scotland in United Kingdom:</a:t>
            </a:r>
          </a:p>
          <a:p>
            <a:pPr marL="400050"/>
            <a:r>
              <a:rPr lang="en-US" sz="2000" b="0" i="0" dirty="0">
                <a:effectLst/>
                <a:latin typeface="Roboto" panose="02000000000000000000" pitchFamily="2" charset="0"/>
              </a:rPr>
              <a:t>The Act of Union (1707) between England and Scotland resulted in the formation of the United Kingdom of Great Britain. </a:t>
            </a:r>
            <a:endParaRPr lang="en-US" sz="2400" b="1" dirty="0">
              <a:latin typeface="Roboto" panose="02000000000000000000" pitchFamily="2" charset="0"/>
            </a:endParaRPr>
          </a:p>
          <a:p>
            <a:pPr marL="400050"/>
            <a:r>
              <a:rPr lang="en-US" sz="2000" b="0" i="0" dirty="0">
                <a:effectLst/>
                <a:latin typeface="Roboto" panose="02000000000000000000" pitchFamily="2" charset="0"/>
              </a:rPr>
              <a:t>By this Act, </a:t>
            </a:r>
            <a:r>
              <a:rPr lang="en-US" sz="2000" b="0" i="0" dirty="0" err="1">
                <a:effectLst/>
                <a:latin typeface="Roboto" panose="02000000000000000000" pitchFamily="2" charset="0"/>
              </a:rPr>
              <a:t>Secotland</a:t>
            </a:r>
            <a:r>
              <a:rPr lang="en-US" sz="2000" b="0" i="0" dirty="0">
                <a:effectLst/>
                <a:latin typeface="Roboto" panose="02000000000000000000" pitchFamily="2" charset="0"/>
              </a:rPr>
              <a:t> was incorporated in England.</a:t>
            </a:r>
            <a:endParaRPr lang="en-US" sz="2400" b="1" i="0" dirty="0">
              <a:effectLst/>
              <a:latin typeface="Roboto" panose="02000000000000000000" pitchFamily="2" charset="0"/>
            </a:endParaRPr>
          </a:p>
          <a:p>
            <a:pPr marL="400050"/>
            <a:r>
              <a:rPr lang="en-US" sz="2000" b="0" i="0" dirty="0">
                <a:effectLst/>
                <a:latin typeface="Roboto" panose="02000000000000000000" pitchFamily="2" charset="0"/>
              </a:rPr>
              <a:t>Hence, the British Parliament was dominated by its English members.</a:t>
            </a:r>
            <a:endParaRPr lang="en-US" sz="2400" b="1" dirty="0">
              <a:latin typeface="Roboto" panose="02000000000000000000" pitchFamily="2" charset="0"/>
            </a:endParaRPr>
          </a:p>
          <a:p>
            <a:pPr marL="57150" indent="0">
              <a:buNone/>
            </a:pPr>
            <a:r>
              <a:rPr lang="en-US" sz="2000" b="1" i="0" dirty="0">
                <a:effectLst/>
                <a:latin typeface="Roboto" panose="02000000000000000000" pitchFamily="2" charset="0"/>
              </a:rPr>
              <a:t>Incorporation of Ireland:</a:t>
            </a:r>
          </a:p>
          <a:p>
            <a:pPr marL="400050"/>
            <a:r>
              <a:rPr lang="en-US" sz="2000" b="0" i="0" dirty="0">
                <a:effectLst/>
                <a:latin typeface="Roboto" panose="02000000000000000000" pitchFamily="2" charset="0"/>
              </a:rPr>
              <a:t>Ireland was a country divided into Catholics and Protestants.</a:t>
            </a:r>
            <a:endParaRPr lang="en-US" b="1" dirty="0">
              <a:latin typeface="Roboto" panose="02000000000000000000" pitchFamily="2" charset="0"/>
            </a:endParaRPr>
          </a:p>
          <a:p>
            <a:pPr marL="400050"/>
            <a:r>
              <a:rPr lang="en-US" sz="2000" b="0" i="0" dirty="0">
                <a:effectLst/>
                <a:latin typeface="Roboto" panose="02000000000000000000" pitchFamily="2" charset="0"/>
              </a:rPr>
              <a:t>The English supported the Protestants of Ireland to establish their dominance over a majority Catholic country. </a:t>
            </a:r>
            <a:endParaRPr lang="en-US" sz="2000" b="1" i="0" dirty="0">
              <a:effectLst/>
              <a:latin typeface="Roboto" panose="02000000000000000000" pitchFamily="2" charset="0"/>
            </a:endParaRPr>
          </a:p>
          <a:p>
            <a:pPr marL="400050"/>
            <a:r>
              <a:rPr lang="en-US" sz="2000" b="0" i="0" dirty="0">
                <a:effectLst/>
                <a:latin typeface="Roboto" panose="02000000000000000000" pitchFamily="2" charset="0"/>
              </a:rPr>
              <a:t>As a result revolt raised by Catholics but it was suppressed.</a:t>
            </a:r>
            <a:endParaRPr lang="en-US" sz="2400" b="1" dirty="0">
              <a:latin typeface="Roboto" panose="02000000000000000000" pitchFamily="2" charset="0"/>
            </a:endParaRPr>
          </a:p>
        </p:txBody>
      </p:sp>
    </p:spTree>
    <p:extLst>
      <p:ext uri="{BB962C8B-B14F-4D97-AF65-F5344CB8AC3E}">
        <p14:creationId xmlns:p14="http://schemas.microsoft.com/office/powerpoint/2010/main" val="3155179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F79B-4221-2D56-AB26-9BA498939E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5183B0-7B2D-A8F9-459D-039714515CD9}"/>
              </a:ext>
            </a:extLst>
          </p:cNvPr>
          <p:cNvSpPr>
            <a:spLocks noGrp="1"/>
          </p:cNvSpPr>
          <p:nvPr>
            <p:ph idx="1"/>
          </p:nvPr>
        </p:nvSpPr>
        <p:spPr>
          <a:xfrm>
            <a:off x="645130" y="452718"/>
            <a:ext cx="9404723" cy="5795681"/>
          </a:xfrm>
        </p:spPr>
        <p:txBody>
          <a:bodyPr/>
          <a:lstStyle/>
          <a:p>
            <a:r>
              <a:rPr lang="en-US" b="0" i="0" dirty="0">
                <a:effectLst/>
                <a:latin typeface="Roboto" panose="02000000000000000000" pitchFamily="2" charset="0"/>
              </a:rPr>
              <a:t>In 1798, after a revolt led by Wolfe Tone and his United Irishmen against British, Ireland was forcibly included the United Kingdom of Britain in 1801.</a:t>
            </a:r>
          </a:p>
          <a:p>
            <a:r>
              <a:rPr lang="en-US" b="0" i="0" dirty="0">
                <a:effectLst/>
                <a:latin typeface="Roboto" panose="02000000000000000000" pitchFamily="2" charset="0"/>
              </a:rPr>
              <a:t>A new 'British' nation was established through the propagation of a dominant English culture.</a:t>
            </a:r>
            <a:endParaRPr lang="en-US" dirty="0">
              <a:latin typeface="Roboto" panose="02000000000000000000" pitchFamily="2" charset="0"/>
            </a:endParaRPr>
          </a:p>
          <a:p>
            <a:r>
              <a:rPr lang="en-US" b="0" i="0" dirty="0">
                <a:effectLst/>
                <a:latin typeface="Roboto" panose="02000000000000000000" pitchFamily="2" charset="0"/>
              </a:rPr>
              <a:t>The symbol of the new Britain were the British flag (Union Jack), the National Anthem (God Save Our Noble King) and the English language. </a:t>
            </a:r>
          </a:p>
          <a:p>
            <a:r>
              <a:rPr lang="en-US" b="0" i="0" dirty="0">
                <a:effectLst/>
                <a:latin typeface="Roboto" panose="02000000000000000000" pitchFamily="2" charset="0"/>
              </a:rPr>
              <a:t>These were actively promoted and the older nations survived only as subordinate partners in this union.</a:t>
            </a:r>
            <a:endParaRPr lang="en-US" dirty="0"/>
          </a:p>
        </p:txBody>
      </p:sp>
    </p:spTree>
    <p:extLst>
      <p:ext uri="{BB962C8B-B14F-4D97-AF65-F5344CB8AC3E}">
        <p14:creationId xmlns:p14="http://schemas.microsoft.com/office/powerpoint/2010/main" val="424423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DE33-0D40-087D-81F0-CE7CDB97E833}"/>
              </a:ext>
            </a:extLst>
          </p:cNvPr>
          <p:cNvSpPr>
            <a:spLocks noGrp="1"/>
          </p:cNvSpPr>
          <p:nvPr>
            <p:ph type="title"/>
          </p:nvPr>
        </p:nvSpPr>
        <p:spPr/>
        <p:txBody>
          <a:bodyPr/>
          <a:lstStyle/>
          <a:p>
            <a:r>
              <a:rPr lang="en-US" dirty="0"/>
              <a:t>5.</a:t>
            </a:r>
            <a:r>
              <a:rPr lang="en-US" b="0" i="0" dirty="0">
                <a:effectLst/>
                <a:latin typeface="Roboto" panose="02000000000000000000" pitchFamily="2" charset="0"/>
              </a:rPr>
              <a:t> </a:t>
            </a:r>
            <a:r>
              <a:rPr lang="en-US" b="0" i="0" dirty="0" err="1">
                <a:effectLst/>
                <a:latin typeface="Roboto" panose="02000000000000000000" pitchFamily="2" charset="0"/>
              </a:rPr>
              <a:t>Visualising</a:t>
            </a:r>
            <a:r>
              <a:rPr lang="en-US" b="0" i="0" dirty="0">
                <a:effectLst/>
                <a:latin typeface="Roboto" panose="02000000000000000000" pitchFamily="2" charset="0"/>
              </a:rPr>
              <a:t> the Nation</a:t>
            </a:r>
            <a:endParaRPr lang="en-US" dirty="0"/>
          </a:p>
        </p:txBody>
      </p:sp>
      <p:sp>
        <p:nvSpPr>
          <p:cNvPr id="3" name="Content Placeholder 2">
            <a:extLst>
              <a:ext uri="{FF2B5EF4-FFF2-40B4-BE49-F238E27FC236}">
                <a16:creationId xmlns:a16="http://schemas.microsoft.com/office/drawing/2014/main" id="{20FFAB88-9ECF-9C2A-8111-14CB13488DAE}"/>
              </a:ext>
            </a:extLst>
          </p:cNvPr>
          <p:cNvSpPr>
            <a:spLocks noGrp="1"/>
          </p:cNvSpPr>
          <p:nvPr>
            <p:ph idx="1"/>
          </p:nvPr>
        </p:nvSpPr>
        <p:spPr>
          <a:xfrm>
            <a:off x="645132" y="2052918"/>
            <a:ext cx="9404722" cy="4195481"/>
          </a:xfrm>
        </p:spPr>
        <p:txBody>
          <a:bodyPr/>
          <a:lstStyle/>
          <a:p>
            <a:r>
              <a:rPr lang="en-US" b="0" i="0" dirty="0">
                <a:effectLst/>
                <a:latin typeface="Roboto" panose="02000000000000000000" pitchFamily="2" charset="0"/>
              </a:rPr>
              <a:t>In the 18th and 19th century, artists portrayed the nation as female figures. </a:t>
            </a:r>
          </a:p>
          <a:p>
            <a:r>
              <a:rPr lang="en-US" b="0" i="0" dirty="0">
                <a:effectLst/>
                <a:latin typeface="Roboto" panose="02000000000000000000" pitchFamily="2" charset="0"/>
              </a:rPr>
              <a:t>The female form that was chosen to personify the nation did not stand for any particular woman in real life.</a:t>
            </a:r>
          </a:p>
          <a:p>
            <a:r>
              <a:rPr lang="en-US" b="0" i="0" dirty="0">
                <a:effectLst/>
                <a:latin typeface="Roboto" panose="02000000000000000000" pitchFamily="2" charset="0"/>
              </a:rPr>
              <a:t>The female figure became an allegory of the nation. In France, the female allegory was Marianne and Germania became the allegory of the German nation.</a:t>
            </a:r>
            <a:endParaRPr lang="en-US" dirty="0">
              <a:latin typeface="Roboto" panose="02000000000000000000" pitchFamily="2" charset="0"/>
            </a:endParaRPr>
          </a:p>
          <a:p>
            <a:r>
              <a:rPr lang="en-US" b="0" i="0" dirty="0">
                <a:effectLst/>
                <a:latin typeface="Roboto" panose="02000000000000000000" pitchFamily="2" charset="0"/>
              </a:rPr>
              <a:t>The characteristics of Marianne were to be red cap, the </a:t>
            </a:r>
            <a:r>
              <a:rPr lang="en-US" b="0" i="0" dirty="0" err="1">
                <a:effectLst/>
                <a:latin typeface="Roboto" panose="02000000000000000000" pitchFamily="2" charset="0"/>
              </a:rPr>
              <a:t>tricolour</a:t>
            </a:r>
            <a:r>
              <a:rPr lang="en-US" b="0" i="0" dirty="0">
                <a:effectLst/>
                <a:latin typeface="Roboto" panose="02000000000000000000" pitchFamily="2" charset="0"/>
              </a:rPr>
              <a:t> and the cockade which were drawn from liberty and republic.</a:t>
            </a:r>
          </a:p>
          <a:p>
            <a:r>
              <a:rPr lang="en-US" b="0" i="0" dirty="0">
                <a:effectLst/>
                <a:latin typeface="Roboto" panose="02000000000000000000" pitchFamily="2" charset="0"/>
              </a:rPr>
              <a:t>Marianne images were marked on coins and stamps. </a:t>
            </a:r>
            <a:endParaRPr lang="en-US" dirty="0">
              <a:latin typeface="Roboto" panose="02000000000000000000" pitchFamily="2" charset="0"/>
            </a:endParaRPr>
          </a:p>
          <a:p>
            <a:r>
              <a:rPr lang="en-US" b="0" i="0" dirty="0">
                <a:effectLst/>
                <a:latin typeface="Roboto" panose="02000000000000000000" pitchFamily="2" charset="0"/>
              </a:rPr>
              <a:t>Germania was represented by a crown of Oak leaves.</a:t>
            </a:r>
          </a:p>
        </p:txBody>
      </p:sp>
    </p:spTree>
    <p:extLst>
      <p:ext uri="{BB962C8B-B14F-4D97-AF65-F5344CB8AC3E}">
        <p14:creationId xmlns:p14="http://schemas.microsoft.com/office/powerpoint/2010/main" val="429192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1CE-333C-7F8D-E5E9-CC555C0F2C0F}"/>
              </a:ext>
            </a:extLst>
          </p:cNvPr>
          <p:cNvSpPr>
            <a:spLocks noGrp="1"/>
          </p:cNvSpPr>
          <p:nvPr>
            <p:ph type="title"/>
          </p:nvPr>
        </p:nvSpPr>
        <p:spPr/>
        <p:txBody>
          <a:bodyPr/>
          <a:lstStyle/>
          <a:p>
            <a:r>
              <a:rPr lang="en-US" dirty="0"/>
              <a:t>6.</a:t>
            </a:r>
            <a:r>
              <a:rPr lang="en-US" b="0" i="0" dirty="0">
                <a:effectLst/>
                <a:latin typeface="Roboto" panose="02000000000000000000" pitchFamily="2" charset="0"/>
              </a:rPr>
              <a:t> Nationalism and Imperialism</a:t>
            </a:r>
            <a:endParaRPr lang="en-US" dirty="0"/>
          </a:p>
        </p:txBody>
      </p:sp>
      <p:sp>
        <p:nvSpPr>
          <p:cNvPr id="3" name="Content Placeholder 2">
            <a:extLst>
              <a:ext uri="{FF2B5EF4-FFF2-40B4-BE49-F238E27FC236}">
                <a16:creationId xmlns:a16="http://schemas.microsoft.com/office/drawing/2014/main" id="{73D47137-37F6-7E56-A146-ABB5F357BCAB}"/>
              </a:ext>
            </a:extLst>
          </p:cNvPr>
          <p:cNvSpPr>
            <a:spLocks noGrp="1"/>
          </p:cNvSpPr>
          <p:nvPr>
            <p:ph idx="1"/>
          </p:nvPr>
        </p:nvSpPr>
        <p:spPr>
          <a:xfrm>
            <a:off x="645132" y="1535186"/>
            <a:ext cx="9404722" cy="4713214"/>
          </a:xfrm>
        </p:spPr>
        <p:txBody>
          <a:bodyPr>
            <a:normAutofit fontScale="92500" lnSpcReduction="20000"/>
          </a:bodyPr>
          <a:lstStyle/>
          <a:p>
            <a:r>
              <a:rPr lang="en-US" b="0" i="0" dirty="0">
                <a:effectLst/>
                <a:latin typeface="Roboto" panose="02000000000000000000" pitchFamily="2" charset="0"/>
              </a:rPr>
              <a:t>By the last quarter of the 19th century, nationalism lost its idealistic liberal democratic sentiment.</a:t>
            </a:r>
          </a:p>
          <a:p>
            <a:r>
              <a:rPr lang="en-US" b="0" i="0" dirty="0">
                <a:effectLst/>
                <a:latin typeface="Roboto" panose="02000000000000000000" pitchFamily="2" charset="0"/>
              </a:rPr>
              <a:t>During this period, nationalist groups became increasingly intolerant of each other and were ready to start war</a:t>
            </a:r>
            <a:r>
              <a:rPr lang="en-US" dirty="0">
                <a:latin typeface="Roboto" panose="02000000000000000000" pitchFamily="2" charset="0"/>
              </a:rPr>
              <a:t>.</a:t>
            </a:r>
          </a:p>
          <a:p>
            <a:r>
              <a:rPr lang="en-US" b="0" i="0" dirty="0">
                <a:effectLst/>
                <a:latin typeface="Roboto" panose="02000000000000000000" pitchFamily="2" charset="0"/>
              </a:rPr>
              <a:t>The Balkans was a region of geographical and ethnic differences comprising modern-day Romania, Bulgaria, Albania, Greece, Macedonia, Croatia, Bosnia- Herzegovina, Slovenia, Serbia and Montenegro. </a:t>
            </a:r>
          </a:p>
          <a:p>
            <a:r>
              <a:rPr lang="en-US" b="0" i="0" dirty="0">
                <a:effectLst/>
                <a:latin typeface="Roboto" panose="02000000000000000000" pitchFamily="2" charset="0"/>
              </a:rPr>
              <a:t>Its inhabitants were broadly known as the Slavs.</a:t>
            </a:r>
            <a:endParaRPr lang="en-US" dirty="0">
              <a:latin typeface="Roboto" panose="02000000000000000000" pitchFamily="2" charset="0"/>
            </a:endParaRPr>
          </a:p>
          <a:p>
            <a:r>
              <a:rPr lang="en-US" b="0" i="0" dirty="0">
                <a:effectLst/>
                <a:latin typeface="Roboto" panose="02000000000000000000" pitchFamily="2" charset="0"/>
              </a:rPr>
              <a:t>A large part of the Balkans was under the control of the Ottoman Empire. </a:t>
            </a:r>
          </a:p>
          <a:p>
            <a:r>
              <a:rPr lang="en-US" b="0" i="0" dirty="0">
                <a:effectLst/>
                <a:latin typeface="Roboto" panose="02000000000000000000" pitchFamily="2" charset="0"/>
              </a:rPr>
              <a:t>The Balkans became an area of intense conflict as different Slavic nationalities struggled to define their identity and independence.</a:t>
            </a:r>
            <a:endParaRPr lang="en-US" dirty="0">
              <a:latin typeface="Roboto" panose="02000000000000000000" pitchFamily="2" charset="0"/>
            </a:endParaRPr>
          </a:p>
          <a:p>
            <a:r>
              <a:rPr lang="en-US" b="0" i="0" dirty="0">
                <a:effectLst/>
                <a:latin typeface="Roboto" panose="02000000000000000000" pitchFamily="2" charset="0"/>
              </a:rPr>
              <a:t>During this time, many powerful European nations, such as Russia, France, Germany, England and Austro- Hungary competed to gain control over the Balkans.</a:t>
            </a:r>
          </a:p>
          <a:p>
            <a:r>
              <a:rPr lang="en-US" b="0" i="0" dirty="0">
                <a:effectLst/>
                <a:latin typeface="Roboto" panose="02000000000000000000" pitchFamily="2" charset="0"/>
              </a:rPr>
              <a:t>This led to a series of wars in the region and finally led to the First World War. Nationalism </a:t>
            </a:r>
            <a:r>
              <a:rPr lang="en-US" b="0" i="0" dirty="0" err="1">
                <a:effectLst/>
                <a:latin typeface="Roboto" panose="02000000000000000000" pitchFamily="2" charset="0"/>
              </a:rPr>
              <a:t>alinged</a:t>
            </a:r>
            <a:r>
              <a:rPr lang="en-US" b="0" i="0" dirty="0">
                <a:effectLst/>
                <a:latin typeface="Roboto" panose="02000000000000000000" pitchFamily="2" charset="0"/>
              </a:rPr>
              <a:t> with imperialism, led Europe to disaster in 1914.</a:t>
            </a:r>
            <a:endParaRPr lang="en-US" dirty="0"/>
          </a:p>
        </p:txBody>
      </p:sp>
    </p:spTree>
    <p:extLst>
      <p:ext uri="{BB962C8B-B14F-4D97-AF65-F5344CB8AC3E}">
        <p14:creationId xmlns:p14="http://schemas.microsoft.com/office/powerpoint/2010/main" val="96817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B8A81-5208-012D-2201-2AA2A9BDE0E6}"/>
              </a:ext>
            </a:extLst>
          </p:cNvPr>
          <p:cNvSpPr>
            <a:spLocks noGrp="1"/>
          </p:cNvSpPr>
          <p:nvPr>
            <p:ph idx="1"/>
          </p:nvPr>
        </p:nvSpPr>
        <p:spPr>
          <a:xfrm>
            <a:off x="645130" y="385894"/>
            <a:ext cx="9404723" cy="5862505"/>
          </a:xfrm>
        </p:spPr>
        <p:txBody>
          <a:bodyPr>
            <a:normAutofit fontScale="92500"/>
          </a:bodyPr>
          <a:lstStyle/>
          <a:p>
            <a:r>
              <a:rPr lang="en-US" sz="2200" b="0" i="0" dirty="0">
                <a:effectLst/>
                <a:latin typeface="Roboto" panose="02000000000000000000" pitchFamily="2" charset="0"/>
              </a:rPr>
              <a:t>Other measures were new hymns were composed and oaths were taken, martyrs were remembered in the name of the nation, internal customs duties and dues were abolished and Estates General was elected by the body of citizens and renamed as National Assembly. </a:t>
            </a:r>
          </a:p>
          <a:p>
            <a:r>
              <a:rPr lang="en-US" sz="2200" b="0" i="0" dirty="0">
                <a:effectLst/>
                <a:latin typeface="Roboto" panose="02000000000000000000" pitchFamily="2" charset="0"/>
              </a:rPr>
              <a:t>Regional dialects were discouraged. French language for speaking and Paris language for writing were accepted as a common language of the country.</a:t>
            </a:r>
          </a:p>
          <a:p>
            <a:pPr marL="0" indent="0">
              <a:buNone/>
            </a:pPr>
            <a:r>
              <a:rPr lang="en-US" sz="2800" b="1" i="0" dirty="0">
                <a:effectLst/>
                <a:latin typeface="Roboto" panose="02000000000000000000" pitchFamily="2" charset="0"/>
              </a:rPr>
              <a:t>Napoleonic Code:</a:t>
            </a:r>
          </a:p>
          <a:p>
            <a:r>
              <a:rPr lang="en-US" sz="2400" b="0" i="0" dirty="0">
                <a:effectLst/>
                <a:latin typeface="Roboto" panose="02000000000000000000" pitchFamily="2" charset="0"/>
              </a:rPr>
              <a:t>Napoleon destroyed democracy in France and introduced the Civil Code of 1804, which came to be known as the Napoleonic code.</a:t>
            </a:r>
            <a:endParaRPr lang="en-US" sz="2800" b="1" dirty="0">
              <a:latin typeface="Roboto" panose="02000000000000000000" pitchFamily="2" charset="0"/>
            </a:endParaRPr>
          </a:p>
          <a:p>
            <a:r>
              <a:rPr lang="en-US" sz="2400" b="0" i="0" dirty="0">
                <a:effectLst/>
                <a:latin typeface="Roboto" panose="02000000000000000000" pitchFamily="2" charset="0"/>
              </a:rPr>
              <a:t>The main features of this Code were</a:t>
            </a:r>
            <a:endParaRPr lang="en-US" sz="2800" b="1" i="0" dirty="0">
              <a:effectLst/>
              <a:latin typeface="Roboto" panose="02000000000000000000" pitchFamily="2" charset="0"/>
            </a:endParaRPr>
          </a:p>
          <a:p>
            <a:pPr lvl="1"/>
            <a:r>
              <a:rPr lang="en-US" sz="2800" b="0" i="0" dirty="0">
                <a:effectLst/>
                <a:latin typeface="Roboto" panose="02000000000000000000" pitchFamily="2" charset="0"/>
              </a:rPr>
              <a:t>It removed all privileges based on birth, established equality before the law and secured the right to property.</a:t>
            </a:r>
            <a:endParaRPr lang="en-US" sz="2800" b="1" dirty="0">
              <a:latin typeface="Roboto" panose="02000000000000000000" pitchFamily="2" charset="0"/>
            </a:endParaRPr>
          </a:p>
          <a:p>
            <a:pPr lvl="1"/>
            <a:r>
              <a:rPr lang="en-US" sz="2800" b="0" i="0" dirty="0">
                <a:effectLst/>
                <a:latin typeface="Roboto" panose="02000000000000000000" pitchFamily="2" charset="0"/>
              </a:rPr>
              <a:t>It simplified administrative divisions in Dutch Republic, Switzerland, Italy and Germany.</a:t>
            </a:r>
            <a:endParaRPr lang="en-US" sz="2600" b="1" dirty="0"/>
          </a:p>
        </p:txBody>
      </p:sp>
    </p:spTree>
    <p:extLst>
      <p:ext uri="{BB962C8B-B14F-4D97-AF65-F5344CB8AC3E}">
        <p14:creationId xmlns:p14="http://schemas.microsoft.com/office/powerpoint/2010/main" val="169257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B50E5-AFD4-7A71-4F9D-391424DEBF14}"/>
              </a:ext>
            </a:extLst>
          </p:cNvPr>
          <p:cNvSpPr>
            <a:spLocks noGrp="1"/>
          </p:cNvSpPr>
          <p:nvPr>
            <p:ph idx="1"/>
          </p:nvPr>
        </p:nvSpPr>
        <p:spPr>
          <a:xfrm>
            <a:off x="645130" y="620786"/>
            <a:ext cx="9404723" cy="5627614"/>
          </a:xfrm>
        </p:spPr>
        <p:txBody>
          <a:bodyPr>
            <a:normAutofit/>
          </a:bodyPr>
          <a:lstStyle/>
          <a:p>
            <a:pPr lvl="1"/>
            <a:r>
              <a:rPr lang="en-US" sz="2000" b="0" i="0" dirty="0">
                <a:effectLst/>
                <a:latin typeface="Roboto" panose="02000000000000000000" pitchFamily="2" charset="0"/>
              </a:rPr>
              <a:t>It abolished the Feudal system and freed peasants from serfdom and manorial dues².</a:t>
            </a:r>
          </a:p>
          <a:p>
            <a:pPr lvl="1"/>
            <a:r>
              <a:rPr lang="en-US" sz="2000" b="0" i="0" dirty="0">
                <a:effectLst/>
                <a:latin typeface="Roboto" panose="02000000000000000000" pitchFamily="2" charset="0"/>
              </a:rPr>
              <a:t>It removed Guild system in the town areas and transport and communication systems were improved</a:t>
            </a:r>
          </a:p>
          <a:p>
            <a:pPr lvl="1"/>
            <a:r>
              <a:rPr lang="en-US" sz="2000" b="0" i="0" dirty="0">
                <a:effectLst/>
                <a:latin typeface="Roboto" panose="02000000000000000000" pitchFamily="2" charset="0"/>
              </a:rPr>
              <a:t>It led to the establishment of universal laws, </a:t>
            </a:r>
            <a:r>
              <a:rPr lang="en-US" sz="2000" b="0" i="0" dirty="0" err="1">
                <a:effectLst/>
                <a:latin typeface="Roboto" panose="02000000000000000000" pitchFamily="2" charset="0"/>
              </a:rPr>
              <a:t>standardised</a:t>
            </a:r>
            <a:r>
              <a:rPr lang="en-US" sz="2000" b="0" i="0" dirty="0">
                <a:effectLst/>
                <a:latin typeface="Roboto" panose="02000000000000000000" pitchFamily="2" charset="0"/>
              </a:rPr>
              <a:t> weights and measures and common national currency which facilitate the movement and exchange of goods from one region to another.</a:t>
            </a:r>
            <a:endParaRPr lang="en-US" sz="2000" dirty="0"/>
          </a:p>
        </p:txBody>
      </p:sp>
    </p:spTree>
    <p:extLst>
      <p:ext uri="{BB962C8B-B14F-4D97-AF65-F5344CB8AC3E}">
        <p14:creationId xmlns:p14="http://schemas.microsoft.com/office/powerpoint/2010/main" val="75283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73EC-88EC-AD24-2EA1-31267D5C0876}"/>
              </a:ext>
            </a:extLst>
          </p:cNvPr>
          <p:cNvSpPr>
            <a:spLocks noGrp="1"/>
          </p:cNvSpPr>
          <p:nvPr>
            <p:ph type="title"/>
          </p:nvPr>
        </p:nvSpPr>
        <p:spPr/>
        <p:txBody>
          <a:bodyPr/>
          <a:lstStyle/>
          <a:p>
            <a:r>
              <a:rPr lang="en-US" dirty="0"/>
              <a:t>2.</a:t>
            </a:r>
            <a:r>
              <a:rPr lang="en-US" b="0" i="0" dirty="0">
                <a:effectLst/>
                <a:latin typeface="Roboto" panose="02000000000000000000" pitchFamily="2" charset="0"/>
              </a:rPr>
              <a:t> The Making of Nationalism in Europe</a:t>
            </a:r>
            <a:endParaRPr lang="en-US" dirty="0"/>
          </a:p>
        </p:txBody>
      </p:sp>
      <p:sp>
        <p:nvSpPr>
          <p:cNvPr id="3" name="Content Placeholder 2">
            <a:extLst>
              <a:ext uri="{FF2B5EF4-FFF2-40B4-BE49-F238E27FC236}">
                <a16:creationId xmlns:a16="http://schemas.microsoft.com/office/drawing/2014/main" id="{DAF59B7D-10DD-B5B6-96E5-53159EF1505F}"/>
              </a:ext>
            </a:extLst>
          </p:cNvPr>
          <p:cNvSpPr>
            <a:spLocks noGrp="1"/>
          </p:cNvSpPr>
          <p:nvPr>
            <p:ph idx="1"/>
          </p:nvPr>
        </p:nvSpPr>
        <p:spPr>
          <a:xfrm>
            <a:off x="645132" y="2052918"/>
            <a:ext cx="9404722" cy="4195481"/>
          </a:xfrm>
        </p:spPr>
        <p:txBody>
          <a:bodyPr/>
          <a:lstStyle/>
          <a:p>
            <a:r>
              <a:rPr lang="en-US" sz="2200" b="0" i="0" dirty="0">
                <a:effectLst/>
                <a:latin typeface="Roboto" panose="02000000000000000000" pitchFamily="2" charset="0"/>
              </a:rPr>
              <a:t>In mid 18th century, there were no nation-states in Europe. Germany, Italy and Switzerland were divided into kingdoms, duchies and cantons, whose rulers had their autonomous territories. </a:t>
            </a:r>
          </a:p>
          <a:p>
            <a:r>
              <a:rPr lang="en-US" sz="2200" b="0" i="0" dirty="0">
                <a:effectLst/>
                <a:latin typeface="Roboto" panose="02000000000000000000" pitchFamily="2" charset="0"/>
              </a:rPr>
              <a:t>They did not share a collective identity or a common culture.</a:t>
            </a:r>
            <a:endParaRPr lang="en-US" sz="2200" dirty="0">
              <a:latin typeface="Roboto" panose="02000000000000000000" pitchFamily="2" charset="0"/>
            </a:endParaRPr>
          </a:p>
          <a:p>
            <a:r>
              <a:rPr lang="en-US" sz="2200" b="0" i="0" dirty="0">
                <a:effectLst/>
                <a:latin typeface="Roboto" panose="02000000000000000000" pitchFamily="2" charset="0"/>
              </a:rPr>
              <a:t>The Habsburg Empire that ruled over Austria-Hungary was a combination of many different regions and people.</a:t>
            </a:r>
          </a:p>
          <a:p>
            <a:r>
              <a:rPr lang="en-US" sz="2200" b="0" i="0" dirty="0">
                <a:effectLst/>
                <a:latin typeface="Roboto" panose="02000000000000000000" pitchFamily="2" charset="0"/>
              </a:rPr>
              <a:t>In Hungry, half of the population spoke Magyar, while the other half spoke a variety of dialects. In Galicia, the aristocracy spoke Polish language.</a:t>
            </a:r>
            <a:endParaRPr lang="en-US" sz="2200" dirty="0">
              <a:latin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350974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29C43-97FA-60BA-35FD-AEB6E9CDE615}"/>
              </a:ext>
            </a:extLst>
          </p:cNvPr>
          <p:cNvSpPr>
            <a:spLocks noGrp="1"/>
          </p:cNvSpPr>
          <p:nvPr>
            <p:ph idx="1"/>
          </p:nvPr>
        </p:nvSpPr>
        <p:spPr>
          <a:xfrm>
            <a:off x="645132" y="570450"/>
            <a:ext cx="9404722" cy="5677949"/>
          </a:xfrm>
        </p:spPr>
        <p:txBody>
          <a:bodyPr>
            <a:normAutofit/>
          </a:bodyPr>
          <a:lstStyle/>
          <a:p>
            <a:pPr marL="0" indent="0">
              <a:buNone/>
            </a:pPr>
            <a:r>
              <a:rPr lang="en-US" sz="2400" b="1" i="0" dirty="0">
                <a:effectLst/>
                <a:latin typeface="Roboto" panose="02000000000000000000" pitchFamily="2" charset="0"/>
              </a:rPr>
              <a:t>The Aristocracy and the New Middle Class:</a:t>
            </a:r>
          </a:p>
          <a:p>
            <a:r>
              <a:rPr lang="en-US" sz="2200" b="0" i="0" dirty="0">
                <a:effectLst/>
                <a:latin typeface="Roboto" panose="02000000000000000000" pitchFamily="2" charset="0"/>
              </a:rPr>
              <a:t>The aristocracy was socially and politically, the dominant class in the continent. They owned estates and property both in countryside and town houses.</a:t>
            </a:r>
            <a:endParaRPr lang="en-US" sz="2200" b="1" dirty="0">
              <a:latin typeface="Roboto" panose="02000000000000000000" pitchFamily="2" charset="0"/>
            </a:endParaRPr>
          </a:p>
          <a:p>
            <a:r>
              <a:rPr lang="en-US" sz="2200" b="0" i="0" dirty="0">
                <a:effectLst/>
                <a:latin typeface="Roboto" panose="02000000000000000000" pitchFamily="2" charset="0"/>
              </a:rPr>
              <a:t>In Western and Central parts of Europe, there was an emergence of commercial classes. </a:t>
            </a:r>
          </a:p>
          <a:p>
            <a:r>
              <a:rPr lang="en-US" sz="2200" b="0" i="0" dirty="0">
                <a:effectLst/>
                <a:latin typeface="Roboto" panose="02000000000000000000" pitchFamily="2" charset="0"/>
              </a:rPr>
              <a:t>Their existence was based on production for the market.</a:t>
            </a:r>
          </a:p>
          <a:p>
            <a:r>
              <a:rPr lang="en-US" sz="2200" b="0" i="0" dirty="0">
                <a:effectLst/>
                <a:latin typeface="Roboto" panose="02000000000000000000" pitchFamily="2" charset="0"/>
              </a:rPr>
              <a:t>As a result of industrialization, the new social groups of working class population and middle classes including industrialists, businessmen and professionals came into existence.</a:t>
            </a:r>
          </a:p>
          <a:p>
            <a:r>
              <a:rPr lang="en-US" sz="2000" b="0" i="0" dirty="0">
                <a:effectLst/>
                <a:latin typeface="Roboto" panose="02000000000000000000" pitchFamily="2" charset="0"/>
              </a:rPr>
              <a:t>The idea of national unity gained popularity among the educated liberal middle class.</a:t>
            </a:r>
            <a:endParaRPr lang="en-US" sz="2200" dirty="0">
              <a:latin typeface="Roboto" panose="02000000000000000000" pitchFamily="2" charset="0"/>
            </a:endParaRPr>
          </a:p>
          <a:p>
            <a:endParaRPr lang="en-US" sz="2400" b="1" dirty="0"/>
          </a:p>
        </p:txBody>
      </p:sp>
    </p:spTree>
    <p:extLst>
      <p:ext uri="{BB962C8B-B14F-4D97-AF65-F5344CB8AC3E}">
        <p14:creationId xmlns:p14="http://schemas.microsoft.com/office/powerpoint/2010/main" val="369013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A0FFF-25F0-5EFF-7087-84A681DA89DC}"/>
              </a:ext>
            </a:extLst>
          </p:cNvPr>
          <p:cNvSpPr>
            <a:spLocks noGrp="1"/>
          </p:cNvSpPr>
          <p:nvPr>
            <p:ph idx="1"/>
          </p:nvPr>
        </p:nvSpPr>
        <p:spPr>
          <a:xfrm>
            <a:off x="645130" y="545284"/>
            <a:ext cx="9404723" cy="5703116"/>
          </a:xfrm>
        </p:spPr>
        <p:txBody>
          <a:bodyPr>
            <a:normAutofit/>
          </a:bodyPr>
          <a:lstStyle/>
          <a:p>
            <a:pPr marL="0" indent="0">
              <a:buNone/>
            </a:pPr>
            <a:r>
              <a:rPr lang="en-US" sz="2000" b="1" i="0" dirty="0">
                <a:effectLst/>
                <a:latin typeface="Roboto" panose="02000000000000000000" pitchFamily="2" charset="0"/>
              </a:rPr>
              <a:t>Meaning of Liberal Nationalism:</a:t>
            </a:r>
          </a:p>
          <a:p>
            <a:r>
              <a:rPr lang="en-US" sz="2000" b="0" i="0" dirty="0">
                <a:effectLst/>
                <a:latin typeface="Roboto" panose="02000000000000000000" pitchFamily="2" charset="0"/>
              </a:rPr>
              <a:t>Ideas of national unity in the early 19th century Europe were closely related to the ideology of liberalism.</a:t>
            </a:r>
            <a:endParaRPr lang="en-US" b="1" dirty="0">
              <a:latin typeface="Roboto" panose="02000000000000000000" pitchFamily="2" charset="0"/>
            </a:endParaRPr>
          </a:p>
          <a:p>
            <a:r>
              <a:rPr lang="en-US" sz="2000" b="0" i="0" dirty="0">
                <a:effectLst/>
                <a:latin typeface="Roboto" panose="02000000000000000000" pitchFamily="2" charset="0"/>
              </a:rPr>
              <a:t>For the new middle classes, liberalism meant for freedom for individual and equality of all before the law</a:t>
            </a:r>
            <a:r>
              <a:rPr lang="en-US" sz="2000" b="1" i="0" dirty="0">
                <a:effectLst/>
                <a:latin typeface="Roboto" panose="02000000000000000000" pitchFamily="2" charset="0"/>
              </a:rPr>
              <a:t>.</a:t>
            </a:r>
          </a:p>
          <a:p>
            <a:r>
              <a:rPr lang="en-US" sz="2000" b="0" i="0" dirty="0">
                <a:effectLst/>
                <a:latin typeface="Roboto" panose="02000000000000000000" pitchFamily="2" charset="0"/>
              </a:rPr>
              <a:t>In France, the right to vote and to get elected was granted exclusively to persons who owned property. </a:t>
            </a:r>
            <a:endParaRPr lang="en-US" b="1" dirty="0">
              <a:latin typeface="Roboto" panose="02000000000000000000" pitchFamily="2" charset="0"/>
            </a:endParaRPr>
          </a:p>
          <a:p>
            <a:r>
              <a:rPr lang="en-US" sz="2000" b="0" i="0" dirty="0">
                <a:effectLst/>
                <a:latin typeface="Roboto" panose="02000000000000000000" pitchFamily="2" charset="0"/>
              </a:rPr>
              <a:t>Men without properties and women were excluded from this right.</a:t>
            </a:r>
            <a:endParaRPr lang="en-US" sz="2000" b="1" i="0" dirty="0">
              <a:effectLst/>
              <a:latin typeface="Roboto" panose="02000000000000000000" pitchFamily="2" charset="0"/>
            </a:endParaRPr>
          </a:p>
          <a:p>
            <a:r>
              <a:rPr lang="en-US" sz="2000" b="0" i="0" dirty="0">
                <a:effectLst/>
                <a:latin typeface="Roboto" panose="02000000000000000000" pitchFamily="2" charset="0"/>
              </a:rPr>
              <a:t>During early 18th and 19th centuries women and non-propertied men </a:t>
            </a:r>
            <a:r>
              <a:rPr lang="en-US" sz="2000" b="0" i="0" dirty="0" err="1">
                <a:effectLst/>
                <a:latin typeface="Roboto" panose="02000000000000000000" pitchFamily="2" charset="0"/>
              </a:rPr>
              <a:t>organised</a:t>
            </a:r>
            <a:r>
              <a:rPr lang="en-US" sz="2000" b="0" i="0" dirty="0">
                <a:effectLst/>
                <a:latin typeface="Roboto" panose="02000000000000000000" pitchFamily="2" charset="0"/>
              </a:rPr>
              <a:t> opposition movements, demanding equal political rights</a:t>
            </a:r>
            <a:r>
              <a:rPr lang="en-US" b="1" dirty="0">
                <a:latin typeface="Roboto" panose="02000000000000000000" pitchFamily="2" charset="0"/>
              </a:rPr>
              <a:t>.</a:t>
            </a:r>
          </a:p>
          <a:p>
            <a:r>
              <a:rPr lang="en-US" sz="2000" b="0" i="0" dirty="0">
                <a:effectLst/>
                <a:latin typeface="Roboto" panose="02000000000000000000" pitchFamily="2" charset="0"/>
              </a:rPr>
              <a:t>In the economic sphere, liberalism meant for the freedom of markets and the abolition of restrictions imposed by the state on the movement of goods and capital</a:t>
            </a:r>
            <a:r>
              <a:rPr lang="en-US" sz="2000" b="1" i="0" dirty="0">
                <a:effectLst/>
                <a:latin typeface="Roboto" panose="02000000000000000000" pitchFamily="2" charset="0"/>
              </a:rPr>
              <a:t>.</a:t>
            </a:r>
          </a:p>
          <a:p>
            <a:r>
              <a:rPr lang="en-US" sz="2000" b="0" i="0" dirty="0">
                <a:effectLst/>
                <a:latin typeface="Roboto" panose="02000000000000000000" pitchFamily="2" charset="0"/>
              </a:rPr>
              <a:t>In 1834, a Customs Union or Zollverein was formed om which abolished tariff barriers and reduced the number of currencies from over thirty to two</a:t>
            </a:r>
            <a:r>
              <a:rPr lang="en-US" b="1" dirty="0">
                <a:latin typeface="Roboto" panose="02000000000000000000" pitchFamily="2" charset="0"/>
              </a:rPr>
              <a:t>.</a:t>
            </a:r>
            <a:endParaRPr lang="en-US" sz="2400" b="1" dirty="0"/>
          </a:p>
        </p:txBody>
      </p:sp>
    </p:spTree>
    <p:extLst>
      <p:ext uri="{BB962C8B-B14F-4D97-AF65-F5344CB8AC3E}">
        <p14:creationId xmlns:p14="http://schemas.microsoft.com/office/powerpoint/2010/main" val="411313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D17A5-4B11-2BAA-863C-10B707691CEE}"/>
              </a:ext>
            </a:extLst>
          </p:cNvPr>
          <p:cNvSpPr>
            <a:spLocks noGrp="1"/>
          </p:cNvSpPr>
          <p:nvPr>
            <p:ph idx="1"/>
          </p:nvPr>
        </p:nvSpPr>
        <p:spPr>
          <a:xfrm>
            <a:off x="645132" y="587230"/>
            <a:ext cx="9404722" cy="5661170"/>
          </a:xfrm>
        </p:spPr>
        <p:txBody>
          <a:bodyPr>
            <a:normAutofit lnSpcReduction="10000"/>
          </a:bodyPr>
          <a:lstStyle/>
          <a:p>
            <a:pPr marL="0" indent="0">
              <a:buNone/>
            </a:pPr>
            <a:r>
              <a:rPr lang="en-US" sz="2400" b="1" i="0" dirty="0">
                <a:effectLst/>
                <a:latin typeface="Roboto" panose="02000000000000000000" pitchFamily="2" charset="0"/>
              </a:rPr>
              <a:t>A New Conservatism After 1815:</a:t>
            </a:r>
          </a:p>
          <a:p>
            <a:r>
              <a:rPr lang="en-US" sz="2000" b="0" i="0" dirty="0">
                <a:effectLst/>
                <a:latin typeface="Roboto" panose="02000000000000000000" pitchFamily="2" charset="0"/>
              </a:rPr>
              <a:t>After the defeat of Napoleon in 1815, European governments were inspired by a spirit of conservatism.</a:t>
            </a:r>
          </a:p>
          <a:p>
            <a:r>
              <a:rPr lang="en-US" sz="2000" b="0" i="0" dirty="0">
                <a:effectLst/>
                <a:latin typeface="Roboto" panose="02000000000000000000" pitchFamily="2" charset="0"/>
              </a:rPr>
              <a:t>Conservatives believed that established traditional. institutions of state and society like the monarchy, the church, social hierarchies, property and the family should be preserved</a:t>
            </a:r>
            <a:r>
              <a:rPr lang="en-US" dirty="0">
                <a:latin typeface="Roboto" panose="02000000000000000000" pitchFamily="2" charset="0"/>
              </a:rPr>
              <a:t>.</a:t>
            </a:r>
          </a:p>
          <a:p>
            <a:r>
              <a:rPr lang="en-US" sz="2000" b="0" i="0" dirty="0">
                <a:effectLst/>
                <a:latin typeface="Roboto" panose="02000000000000000000" pitchFamily="2" charset="0"/>
              </a:rPr>
              <a:t>The European powers like Britain, Russia, Prussia and Austria, who had collectively defeated Napoleon, met at Vienna to draw up a settlement for Europe.</a:t>
            </a:r>
          </a:p>
          <a:p>
            <a:r>
              <a:rPr lang="en-US" sz="2000" b="0" i="0" dirty="0">
                <a:effectLst/>
                <a:latin typeface="Roboto" panose="02000000000000000000" pitchFamily="2" charset="0"/>
              </a:rPr>
              <a:t>The Congress was hosted by the Austrian Chancellor di Duke Metternich and they drew up the Treaty of Vienna of 1815.</a:t>
            </a:r>
            <a:endParaRPr lang="en-US" sz="2400" b="1" dirty="0">
              <a:latin typeface="Roboto" panose="02000000000000000000" pitchFamily="2" charset="0"/>
            </a:endParaRPr>
          </a:p>
          <a:p>
            <a:pPr marL="0" indent="0">
              <a:buNone/>
            </a:pPr>
            <a:r>
              <a:rPr lang="en-US" sz="2400" b="1" i="0" dirty="0">
                <a:effectLst/>
                <a:latin typeface="Roboto" panose="02000000000000000000" pitchFamily="2" charset="0"/>
              </a:rPr>
              <a:t>Major Points of the Treaty of Vienna:</a:t>
            </a:r>
          </a:p>
          <a:p>
            <a:r>
              <a:rPr lang="en-US" sz="2000" b="0" i="0" dirty="0">
                <a:effectLst/>
                <a:latin typeface="Roboto" panose="02000000000000000000" pitchFamily="2" charset="0"/>
              </a:rPr>
              <a:t>The Bourbon dynasty, which had been deposed during the French Revolution, was restored to power.</a:t>
            </a:r>
          </a:p>
          <a:p>
            <a:r>
              <a:rPr lang="en-US" sz="2000" b="0" i="0" dirty="0">
                <a:effectLst/>
                <a:latin typeface="Roboto" panose="02000000000000000000" pitchFamily="2" charset="0"/>
              </a:rPr>
              <a:t>France lost the territories which it had annexed under Napoleon.</a:t>
            </a:r>
            <a:endParaRPr lang="en-US" sz="2400" b="1" dirty="0"/>
          </a:p>
        </p:txBody>
      </p:sp>
    </p:spTree>
    <p:extLst>
      <p:ext uri="{BB962C8B-B14F-4D97-AF65-F5344CB8AC3E}">
        <p14:creationId xmlns:p14="http://schemas.microsoft.com/office/powerpoint/2010/main" val="12485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DADF5-4BDD-0D8D-54B9-55665D8F97EB}"/>
              </a:ext>
            </a:extLst>
          </p:cNvPr>
          <p:cNvSpPr>
            <a:spLocks noGrp="1"/>
          </p:cNvSpPr>
          <p:nvPr>
            <p:ph idx="1"/>
          </p:nvPr>
        </p:nvSpPr>
        <p:spPr>
          <a:xfrm>
            <a:off x="645132" y="436228"/>
            <a:ext cx="9404722" cy="5812171"/>
          </a:xfrm>
        </p:spPr>
        <p:txBody>
          <a:bodyPr>
            <a:normAutofit/>
          </a:bodyPr>
          <a:lstStyle/>
          <a:p>
            <a:r>
              <a:rPr lang="en-US" sz="2200" b="0" i="0" dirty="0">
                <a:effectLst/>
                <a:latin typeface="Roboto" panose="02000000000000000000" pitchFamily="2" charset="0"/>
              </a:rPr>
              <a:t>A series of states were set up on the boundaries of France to prevent its expansion in future.</a:t>
            </a:r>
          </a:p>
          <a:p>
            <a:r>
              <a:rPr lang="en-US" sz="2200" b="0" i="0" dirty="0">
                <a:effectLst/>
                <a:latin typeface="Roboto" panose="02000000000000000000" pitchFamily="2" charset="0"/>
              </a:rPr>
              <a:t>The Kingdom of the Netherlands, which included Belgium was set up in the North and Genoa was added to Piedmont in the South.</a:t>
            </a:r>
          </a:p>
          <a:p>
            <a:r>
              <a:rPr lang="en-US" sz="2200" b="0" i="0" dirty="0">
                <a:effectLst/>
                <a:latin typeface="Roboto" panose="02000000000000000000" pitchFamily="2" charset="0"/>
              </a:rPr>
              <a:t>Prussia was given new territories on its Western frontiers, including Saxony while Austria was given control of Northern Italy.</a:t>
            </a:r>
            <a:endParaRPr lang="en-US" sz="2200" dirty="0">
              <a:latin typeface="Roboto" panose="02000000000000000000" pitchFamily="2" charset="0"/>
            </a:endParaRPr>
          </a:p>
          <a:p>
            <a:r>
              <a:rPr lang="en-US" sz="2200" b="0" i="0" dirty="0">
                <a:effectLst/>
                <a:latin typeface="Roboto" panose="02000000000000000000" pitchFamily="2" charset="0"/>
              </a:rPr>
              <a:t>German confederation of 39 states that had been set up by Napoleon was not affected by the treaty.</a:t>
            </a:r>
          </a:p>
          <a:p>
            <a:r>
              <a:rPr lang="en-US" sz="2200" b="0" i="0" dirty="0">
                <a:effectLst/>
                <a:latin typeface="Roboto" panose="02000000000000000000" pitchFamily="2" charset="0"/>
              </a:rPr>
              <a:t>In the East, Russia was given part of Poland.</a:t>
            </a:r>
            <a:endParaRPr lang="en-US" sz="2200" dirty="0">
              <a:latin typeface="Roboto" panose="02000000000000000000" pitchFamily="2" charset="0"/>
            </a:endParaRPr>
          </a:p>
          <a:p>
            <a:r>
              <a:rPr lang="en-US" sz="2200" b="0" i="0" dirty="0">
                <a:effectLst/>
                <a:latin typeface="Roboto" panose="02000000000000000000" pitchFamily="2" charset="0"/>
              </a:rPr>
              <a:t>The main intention of the Congress was to restore the monarchies that had been overthrown by Napoleon and create a new conservative order in Europe.</a:t>
            </a:r>
          </a:p>
          <a:p>
            <a:r>
              <a:rPr lang="en-US" sz="2200" b="0" i="0" dirty="0">
                <a:effectLst/>
                <a:latin typeface="Roboto" panose="02000000000000000000" pitchFamily="2" charset="0"/>
              </a:rPr>
              <a:t>Conservative regimes that were set up in 1815, were autocratic.</a:t>
            </a:r>
            <a:endParaRPr lang="en-US" sz="2200" dirty="0"/>
          </a:p>
        </p:txBody>
      </p:sp>
    </p:spTree>
    <p:extLst>
      <p:ext uri="{BB962C8B-B14F-4D97-AF65-F5344CB8AC3E}">
        <p14:creationId xmlns:p14="http://schemas.microsoft.com/office/powerpoint/2010/main" val="3449943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81</TotalTime>
  <Words>3106</Words>
  <Application>Microsoft Office PowerPoint</Application>
  <PresentationFormat>Widescreen</PresentationFormat>
  <Paragraphs>165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Roboto</vt:lpstr>
      <vt:lpstr>Wingdings 3</vt:lpstr>
      <vt:lpstr>Ion</vt:lpstr>
      <vt:lpstr>The Rise Of Nationalism In Europe</vt:lpstr>
      <vt:lpstr>1. The French Revolution and the Idea of Nation</vt:lpstr>
      <vt:lpstr>PowerPoint Presentation</vt:lpstr>
      <vt:lpstr>PowerPoint Presentation</vt:lpstr>
      <vt:lpstr>2. The Making of Nationalism in Europe</vt:lpstr>
      <vt:lpstr>PowerPoint Presentation</vt:lpstr>
      <vt:lpstr>PowerPoint Presentation</vt:lpstr>
      <vt:lpstr>PowerPoint Presentation</vt:lpstr>
      <vt:lpstr>PowerPoint Presentation</vt:lpstr>
      <vt:lpstr>PowerPoint Presentation</vt:lpstr>
      <vt:lpstr>3. The Age of Revolutions: 1830-1848</vt:lpstr>
      <vt:lpstr>PowerPoint Presentation</vt:lpstr>
      <vt:lpstr>PowerPoint Presentation</vt:lpstr>
      <vt:lpstr>PowerPoint Presentation</vt:lpstr>
      <vt:lpstr>PowerPoint Presentation</vt:lpstr>
      <vt:lpstr>PowerPoint Presentation</vt:lpstr>
      <vt:lpstr>4. The Making of Germany and Italy</vt:lpstr>
      <vt:lpstr>PowerPoint Presentation</vt:lpstr>
      <vt:lpstr>PowerPoint Presentation</vt:lpstr>
      <vt:lpstr>PowerPoint Presentation</vt:lpstr>
      <vt:lpstr>PowerPoint Presentation</vt:lpstr>
      <vt:lpstr>PowerPoint Presentation</vt:lpstr>
      <vt:lpstr>5. Visualising the Nation</vt:lpstr>
      <vt:lpstr>6. Nationalism and Imperialism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Nationalism In Europe</dc:title>
  <dc:creator>Anandh S</dc:creator>
  <cp:lastModifiedBy>Anandh S</cp:lastModifiedBy>
  <cp:revision>83</cp:revision>
  <dcterms:created xsi:type="dcterms:W3CDTF">2023-11-22T16:45:40Z</dcterms:created>
  <dcterms:modified xsi:type="dcterms:W3CDTF">2023-11-29T16:32:11Z</dcterms:modified>
</cp:coreProperties>
</file>