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91" r:id="rId1"/>
  </p:sldMasterIdLst>
  <p:notesMasterIdLst>
    <p:notesMasterId r:id="rId14"/>
  </p:notesMasterIdLst>
  <p:handoutMasterIdLst>
    <p:handoutMasterId r:id="rId15"/>
  </p:handoutMasterIdLst>
  <p:sldIdLst>
    <p:sldId id="462" r:id="rId2"/>
    <p:sldId id="606" r:id="rId3"/>
    <p:sldId id="604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525" r:id="rId13"/>
  </p:sldIdLst>
  <p:sldSz cx="9144000" cy="5143500" type="screen16x9"/>
  <p:notesSz cx="6881813" cy="92964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6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770">
          <p15:clr>
            <a:srgbClr val="A4A3A4"/>
          </p15:clr>
        </p15:guide>
        <p15:guide id="4" pos="126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3988" userDrawn="1">
          <p15:clr>
            <a:srgbClr val="A4A3A4"/>
          </p15:clr>
        </p15:guide>
        <p15:guide id="3" pos="34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82DB"/>
    <a:srgbClr val="FFFFFF"/>
    <a:srgbClr val="E73440"/>
    <a:srgbClr val="C07000"/>
    <a:srgbClr val="8B8807"/>
    <a:srgbClr val="1BA12B"/>
    <a:srgbClr val="7E7D76"/>
    <a:srgbClr val="706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 autoAdjust="0"/>
    <p:restoredTop sz="81538" autoAdjust="0"/>
  </p:normalViewPr>
  <p:slideViewPr>
    <p:cSldViewPr showGuides="1">
      <p:cViewPr>
        <p:scale>
          <a:sx n="150" d="100"/>
          <a:sy n="150" d="100"/>
        </p:scale>
        <p:origin x="660" y="60"/>
      </p:cViewPr>
      <p:guideLst>
        <p:guide orient="horz" pos="3026"/>
        <p:guide orient="horz"/>
        <p:guide orient="horz" pos="770"/>
        <p:guide pos="12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90" y="-204"/>
      </p:cViewPr>
      <p:guideLst>
        <p:guide orient="horz" pos="2928"/>
        <p:guide pos="3988"/>
        <p:guide pos="3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9695" y="0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en-GB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999580FB-A1A7-4BFA-8980-0CB90ED5CC13}" type="datetimeFigureOut">
              <a:rPr lang="en-GB" sz="800" smtClean="0"/>
              <a:pPr algn="l"/>
              <a:t>15/02/2018</a:t>
            </a:fld>
            <a:endParaRPr lang="en-GB" sz="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3898102" y="8787661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10C-11CC-44CF-B61D-C36BD5A4E9FA}" type="slidenum">
              <a:rPr lang="en-GB" sz="800" smtClean="0"/>
              <a:pPr/>
              <a:t>‹Nr.›</a:t>
            </a:fld>
            <a:endParaRPr lang="en-GB" sz="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"/>
          </p:nvPr>
        </p:nvSpPr>
        <p:spPr>
          <a:xfrm>
            <a:off x="0" y="8787661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/>
              <a:t>Copyright 2011 FUJITSU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993831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0" y="0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fld id="{9AF53C10-58A7-45D0-B2D2-D1576F087AB5}" type="datetimeFigureOut">
              <a:rPr lang="en-GB" smtClean="0"/>
              <a:pPr/>
              <a:t>15/02/2018</a:t>
            </a:fld>
            <a:endParaRPr lang="en-GB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3899695" y="0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endParaRPr lang="en-GB" dirty="0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5"/>
          </p:nvPr>
        </p:nvSpPr>
        <p:spPr>
          <a:xfrm>
            <a:off x="3898102" y="8787661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2BC81D3-C59B-4C63-B840-07ACB8BAB3C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4"/>
          </p:nvPr>
        </p:nvSpPr>
        <p:spPr>
          <a:xfrm>
            <a:off x="0" y="8787661"/>
            <a:ext cx="2962250" cy="508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GB" dirty="0" smtClean="0"/>
              <a:t>Copyright 2011 FUJITSU</a:t>
            </a:r>
            <a:endParaRPr lang="en-GB" dirty="0"/>
          </a:p>
        </p:txBody>
      </p:sp>
      <p:sp>
        <p:nvSpPr>
          <p:cNvPr id="30" name="Notes Placeholder 29"/>
          <p:cNvSpPr>
            <a:spLocks noGrp="1"/>
          </p:cNvSpPr>
          <p:nvPr>
            <p:ph type="body" sz="quarter" idx="3"/>
          </p:nvPr>
        </p:nvSpPr>
        <p:spPr>
          <a:xfrm>
            <a:off x="551183" y="4648200"/>
            <a:ext cx="5779448" cy="39509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89371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2563" indent="-182563" algn="l" defTabSz="914400" rtl="0" eaLnBrk="1" latinLnBrk="0" hangingPunct="1">
      <a:spcBef>
        <a:spcPts val="516"/>
      </a:spcBef>
      <a:spcAft>
        <a:spcPts val="288"/>
      </a:spcAft>
      <a:buClr>
        <a:schemeClr val="accent2"/>
      </a:buClr>
      <a:buFont typeface="Wingdings" pitchFamily="2" charset="2"/>
      <a:buChar char="n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58775" indent="-176213" algn="l" defTabSz="914400" rtl="0" eaLnBrk="1" latinLnBrk="0" hangingPunct="1">
      <a:spcAft>
        <a:spcPts val="288"/>
      </a:spcAft>
      <a:buClr>
        <a:schemeClr val="tx2"/>
      </a:buClr>
      <a:buFont typeface="Wingdings" pitchFamily="2" charset="2"/>
      <a:buChar char="n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9263" indent="-90488" algn="l" defTabSz="914400" rtl="0" eaLnBrk="1" latinLnBrk="0" hangingPunct="1">
      <a:spcBef>
        <a:spcPts val="432"/>
      </a:spcBef>
      <a:spcAft>
        <a:spcPts val="24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-92075" algn="l" defTabSz="914400" rtl="0" eaLnBrk="1" latinLnBrk="0" hangingPunct="1">
      <a:spcBef>
        <a:spcPts val="384"/>
      </a:spcBef>
      <a:spcAft>
        <a:spcPts val="216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25475" indent="-84138" algn="l" defTabSz="914400" rtl="0" eaLnBrk="1" latinLnBrk="0" hangingPunct="1">
      <a:spcBef>
        <a:spcPts val="336"/>
      </a:spcBef>
      <a:spcAft>
        <a:spcPts val="192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Copyright 2011 FUJITSU</a:t>
            </a:r>
            <a:endParaRPr lang="en-GB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1313" y="696913"/>
            <a:ext cx="6199187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13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341313" y="696913"/>
            <a:ext cx="6199187" cy="34861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  <a:latin typeface="Calibri"/>
              </a:rPr>
              <a:t>Copyright 2011 FUJITSU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C81D3-C59B-4C63-B840-07ACB8BAB3C6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9" descr="TitleRed_24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3730625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2" y="1304100"/>
            <a:ext cx="8496149" cy="110251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dirty="0" smtClean="0">
                <a:solidFill>
                  <a:srgbClr val="FFFFFF"/>
                </a:solidFill>
              </a:rPr>
              <a:t>Titelmasterformat </a:t>
            </a:r>
            <a:r>
              <a:rPr lang="en-GB" sz="4400" dirty="0" err="1" smtClean="0">
                <a:solidFill>
                  <a:srgbClr val="FFFFFF"/>
                </a:solidFill>
              </a:rPr>
              <a:t>durch</a:t>
            </a:r>
            <a:r>
              <a:rPr lang="en-GB" sz="4400" dirty="0" smtClean="0">
                <a:solidFill>
                  <a:srgbClr val="FFFFFF"/>
                </a:solidFill>
              </a:rPr>
              <a:t> </a:t>
            </a:r>
            <a:r>
              <a:rPr lang="en-GB" sz="4400" dirty="0" err="1" smtClean="0">
                <a:solidFill>
                  <a:srgbClr val="FFFFFF"/>
                </a:solidFill>
              </a:rPr>
              <a:t>Klicken</a:t>
            </a:r>
            <a:r>
              <a:rPr lang="en-GB" sz="4400" dirty="0" smtClean="0">
                <a:solidFill>
                  <a:srgbClr val="FFFFFF"/>
                </a:solidFill>
              </a:rPr>
              <a:t> </a:t>
            </a:r>
            <a:r>
              <a:rPr lang="en-GB" sz="4400" dirty="0" err="1" smtClean="0">
                <a:solidFill>
                  <a:srgbClr val="FFFFFF"/>
                </a:solidFill>
              </a:rPr>
              <a:t>bearbeiten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9" y="3434400"/>
            <a:ext cx="8496151" cy="13391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4427984" y="4991100"/>
            <a:ext cx="360040" cy="152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250825" y="2427730"/>
            <a:ext cx="8642356" cy="6480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250250" y="2067681"/>
            <a:ext cx="8642926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0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0" y="4813200"/>
            <a:ext cx="9144000" cy="144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4185" y="243040"/>
            <a:ext cx="1252800" cy="626179"/>
          </a:xfrm>
          <a:prstGeom prst="rect">
            <a:avLst/>
          </a:prstGeom>
          <a:noFill/>
        </p:spPr>
      </p:pic>
      <p:sp>
        <p:nvSpPr>
          <p:cNvPr id="12" name="Rectangle 21"/>
          <p:cNvSpPr/>
          <p:nvPr userDrawn="1"/>
        </p:nvSpPr>
        <p:spPr bwMode="gray">
          <a:xfrm>
            <a:off x="4928400" y="4935600"/>
            <a:ext cx="3963600" cy="2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altLang="ja-JP" sz="800" dirty="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7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0824" y="1058863"/>
            <a:ext cx="4177159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987425"/>
            <a:ext cx="4249166" cy="38163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52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4" y="1058863"/>
            <a:ext cx="2664991" cy="3744912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250824" y="987425"/>
            <a:ext cx="5761335" cy="38163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028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0825" y="1058863"/>
            <a:ext cx="2664992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40" y="987425"/>
            <a:ext cx="5761335" cy="38163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21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058862"/>
            <a:ext cx="5761036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250825" y="987425"/>
            <a:ext cx="2665414" cy="38163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865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0825" y="1058862"/>
            <a:ext cx="5761038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987425"/>
            <a:ext cx="2665412" cy="38163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0825" y="3003809"/>
            <a:ext cx="8642349" cy="17999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0825" y="987426"/>
            <a:ext cx="8642350" cy="18723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7431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250825" y="1058862"/>
            <a:ext cx="8642351" cy="1800928"/>
          </a:xfrm>
          <a:prstGeom prst="round1Rect">
            <a:avLst>
              <a:gd name="adj" fmla="val 2115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0825" y="3003810"/>
            <a:ext cx="8642350" cy="17999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71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250826" y="1563927"/>
            <a:ext cx="8642350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6" y="987267"/>
            <a:ext cx="8642349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189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250824" y="1563928"/>
            <a:ext cx="4177159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107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0825" y="1563928"/>
            <a:ext cx="2736999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563928"/>
            <a:ext cx="2808312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4" y="1563928"/>
            <a:ext cx="2664991" cy="323984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037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38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4" y="2787780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0" y="243040"/>
            <a:ext cx="1252195" cy="499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97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987546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96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250825" y="1635936"/>
            <a:ext cx="8642350" cy="3167840"/>
          </a:xfrm>
          <a:prstGeom prst="round1Rect">
            <a:avLst>
              <a:gd name="adj" fmla="val 12027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267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635936"/>
            <a:ext cx="4177159" cy="3167840"/>
          </a:xfrm>
          <a:prstGeom prst="round1Rect">
            <a:avLst>
              <a:gd name="adj" fmla="val 12027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250825" y="1635936"/>
            <a:ext cx="4177160" cy="3167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208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6" y="1635936"/>
            <a:ext cx="4177159" cy="3167840"/>
          </a:xfrm>
          <a:prstGeom prst="round1Rect">
            <a:avLst>
              <a:gd name="adj" fmla="val 1202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250824" y="1563928"/>
            <a:ext cx="4177159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00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0824" y="1635936"/>
            <a:ext cx="4177159" cy="31678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563928"/>
            <a:ext cx="4249167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60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4" y="1635936"/>
            <a:ext cx="2664991" cy="3167840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250824" y="1563928"/>
            <a:ext cx="5761335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762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0825" y="1635936"/>
            <a:ext cx="2664991" cy="31678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1840" y="1563928"/>
            <a:ext cx="5761335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0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35936"/>
            <a:ext cx="5761036" cy="3167840"/>
          </a:xfrm>
          <a:prstGeom prst="round1Rect">
            <a:avLst>
              <a:gd name="adj" fmla="val 1202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250825" y="1563928"/>
            <a:ext cx="2665414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234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0825" y="1635936"/>
            <a:ext cx="5761038" cy="31678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563928"/>
            <a:ext cx="2665412" cy="32398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987268"/>
            <a:ext cx="86423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9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0826" y="3291851"/>
            <a:ext cx="8642350" cy="151192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0828" y="1563927"/>
            <a:ext cx="8642348" cy="158390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7" y="987268"/>
            <a:ext cx="8642348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040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0825" y="987425"/>
            <a:ext cx="8642350" cy="38163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05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250829" y="1635935"/>
            <a:ext cx="8642346" cy="1511896"/>
          </a:xfrm>
          <a:prstGeom prst="round1Rect">
            <a:avLst>
              <a:gd name="adj" fmla="val 25200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0829" y="3291851"/>
            <a:ext cx="8642346" cy="151192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8" y="987268"/>
            <a:ext cx="8642346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821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88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1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1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0" y="1357200"/>
            <a:ext cx="4202009" cy="21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250824" y="987424"/>
            <a:ext cx="4177159" cy="38163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987425"/>
            <a:ext cx="4249166" cy="38163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194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250824" y="987026"/>
            <a:ext cx="2736999" cy="38163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987067"/>
            <a:ext cx="2808312" cy="3816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185" y="987425"/>
            <a:ext cx="2664990" cy="38163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847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09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250824" y="1058863"/>
            <a:ext cx="8642351" cy="3744912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3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058863"/>
            <a:ext cx="4177159" cy="3744912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250824" y="1058863"/>
            <a:ext cx="4177159" cy="3744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19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6" y="1058863"/>
            <a:ext cx="4177159" cy="3744912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250824" y="987425"/>
            <a:ext cx="4177159" cy="38163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4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_Gray_24_L15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0" y="0"/>
            <a:ext cx="9144000" cy="13906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825" y="72557"/>
            <a:ext cx="7561264" cy="77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/>
          </a:p>
        </p:txBody>
      </p:sp>
      <p:sp>
        <p:nvSpPr>
          <p:cNvPr id="7" name="VCT_Marker_ID_7" hidden="1"/>
          <p:cNvSpPr/>
          <p:nvPr>
            <p:custDataLst>
              <p:tags r:id="rId35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4937125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 altLang="ja-JP" sz="800" dirty="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 bwMode="gray">
          <a:xfrm>
            <a:off x="250825" y="987425"/>
            <a:ext cx="8642350" cy="3816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gray">
          <a:xfrm>
            <a:off x="0" y="4948080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/>
        </p:nvPicPr>
        <p:blipFill>
          <a:blip r:embed="rId38" cstate="print"/>
          <a:srcRect b="20259"/>
          <a:stretch>
            <a:fillRect/>
          </a:stretch>
        </p:blipFill>
        <p:spPr bwMode="auto">
          <a:xfrm>
            <a:off x="7664790" y="243040"/>
            <a:ext cx="1252195" cy="499082"/>
          </a:xfrm>
          <a:prstGeom prst="rect">
            <a:avLst/>
          </a:prstGeom>
          <a:noFill/>
        </p:spPr>
      </p:pic>
      <p:sp>
        <p:nvSpPr>
          <p:cNvPr id="11" name="Rectangle 21"/>
          <p:cNvSpPr/>
          <p:nvPr/>
        </p:nvSpPr>
        <p:spPr bwMode="gray">
          <a:xfrm>
            <a:off x="4928400" y="4935600"/>
            <a:ext cx="39636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t>Copyright 2017 </a:t>
            </a:r>
            <a:r>
              <a:rPr lang="en-US" altLang="ja-JP" sz="800" dirty="0" smtClean="0">
                <a:solidFill>
                  <a:srgbClr val="000000"/>
                </a:solidFill>
                <a:ea typeface="ＭＳ Ｐゴシック" charset="-128"/>
              </a:rPr>
              <a:t>FUJITSU</a:t>
            </a:r>
          </a:p>
        </p:txBody>
      </p:sp>
    </p:spTree>
    <p:extLst>
      <p:ext uri="{BB962C8B-B14F-4D97-AF65-F5344CB8AC3E}">
        <p14:creationId xmlns:p14="http://schemas.microsoft.com/office/powerpoint/2010/main" val="3104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8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ts val="300"/>
        </a:spcBef>
        <a:spcAft>
          <a:spcPts val="200"/>
        </a:spcAft>
        <a:buClr>
          <a:schemeClr val="accent2"/>
        </a:buClr>
        <a:buFont typeface="Wingdings" pitchFamily="2" charset="2"/>
        <a:buChar char=""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10000"/>
        </a:lnSpc>
        <a:spcBef>
          <a:spcPts val="3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10000"/>
        </a:lnSpc>
        <a:spcBef>
          <a:spcPts val="3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10000"/>
        </a:lnSpc>
        <a:spcBef>
          <a:spcPts val="3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10000"/>
        </a:lnSpc>
        <a:spcBef>
          <a:spcPts val="3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ESCM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Powershell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250" y="1923666"/>
            <a:ext cx="8642926" cy="43206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251842" y="3540954"/>
            <a:ext cx="864063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85725" defTabSz="1019175"/>
            <a:r>
              <a:rPr lang="en-US" sz="1600" dirty="0" smtClean="0"/>
              <a:t>Fujitsu </a:t>
            </a:r>
            <a:r>
              <a:rPr lang="en-US" sz="1600" dirty="0"/>
              <a:t>Enabling Software Technology</a:t>
            </a:r>
          </a:p>
          <a:p>
            <a:pPr marL="85725" defTabSz="1019175"/>
            <a:r>
              <a:rPr lang="de-DE" sz="1600" dirty="0" smtClean="0"/>
              <a:t>15.02.2018</a:t>
            </a:r>
            <a:endParaRPr lang="en-US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99094"/>
            <a:ext cx="3223091" cy="12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 VM Status (check_status.ps1)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Retrives</a:t>
            </a:r>
            <a:r>
              <a:rPr lang="de-DE" dirty="0" smtClean="0"/>
              <a:t> VM </a:t>
            </a:r>
            <a:r>
              <a:rPr lang="de-DE" dirty="0" err="1" smtClean="0"/>
              <a:t>infos</a:t>
            </a:r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HTML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in </a:t>
            </a:r>
            <a:r>
              <a:rPr lang="de-DE" dirty="0" err="1" smtClean="0"/>
              <a:t>HyperV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651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ISO Files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boot</a:t>
            </a:r>
            <a:r>
              <a:rPr lang="de-DE" dirty="0" smtClean="0"/>
              <a:t> VM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7573"/>
            <a:ext cx="4032448" cy="22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7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107504" y="915566"/>
            <a:ext cx="6336704" cy="3672408"/>
          </a:xfrm>
          <a:prstGeom prst="round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420863" y="1241490"/>
            <a:ext cx="3528392" cy="14198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buClr>
                <a:schemeClr val="accent2"/>
              </a:buClr>
            </a:pP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744899" y="1338424"/>
            <a:ext cx="2880320" cy="1079440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chemeClr val="accent2"/>
              </a:buClr>
            </a:pP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26260" y="1722753"/>
            <a:ext cx="1332416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 b="1">
                <a:latin typeface="Calibri" pitchFamily="34" charset="0"/>
              </a:defRPr>
            </a:lvl1pPr>
          </a:lstStyle>
          <a:p>
            <a:r>
              <a:rPr lang="de-DE" sz="1100" dirty="0" smtClean="0"/>
              <a:t>Business </a:t>
            </a:r>
            <a:r>
              <a:rPr lang="de-DE" sz="1100" dirty="0" err="1"/>
              <a:t>Logic</a:t>
            </a:r>
            <a:endParaRPr lang="de-DE" sz="1100" dirty="0"/>
          </a:p>
          <a:p>
            <a:r>
              <a:rPr lang="de-DE" sz="1100" dirty="0"/>
              <a:t>EJBs, Web Services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744901" y="2417863"/>
            <a:ext cx="2916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Calibri" pitchFamily="34" charset="0"/>
              </a:rPr>
              <a:t>Glassfish</a:t>
            </a:r>
            <a:r>
              <a:rPr lang="de-DE" sz="1400" dirty="0" smtClean="0">
                <a:latin typeface="Calibri" pitchFamily="34" charset="0"/>
              </a:rPr>
              <a:t> </a:t>
            </a:r>
            <a:r>
              <a:rPr lang="de-DE" sz="1400" dirty="0" err="1" smtClean="0">
                <a:latin typeface="Calibri" pitchFamily="34" charset="0"/>
              </a:rPr>
              <a:t>Application</a:t>
            </a:r>
            <a:r>
              <a:rPr lang="de-DE" sz="1400" dirty="0" smtClean="0">
                <a:latin typeface="Calibri" pitchFamily="34" charset="0"/>
              </a:rPr>
              <a:t> Server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1367646" y="2571751"/>
            <a:ext cx="180018" cy="2182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203848" y="2969253"/>
            <a:ext cx="1008112" cy="4869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buClr>
                <a:schemeClr val="accent2"/>
              </a:buClr>
            </a:pP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Powershell</a:t>
            </a: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Process</a:t>
            </a:r>
            <a:endParaRPr lang="de-DE" sz="1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0" name="Gerade Verbindung 39"/>
          <p:cNvCxnSpPr>
            <a:stCxn id="38" idx="0"/>
            <a:endCxn id="69" idx="2"/>
          </p:cNvCxnSpPr>
          <p:nvPr/>
        </p:nvCxnSpPr>
        <p:spPr>
          <a:xfrm flipV="1">
            <a:off x="3707904" y="2063418"/>
            <a:ext cx="395603" cy="90583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Magnetplattenspeicher 5"/>
          <p:cNvSpPr/>
          <p:nvPr/>
        </p:nvSpPr>
        <p:spPr>
          <a:xfrm>
            <a:off x="323528" y="2672069"/>
            <a:ext cx="1080121" cy="720080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buClr>
                <a:schemeClr val="accent2"/>
              </a:buClr>
            </a:pP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PostgreSQL</a:t>
            </a: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 DB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gray">
          <a:xfrm>
            <a:off x="2843808" y="987574"/>
            <a:ext cx="14205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ESCM Platform</a:t>
            </a:r>
            <a:endParaRPr lang="en-US" sz="1400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Abgerundetes Rechteck 68"/>
          <p:cNvSpPr/>
          <p:nvPr/>
        </p:nvSpPr>
        <p:spPr>
          <a:xfrm>
            <a:off x="3666404" y="1586692"/>
            <a:ext cx="874206" cy="4767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100" b="1" dirty="0" err="1" smtClean="0">
                <a:solidFill>
                  <a:schemeClr val="tx1"/>
                </a:solidFill>
                <a:latin typeface="Calibri" pitchFamily="34" charset="0"/>
              </a:rPr>
              <a:t>Powershell</a:t>
            </a:r>
            <a:endParaRPr lang="de-DE" sz="11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de-DE" sz="1100" b="1" dirty="0" err="1" smtClean="0">
                <a:solidFill>
                  <a:schemeClr val="tx1"/>
                </a:solidFill>
                <a:latin typeface="Calibri" pitchFamily="34" charset="0"/>
              </a:rPr>
              <a:t>adapter</a:t>
            </a:r>
            <a:endParaRPr lang="de-DE" sz="11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2555776" y="3813016"/>
            <a:ext cx="1008112" cy="4869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buClr>
                <a:schemeClr val="accent2"/>
              </a:buClr>
            </a:pP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HyperV</a:t>
            </a: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 Manager</a:t>
            </a:r>
            <a:endParaRPr lang="de-DE" sz="1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7884368" y="3212716"/>
            <a:ext cx="1008112" cy="4869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buClr>
                <a:schemeClr val="accent2"/>
              </a:buClr>
            </a:pP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Office365</a:t>
            </a:r>
          </a:p>
          <a:p>
            <a:pPr algn="ctr">
              <a:buClr>
                <a:schemeClr val="accent2"/>
              </a:buClr>
            </a:pP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Cloud</a:t>
            </a:r>
            <a:endParaRPr lang="de-DE" sz="1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3" name="Gerade Verbindung 39"/>
          <p:cNvCxnSpPr>
            <a:stCxn id="61" idx="0"/>
            <a:endCxn id="38" idx="2"/>
          </p:cNvCxnSpPr>
          <p:nvPr/>
        </p:nvCxnSpPr>
        <p:spPr>
          <a:xfrm flipV="1">
            <a:off x="3059832" y="3456179"/>
            <a:ext cx="648072" cy="35683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/>
          <p:cNvSpPr/>
          <p:nvPr/>
        </p:nvSpPr>
        <p:spPr>
          <a:xfrm>
            <a:off x="4427984" y="2977510"/>
            <a:ext cx="1008112" cy="4869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buClr>
                <a:schemeClr val="accent2"/>
              </a:buClr>
            </a:pP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Powershell</a:t>
            </a:r>
            <a:r>
              <a:rPr lang="de-DE" sz="11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alibri" pitchFamily="34" charset="0"/>
              </a:rPr>
              <a:t>Process</a:t>
            </a:r>
            <a:endParaRPr lang="de-DE" sz="1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5" name="Gerade Verbindung 39"/>
          <p:cNvCxnSpPr>
            <a:stCxn id="84" idx="0"/>
            <a:endCxn id="69" idx="2"/>
          </p:cNvCxnSpPr>
          <p:nvPr/>
        </p:nvCxnSpPr>
        <p:spPr>
          <a:xfrm flipH="1" flipV="1">
            <a:off x="4103507" y="2063418"/>
            <a:ext cx="828533" cy="9140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39"/>
          <p:cNvCxnSpPr>
            <a:stCxn id="82" idx="1"/>
            <a:endCxn id="84" idx="3"/>
          </p:cNvCxnSpPr>
          <p:nvPr/>
        </p:nvCxnSpPr>
        <p:spPr>
          <a:xfrm flipH="1" flipV="1">
            <a:off x="5436096" y="3220973"/>
            <a:ext cx="2448272" cy="2352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 noChangeArrowheads="1"/>
          </p:cNvSpPr>
          <p:nvPr/>
        </p:nvSpPr>
        <p:spPr bwMode="gray">
          <a:xfrm>
            <a:off x="258987" y="4011910"/>
            <a:ext cx="19367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Windows Server 2016</a:t>
            </a:r>
            <a:endParaRPr lang="en-US" sz="1400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Components </a:t>
            </a:r>
            <a:r>
              <a:rPr lang="de-DE" dirty="0" err="1" smtClean="0"/>
              <a:t>installed</a:t>
            </a:r>
            <a:r>
              <a:rPr lang="de-DE" dirty="0" smtClean="0"/>
              <a:t> on </a:t>
            </a:r>
            <a:br>
              <a:rPr lang="de-DE" dirty="0" smtClean="0"/>
            </a:br>
            <a:r>
              <a:rPr lang="de-DE" dirty="0" smtClean="0"/>
              <a:t>Windows Server 2016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Postgres</a:t>
            </a:r>
            <a:r>
              <a:rPr lang="de-DE" dirty="0" smtClean="0"/>
              <a:t> + </a:t>
            </a:r>
            <a:r>
              <a:rPr lang="de-DE" dirty="0" err="1" smtClean="0"/>
              <a:t>Glassfish</a:t>
            </a:r>
            <a:r>
              <a:rPr lang="de-DE" dirty="0" smtClean="0"/>
              <a:t>  + Java + </a:t>
            </a:r>
            <a:r>
              <a:rPr lang="de-DE" dirty="0" err="1" smtClean="0"/>
              <a:t>Tomcat</a:t>
            </a:r>
            <a:endParaRPr lang="de-DE" dirty="0" smtClean="0"/>
          </a:p>
          <a:p>
            <a:r>
              <a:rPr lang="de-DE" dirty="0" smtClean="0"/>
              <a:t>ESCM Core (17.4.,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Windows)</a:t>
            </a:r>
          </a:p>
          <a:p>
            <a:r>
              <a:rPr lang="de-DE" dirty="0" smtClean="0"/>
              <a:t>ESCM </a:t>
            </a:r>
            <a:r>
              <a:rPr lang="de-DE" dirty="0" err="1" smtClean="0"/>
              <a:t>Powershell</a:t>
            </a:r>
            <a:r>
              <a:rPr lang="de-DE" dirty="0" smtClean="0"/>
              <a:t> Connector</a:t>
            </a:r>
          </a:p>
          <a:p>
            <a:r>
              <a:rPr lang="de-DE" dirty="0" err="1" smtClean="0"/>
              <a:t>Powershell</a:t>
            </a:r>
            <a:r>
              <a:rPr lang="de-DE" dirty="0" smtClean="0"/>
              <a:t> Modules</a:t>
            </a:r>
          </a:p>
          <a:p>
            <a:pPr lvl="1"/>
            <a:r>
              <a:rPr lang="de-DE" dirty="0" err="1" smtClean="0"/>
              <a:t>HyperV</a:t>
            </a:r>
            <a:r>
              <a:rPr lang="de-DE" dirty="0" smtClean="0"/>
              <a:t> Management (</a:t>
            </a:r>
            <a:r>
              <a:rPr lang="de-DE" dirty="0" err="1" smtClean="0"/>
              <a:t>enabled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Office365 Management</a:t>
            </a:r>
          </a:p>
          <a:p>
            <a:pPr marL="2698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Specific</a:t>
            </a:r>
            <a:r>
              <a:rPr lang="de-DE" dirty="0" smtClean="0"/>
              <a:t> Components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HyperV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(UDA) </a:t>
            </a:r>
            <a:r>
              <a:rPr lang="de-DE" dirty="0" err="1" smtClean="0"/>
              <a:t>for</a:t>
            </a:r>
            <a:r>
              <a:rPr lang="de-DE" dirty="0" smtClean="0"/>
              <a:t> multi-</a:t>
            </a:r>
            <a:r>
              <a:rPr lang="de-DE" dirty="0" err="1" smtClean="0"/>
              <a:t>tenancy</a:t>
            </a:r>
            <a:r>
              <a:rPr lang="de-DE" dirty="0" smtClean="0"/>
              <a:t> (HV_TENANT)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scripts</a:t>
            </a:r>
            <a:r>
              <a:rPr lang="de-DE" dirty="0" smtClean="0"/>
              <a:t> do separate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r>
              <a:rPr lang="de-DE" dirty="0" smtClean="0"/>
              <a:t>XML-files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, </a:t>
            </a:r>
            <a:r>
              <a:rPr lang="de-DE" dirty="0" err="1" smtClean="0"/>
              <a:t>deletion</a:t>
            </a:r>
            <a:r>
              <a:rPr lang="de-DE" dirty="0" smtClean="0"/>
              <a:t>, update, check </a:t>
            </a:r>
            <a:r>
              <a:rPr lang="de-DE" dirty="0" err="1" smtClean="0"/>
              <a:t>status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ISO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boot</a:t>
            </a:r>
            <a:r>
              <a:rPr lang="de-DE" dirty="0" smtClean="0"/>
              <a:t> VM</a:t>
            </a:r>
          </a:p>
        </p:txBody>
      </p:sp>
    </p:spTree>
    <p:extLst>
      <p:ext uri="{BB962C8B-B14F-4D97-AF65-F5344CB8AC3E}">
        <p14:creationId xmlns:p14="http://schemas.microsoft.com/office/powerpoint/2010/main" val="27585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UDA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VM </a:t>
            </a:r>
            <a:r>
              <a:rPr lang="de-DE" dirty="0" err="1" smtClean="0"/>
              <a:t>separation</a:t>
            </a:r>
            <a:r>
              <a:rPr lang="de-DE" dirty="0" smtClean="0"/>
              <a:t> in </a:t>
            </a:r>
            <a:r>
              <a:rPr lang="de-DE" dirty="0" err="1" smtClean="0"/>
              <a:t>names</a:t>
            </a:r>
            <a:r>
              <a:rPr lang="de-DE" dirty="0" smtClean="0"/>
              <a:t>,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VM </a:t>
            </a:r>
            <a:r>
              <a:rPr lang="de-DE" dirty="0" err="1" smtClean="0"/>
              <a:t>files</a:t>
            </a:r>
            <a:r>
              <a:rPr lang="de-DE" dirty="0" smtClean="0"/>
              <a:t> (1 </a:t>
            </a:r>
            <a:r>
              <a:rPr lang="de-DE" dirty="0" err="1" smtClean="0"/>
              <a:t>of</a:t>
            </a:r>
            <a:r>
              <a:rPr lang="de-DE" dirty="0" smtClean="0"/>
              <a:t> 2)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3598"/>
            <a:ext cx="4037032" cy="32102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02844"/>
            <a:ext cx="3175122" cy="29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UDA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VM </a:t>
            </a:r>
            <a:r>
              <a:rPr lang="de-DE" dirty="0" err="1" smtClean="0"/>
              <a:t>separation</a:t>
            </a:r>
            <a:r>
              <a:rPr lang="de-DE" dirty="0" smtClean="0"/>
              <a:t> in </a:t>
            </a:r>
            <a:r>
              <a:rPr lang="de-DE" dirty="0" err="1" smtClean="0"/>
              <a:t>names</a:t>
            </a:r>
            <a:r>
              <a:rPr lang="de-DE" dirty="0" smtClean="0"/>
              <a:t>,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VM </a:t>
            </a:r>
            <a:r>
              <a:rPr lang="de-DE" dirty="0" err="1" smtClean="0"/>
              <a:t>files</a:t>
            </a:r>
            <a:r>
              <a:rPr lang="de-DE" dirty="0" smtClean="0"/>
              <a:t> (2 </a:t>
            </a:r>
            <a:r>
              <a:rPr lang="de-DE" dirty="0" err="1" smtClean="0"/>
              <a:t>of</a:t>
            </a:r>
            <a:r>
              <a:rPr lang="de-DE" dirty="0" smtClean="0"/>
              <a:t> 2)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7080"/>
            <a:ext cx="4665709" cy="23042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075174"/>
            <a:ext cx="2657475" cy="23050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09170"/>
            <a:ext cx="4314453" cy="14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Service Parameter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" y="1103970"/>
            <a:ext cx="4889039" cy="3556012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>
            <a:off x="5148064" y="1563638"/>
            <a:ext cx="360040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5148064" y="2931790"/>
            <a:ext cx="360040" cy="1512168"/>
          </a:xfrm>
          <a:prstGeom prst="rightBrace">
            <a:avLst>
              <a:gd name="adj1" fmla="val 13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5529871" y="1760498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Generic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Connector </a:t>
            </a:r>
            <a:br>
              <a:rPr lang="de-DE" sz="1400" dirty="0" smtClean="0"/>
            </a:br>
            <a:r>
              <a:rPr lang="de-DE" sz="1400" dirty="0" smtClean="0"/>
              <a:t>(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specify</a:t>
            </a:r>
            <a:r>
              <a:rPr lang="de-DE" sz="1400" dirty="0" smtClean="0"/>
              <a:t> </a:t>
            </a:r>
            <a:r>
              <a:rPr lang="de-DE" sz="1400" dirty="0" err="1" smtClean="0"/>
              <a:t>scripts</a:t>
            </a:r>
            <a:r>
              <a:rPr lang="de-DE" sz="1400" dirty="0" smtClean="0"/>
              <a:t>)</a:t>
            </a:r>
            <a:endParaRPr lang="en-US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5436096" y="3416682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service</a:t>
            </a:r>
            <a:r>
              <a:rPr lang="de-DE" sz="1400" dirty="0" smtClean="0"/>
              <a:t>  </a:t>
            </a:r>
            <a:br>
              <a:rPr lang="de-DE" sz="1400" dirty="0" smtClean="0"/>
            </a:br>
            <a:r>
              <a:rPr lang="de-DE" sz="1400" dirty="0" smtClean="0"/>
              <a:t>(</a:t>
            </a:r>
            <a:r>
              <a:rPr lang="de-DE" sz="1400" dirty="0" err="1" smtClean="0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define</a:t>
            </a:r>
            <a:r>
              <a:rPr lang="de-DE" sz="1400" dirty="0" smtClean="0"/>
              <a:t> </a:t>
            </a:r>
            <a:r>
              <a:rPr lang="de-DE" sz="1400" dirty="0" err="1" smtClean="0"/>
              <a:t>business</a:t>
            </a:r>
            <a:r>
              <a:rPr lang="de-DE" sz="1400" dirty="0" smtClean="0"/>
              <a:t>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81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HyperV</a:t>
            </a:r>
            <a:r>
              <a:rPr lang="de-DE" dirty="0" smtClean="0"/>
              <a:t> </a:t>
            </a:r>
            <a:r>
              <a:rPr lang="de-DE" dirty="0" err="1" smtClean="0"/>
              <a:t>Powershell</a:t>
            </a:r>
            <a:r>
              <a:rPr lang="de-DE" dirty="0" smtClean="0"/>
              <a:t> Scripts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7574"/>
            <a:ext cx="5836819" cy="3212928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6947993" y="1419622"/>
            <a:ext cx="1728192" cy="720080"/>
          </a:xfrm>
          <a:prstGeom prst="wedgeRoundRectCallout">
            <a:avLst>
              <a:gd name="adj1" fmla="val -344911"/>
              <a:gd name="adj2" fmla="val -84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Scripts per </a:t>
            </a:r>
            <a:r>
              <a:rPr lang="de-DE" dirty="0" err="1" smtClean="0">
                <a:solidFill>
                  <a:schemeClr val="tx1"/>
                </a:solidFill>
              </a:rPr>
              <a:t>action</a:t>
            </a:r>
            <a:r>
              <a:rPr lang="de-DE" dirty="0" smtClean="0">
                <a:solidFill>
                  <a:schemeClr val="tx1"/>
                </a:solidFill>
              </a:rPr>
              <a:t> type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804248" y="2158876"/>
            <a:ext cx="1728192" cy="720080"/>
          </a:xfrm>
          <a:prstGeom prst="wedgeRoundRectCallout">
            <a:avLst>
              <a:gd name="adj1" fmla="val -354831"/>
              <a:gd name="adj2" fmla="val -3229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Include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scripts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7092280" y="3413024"/>
            <a:ext cx="1728192" cy="720080"/>
          </a:xfrm>
          <a:prstGeom prst="wedgeRoundRectCallout">
            <a:avLst>
              <a:gd name="adj1" fmla="val -399658"/>
              <a:gd name="adj2" fmla="val 223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 dir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scripts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VM (provisioning.ps1)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if</a:t>
            </a:r>
            <a:r>
              <a:rPr lang="de-DE" dirty="0" smtClean="0"/>
              <a:t> VM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private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exist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Creates</a:t>
            </a:r>
            <a:r>
              <a:rPr lang="de-DE" dirty="0" smtClean="0"/>
              <a:t> VM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,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Sets CPU, Memory, IOPS, </a:t>
            </a:r>
            <a:r>
              <a:rPr lang="de-DE" dirty="0" err="1" smtClean="0"/>
              <a:t>Metering</a:t>
            </a:r>
            <a:r>
              <a:rPr lang="de-DE" dirty="0" smtClean="0"/>
              <a:t>, ..</a:t>
            </a:r>
          </a:p>
          <a:p>
            <a:r>
              <a:rPr lang="de-DE" dirty="0" smtClean="0"/>
              <a:t>Create VM </a:t>
            </a:r>
            <a:r>
              <a:rPr lang="de-DE" dirty="0" err="1" smtClean="0"/>
              <a:t>note</a:t>
            </a:r>
            <a:endParaRPr lang="de-DE" dirty="0" smtClean="0"/>
          </a:p>
          <a:p>
            <a:r>
              <a:rPr lang="de-DE" dirty="0" smtClean="0"/>
              <a:t>Starts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ADJUSTSHAPES_ARROWANGLE" val="45"/>
  <p:tag name="VCT_ADJUSTSHAPES_CHEVRONANGLE" val="60"/>
  <p:tag name="VCT_ADJUSTSHAPES_ROUNDRECTPOINTS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red.potx"/>
  <p:tag name="VCTMASTER" val="Fujitsu Master 16-9 red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Master 16-9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Master-16-9-RED-Fujitsu Restricted</Template>
  <TotalTime>0</TotalTime>
  <Words>253</Words>
  <Application>Microsoft Office PowerPoint</Application>
  <PresentationFormat>Bildschirmpräsentation (16:9)</PresentationFormat>
  <Paragraphs>58</Paragraphs>
  <Slides>12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Arial Unicode MS</vt:lpstr>
      <vt:lpstr>Calibri</vt:lpstr>
      <vt:lpstr>Wingdings</vt:lpstr>
      <vt:lpstr>Master 16-9_red</vt:lpstr>
      <vt:lpstr>ESCM and Powershell</vt:lpstr>
      <vt:lpstr>Overview</vt:lpstr>
      <vt:lpstr>Generic Components installed on  Windows Server 2016</vt:lpstr>
      <vt:lpstr>Service Specific Components for HyperV </vt:lpstr>
      <vt:lpstr>UDA used for VM separation in names, network and VM files (1 of 2)</vt:lpstr>
      <vt:lpstr>UDA used for VM separation in names, network and VM files (2 of 2)</vt:lpstr>
      <vt:lpstr>Technical Service Parameter</vt:lpstr>
      <vt:lpstr>HyperV Powershell Scripts</vt:lpstr>
      <vt:lpstr>Create VM (provisioning.ps1)</vt:lpstr>
      <vt:lpstr>Check VM Status (check_status.ps1)</vt:lpstr>
      <vt:lpstr>ISO Files to boot VM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2016-08-29T09:33:07Z</dcterms:created>
  <dcterms:modified xsi:type="dcterms:W3CDTF">2018-02-15T16:21:00Z</dcterms:modified>
</cp:coreProperties>
</file>