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7" r:id="rId5"/>
    <p:sldMasterId id="214748367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Proxima Nova"/>
      <p:regular r:id="rId28"/>
      <p:bold r:id="rId29"/>
      <p:italic r:id="rId30"/>
      <p:boldItalic r:id="rId31"/>
    </p:embeddedFont>
    <p:embeddedFont>
      <p:font typeface="Quattrocento Sans"/>
      <p:regular r:id="rId32"/>
      <p:bold r:id="rId33"/>
      <p:italic r:id="rId34"/>
      <p:boldItalic r:id="rId35"/>
    </p:embeddedFont>
    <p:embeddedFont>
      <p:font typeface="Roboto Mon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5B664C3-FAF4-4BB6-9021-734D41584573}">
  <a:tblStyle styleId="{55B664C3-FAF4-4BB6-9021-734D4158457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Roboto-regular.fntdata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ProximaNova-regular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ProximaNova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ProximaNova-boldItalic.fntdata"/><Relationship Id="rId30" Type="http://schemas.openxmlformats.org/officeDocument/2006/relationships/font" Target="fonts/ProximaNova-italic.fntdata"/><Relationship Id="rId11" Type="http://schemas.openxmlformats.org/officeDocument/2006/relationships/slide" Target="slides/slide4.xml"/><Relationship Id="rId33" Type="http://schemas.openxmlformats.org/officeDocument/2006/relationships/font" Target="fonts/QuattrocentoSans-bold.fntdata"/><Relationship Id="rId10" Type="http://schemas.openxmlformats.org/officeDocument/2006/relationships/slide" Target="slides/slide3.xml"/><Relationship Id="rId32" Type="http://schemas.openxmlformats.org/officeDocument/2006/relationships/font" Target="fonts/QuattrocentoSans-regular.fntdata"/><Relationship Id="rId13" Type="http://schemas.openxmlformats.org/officeDocument/2006/relationships/slide" Target="slides/slide6.xml"/><Relationship Id="rId35" Type="http://schemas.openxmlformats.org/officeDocument/2006/relationships/font" Target="fonts/QuattrocentoSans-boldItalic.fntdata"/><Relationship Id="rId12" Type="http://schemas.openxmlformats.org/officeDocument/2006/relationships/slide" Target="slides/slide5.xml"/><Relationship Id="rId34" Type="http://schemas.openxmlformats.org/officeDocument/2006/relationships/font" Target="fonts/QuattrocentoSans-italic.fntdata"/><Relationship Id="rId15" Type="http://schemas.openxmlformats.org/officeDocument/2006/relationships/slide" Target="slides/slide8.xml"/><Relationship Id="rId37" Type="http://schemas.openxmlformats.org/officeDocument/2006/relationships/font" Target="fonts/RobotoMono-bold.fntdata"/><Relationship Id="rId14" Type="http://schemas.openxmlformats.org/officeDocument/2006/relationships/slide" Target="slides/slide7.xml"/><Relationship Id="rId36" Type="http://schemas.openxmlformats.org/officeDocument/2006/relationships/font" Target="fonts/RobotoMono-regular.fntdata"/><Relationship Id="rId17" Type="http://schemas.openxmlformats.org/officeDocument/2006/relationships/slide" Target="slides/slide10.xml"/><Relationship Id="rId39" Type="http://schemas.openxmlformats.org/officeDocument/2006/relationships/font" Target="fonts/RobotoMono-boldItalic.fntdata"/><Relationship Id="rId16" Type="http://schemas.openxmlformats.org/officeDocument/2006/relationships/slide" Target="slides/slide9.xml"/><Relationship Id="rId38" Type="http://schemas.openxmlformats.org/officeDocument/2006/relationships/font" Target="fonts/RobotoMono-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a3b5bb04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a3b5bb04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21c2df07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21c2df07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21c2df0b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21c2df0b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21c2df0a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821c2df0a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821c2df07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821c2df07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8a3b5bb04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8a3b5bb04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8b625bbf8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8b625bbf8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a3b5bb04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8a3b5bb04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a3b5bb04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a3b5bb04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21c2df0b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21c2df0b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a3b5bb04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a3b5bb04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21c2df0b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21c2df0b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21c2df0a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21c2df0a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b625bbf8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b625bbf8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b625bbf8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8b625bbf8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b625bbf8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b625bbf8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2874F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182050" y="32220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76200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76200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7" name="Google Shape;8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0" name="Google Shape;9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76200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9" name="Google Shape;9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2" name="Google Shape;102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3" name="Google Shape;10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Title and Content">
  <p:cSld name="3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title"/>
          </p:nvPr>
        </p:nvSpPr>
        <p:spPr>
          <a:xfrm>
            <a:off x="192506" y="106611"/>
            <a:ext cx="7156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Proxima Nova"/>
              <a:buNone/>
              <a:defRPr b="1" i="0" sz="24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108" name="Google Shape;108;p25"/>
          <p:cNvSpPr txBox="1"/>
          <p:nvPr/>
        </p:nvSpPr>
        <p:spPr>
          <a:xfrm>
            <a:off x="7928931" y="4834803"/>
            <a:ext cx="1231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Flipkart Confidential</a:t>
            </a:r>
            <a:endParaRPr b="0" i="1" sz="10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5"/>
          <p:cNvSpPr txBox="1"/>
          <p:nvPr>
            <p:ph idx="12" type="sldNum"/>
          </p:nvPr>
        </p:nvSpPr>
        <p:spPr>
          <a:xfrm>
            <a:off x="8662395" y="4958869"/>
            <a:ext cx="443100" cy="1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999999"/>
                </a:solidFill>
              </a:defRPr>
            </a:lvl1pPr>
            <a:lvl2pPr lvl="1" rtl="0">
              <a:buNone/>
              <a:defRPr sz="1300">
                <a:solidFill>
                  <a:srgbClr val="999999"/>
                </a:solidFill>
              </a:defRPr>
            </a:lvl2pPr>
            <a:lvl3pPr lvl="2" rtl="0">
              <a:buNone/>
              <a:defRPr sz="1300">
                <a:solidFill>
                  <a:srgbClr val="999999"/>
                </a:solidFill>
              </a:defRPr>
            </a:lvl3pPr>
            <a:lvl4pPr lvl="3" rtl="0">
              <a:buNone/>
              <a:defRPr sz="1300">
                <a:solidFill>
                  <a:srgbClr val="999999"/>
                </a:solidFill>
              </a:defRPr>
            </a:lvl4pPr>
            <a:lvl5pPr lvl="4" rtl="0">
              <a:buNone/>
              <a:defRPr sz="1300">
                <a:solidFill>
                  <a:srgbClr val="999999"/>
                </a:solidFill>
              </a:defRPr>
            </a:lvl5pPr>
            <a:lvl6pPr lvl="5" rtl="0">
              <a:buNone/>
              <a:defRPr sz="1300">
                <a:solidFill>
                  <a:srgbClr val="999999"/>
                </a:solidFill>
              </a:defRPr>
            </a:lvl6pPr>
            <a:lvl7pPr lvl="6" rtl="0">
              <a:buNone/>
              <a:defRPr sz="1300">
                <a:solidFill>
                  <a:srgbClr val="999999"/>
                </a:solidFill>
              </a:defRPr>
            </a:lvl7pPr>
            <a:lvl8pPr lvl="7" rtl="0">
              <a:buNone/>
              <a:defRPr sz="1300">
                <a:solidFill>
                  <a:srgbClr val="999999"/>
                </a:solidFill>
              </a:defRPr>
            </a:lvl8pPr>
            <a:lvl9pPr lvl="8" rtl="0">
              <a:buNone/>
              <a:defRPr sz="1300">
                <a:solidFill>
                  <a:srgbClr val="999999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 1">
  <p:cSld name="1_Title and Content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/>
          <p:nvPr>
            <p:ph type="title"/>
          </p:nvPr>
        </p:nvSpPr>
        <p:spPr>
          <a:xfrm>
            <a:off x="192506" y="13304"/>
            <a:ext cx="7156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b="1" i="0" sz="2400" u="none" cap="none" strike="noStrike">
                <a:solidFill>
                  <a:srgbClr val="666666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26"/>
          <p:cNvSpPr txBox="1"/>
          <p:nvPr/>
        </p:nvSpPr>
        <p:spPr>
          <a:xfrm>
            <a:off x="7928931" y="4834803"/>
            <a:ext cx="1231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Flipkart Confidential</a:t>
            </a:r>
            <a:endParaRPr b="0" i="1" sz="10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 1 1 1 1">
  <p:cSld name="1_Title and Content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/>
        </p:nvSpPr>
        <p:spPr>
          <a:xfrm>
            <a:off x="7928931" y="4834803"/>
            <a:ext cx="1231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Flipkart Confidential</a:t>
            </a:r>
            <a:endParaRPr b="0" i="1" sz="10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_2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>
            <p:ph type="title"/>
          </p:nvPr>
        </p:nvSpPr>
        <p:spPr>
          <a:xfrm>
            <a:off x="192506" y="106611"/>
            <a:ext cx="7156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19" name="Google Shape;119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92763" y="197890"/>
            <a:ext cx="1280764" cy="4488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28"/>
          <p:cNvCxnSpPr/>
          <p:nvPr/>
        </p:nvCxnSpPr>
        <p:spPr>
          <a:xfrm>
            <a:off x="0" y="491246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1" name="Google Shape;121;p28"/>
          <p:cNvCxnSpPr/>
          <p:nvPr/>
        </p:nvCxnSpPr>
        <p:spPr>
          <a:xfrm>
            <a:off x="1809093" y="782047"/>
            <a:ext cx="7335000" cy="0"/>
          </a:xfrm>
          <a:prstGeom prst="straightConnector1">
            <a:avLst/>
          </a:prstGeom>
          <a:noFill/>
          <a:ln cap="flat" cmpd="sng" w="762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2" name="Google Shape;122;p28"/>
          <p:cNvSpPr txBox="1"/>
          <p:nvPr/>
        </p:nvSpPr>
        <p:spPr>
          <a:xfrm>
            <a:off x="-76200" y="4914217"/>
            <a:ext cx="464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3" name="Google Shape;123;p28"/>
          <p:cNvCxnSpPr/>
          <p:nvPr/>
        </p:nvCxnSpPr>
        <p:spPr>
          <a:xfrm>
            <a:off x="1" y="782047"/>
            <a:ext cx="1809000" cy="0"/>
          </a:xfrm>
          <a:prstGeom prst="straightConnector1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4" name="Google Shape;124;p28"/>
          <p:cNvSpPr txBox="1"/>
          <p:nvPr/>
        </p:nvSpPr>
        <p:spPr>
          <a:xfrm>
            <a:off x="7869021" y="4958834"/>
            <a:ext cx="1231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Flipkart Confidential</a:t>
            </a:r>
            <a:endParaRPr b="0" i="1" sz="10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9"/>
          <p:cNvSpPr txBox="1"/>
          <p:nvPr>
            <p:ph type="title"/>
          </p:nvPr>
        </p:nvSpPr>
        <p:spPr>
          <a:xfrm>
            <a:off x="457200" y="205979"/>
            <a:ext cx="55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128" name="Google Shape;128;p29"/>
          <p:cNvSpPr txBox="1"/>
          <p:nvPr>
            <p:ph idx="1" type="body"/>
          </p:nvPr>
        </p:nvSpPr>
        <p:spPr>
          <a:xfrm>
            <a:off x="457200" y="1200152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29"/>
          <p:cNvSpPr txBox="1"/>
          <p:nvPr>
            <p:ph idx="10" type="dt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9"/>
          <p:cNvSpPr txBox="1"/>
          <p:nvPr>
            <p:ph idx="11" type="ftr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29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0"/>
          <p:cNvSpPr txBox="1"/>
          <p:nvPr>
            <p:ph type="title"/>
          </p:nvPr>
        </p:nvSpPr>
        <p:spPr>
          <a:xfrm>
            <a:off x="457203" y="205979"/>
            <a:ext cx="5874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135" name="Google Shape;135;p30"/>
          <p:cNvSpPr txBox="1"/>
          <p:nvPr>
            <p:ph idx="1" type="body"/>
          </p:nvPr>
        </p:nvSpPr>
        <p:spPr>
          <a:xfrm>
            <a:off x="457200" y="1200152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" name="Google Shape;136;p30"/>
          <p:cNvSpPr txBox="1"/>
          <p:nvPr>
            <p:ph idx="2" type="body"/>
          </p:nvPr>
        </p:nvSpPr>
        <p:spPr>
          <a:xfrm>
            <a:off x="4648200" y="1200152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30"/>
          <p:cNvSpPr txBox="1"/>
          <p:nvPr>
            <p:ph idx="10" type="dt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30"/>
          <p:cNvSpPr txBox="1"/>
          <p:nvPr>
            <p:ph idx="11" type="ftr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Google Shape;139;p30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 1" type="obj">
  <p:cSld name="OBJEC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142" name="Google Shape;142;p3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3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3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Google Shape;145;p3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76200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76200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76200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76200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76200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76200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76200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theme" Target="../theme/theme3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rgbClr val="2874F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6200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0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10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10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10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10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10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10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10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10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598000" y="4597500"/>
            <a:ext cx="393600" cy="393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5271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2"/>
          <p:cNvSpPr txBox="1"/>
          <p:nvPr/>
        </p:nvSpPr>
        <p:spPr>
          <a:xfrm>
            <a:off x="-270525" y="2423600"/>
            <a:ext cx="92559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Solving for Voice Interactions in Indian Houses &amp; Neighborhoods</a:t>
            </a:r>
            <a:endParaRPr b="1" sz="3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2" name="Google Shape;152;p32"/>
          <p:cNvSpPr txBox="1"/>
          <p:nvPr/>
        </p:nvSpPr>
        <p:spPr>
          <a:xfrm>
            <a:off x="1475200" y="3653100"/>
            <a:ext cx="6304200" cy="10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Team Name     :</a:t>
            </a:r>
            <a:endParaRPr b="1" sz="1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Institute Name: </a:t>
            </a:r>
            <a:endParaRPr b="1" sz="19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757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41"/>
          <p:cNvSpPr txBox="1"/>
          <p:nvPr/>
        </p:nvSpPr>
        <p:spPr>
          <a:xfrm>
            <a:off x="135875" y="145275"/>
            <a:ext cx="7292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 Mono"/>
                <a:ea typeface="Roboto Mono"/>
                <a:cs typeface="Roboto Mono"/>
                <a:sym typeface="Roboto Mono"/>
              </a:rPr>
              <a:t>&lt;&lt;Extra: Slide#5&gt;&gt;</a:t>
            </a:r>
            <a:endParaRPr b="1"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5" name="Google Shape;215;p41"/>
          <p:cNvSpPr txBox="1"/>
          <p:nvPr/>
        </p:nvSpPr>
        <p:spPr>
          <a:xfrm>
            <a:off x="135875" y="1071750"/>
            <a:ext cx="8372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757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42"/>
          <p:cNvSpPr txBox="1"/>
          <p:nvPr/>
        </p:nvSpPr>
        <p:spPr>
          <a:xfrm>
            <a:off x="135875" y="145275"/>
            <a:ext cx="7292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 Mono"/>
                <a:ea typeface="Roboto Mono"/>
                <a:cs typeface="Roboto Mono"/>
                <a:sym typeface="Roboto Mono"/>
              </a:rPr>
              <a:t>&lt;&lt;Extra: Slide#6&gt;&gt;</a:t>
            </a:r>
            <a:endParaRPr b="1"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2" name="Google Shape;222;p42"/>
          <p:cNvSpPr txBox="1"/>
          <p:nvPr/>
        </p:nvSpPr>
        <p:spPr>
          <a:xfrm>
            <a:off x="135875" y="1071750"/>
            <a:ext cx="8372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757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43"/>
          <p:cNvSpPr txBox="1"/>
          <p:nvPr/>
        </p:nvSpPr>
        <p:spPr>
          <a:xfrm>
            <a:off x="135875" y="145275"/>
            <a:ext cx="7292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 Mono"/>
                <a:ea typeface="Roboto Mono"/>
                <a:cs typeface="Roboto Mono"/>
                <a:sym typeface="Roboto Mono"/>
              </a:rPr>
              <a:t>&lt;&lt;Extra: Slide#7&gt;&gt;</a:t>
            </a:r>
            <a:endParaRPr b="1"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9" name="Google Shape;229;p43"/>
          <p:cNvSpPr txBox="1"/>
          <p:nvPr/>
        </p:nvSpPr>
        <p:spPr>
          <a:xfrm>
            <a:off x="135875" y="1071750"/>
            <a:ext cx="8372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757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4"/>
          <p:cNvSpPr txBox="1"/>
          <p:nvPr/>
        </p:nvSpPr>
        <p:spPr>
          <a:xfrm>
            <a:off x="135875" y="145275"/>
            <a:ext cx="7292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 Mono"/>
                <a:ea typeface="Roboto Mono"/>
                <a:cs typeface="Roboto Mono"/>
                <a:sym typeface="Roboto Mono"/>
              </a:rPr>
              <a:t>&lt;&lt;Extra: Slide#8&gt;&gt;</a:t>
            </a:r>
            <a:endParaRPr b="1"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6" name="Google Shape;236;p44"/>
          <p:cNvSpPr txBox="1"/>
          <p:nvPr/>
        </p:nvSpPr>
        <p:spPr>
          <a:xfrm>
            <a:off x="135875" y="1071750"/>
            <a:ext cx="8372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757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45"/>
          <p:cNvSpPr txBox="1"/>
          <p:nvPr/>
        </p:nvSpPr>
        <p:spPr>
          <a:xfrm>
            <a:off x="135875" y="145275"/>
            <a:ext cx="7292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 Mono"/>
                <a:ea typeface="Roboto Mono"/>
                <a:cs typeface="Roboto Mono"/>
                <a:sym typeface="Roboto Mono"/>
              </a:rPr>
              <a:t>&lt;&lt;Extra: Slide#9&gt;&gt;</a:t>
            </a:r>
            <a:endParaRPr b="1"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3" name="Google Shape;243;p45"/>
          <p:cNvSpPr txBox="1"/>
          <p:nvPr/>
        </p:nvSpPr>
        <p:spPr>
          <a:xfrm>
            <a:off x="135875" y="1071750"/>
            <a:ext cx="8372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757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6"/>
          <p:cNvSpPr txBox="1"/>
          <p:nvPr/>
        </p:nvSpPr>
        <p:spPr>
          <a:xfrm>
            <a:off x="135875" y="145275"/>
            <a:ext cx="7292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Roboto Mono"/>
                <a:ea typeface="Roboto Mono"/>
                <a:cs typeface="Roboto Mono"/>
                <a:sym typeface="Roboto Mono"/>
              </a:rPr>
              <a:t>&lt;&lt;Extra: Slide#10&gt;&gt;</a:t>
            </a:r>
            <a:endParaRPr b="1" sz="2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0" name="Google Shape;250;p46"/>
          <p:cNvSpPr txBox="1"/>
          <p:nvPr/>
        </p:nvSpPr>
        <p:spPr>
          <a:xfrm>
            <a:off x="135875" y="1071750"/>
            <a:ext cx="8372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93"/>
            <a:ext cx="9143999" cy="5138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757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3"/>
          <p:cNvSpPr txBox="1"/>
          <p:nvPr/>
        </p:nvSpPr>
        <p:spPr>
          <a:xfrm>
            <a:off x="135875" y="145275"/>
            <a:ext cx="7292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 Mono"/>
                <a:ea typeface="Roboto Mono"/>
                <a:cs typeface="Roboto Mono"/>
                <a:sym typeface="Roboto Mono"/>
              </a:rPr>
              <a:t>Team members details</a:t>
            </a:r>
            <a:endParaRPr b="1"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159" name="Google Shape;159;p33"/>
          <p:cNvGraphicFramePr/>
          <p:nvPr/>
        </p:nvGraphicFramePr>
        <p:xfrm>
          <a:off x="195688" y="114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{55B664C3-FAF4-4BB6-9021-734D41584573}</a:tableStyleId>
              </a:tblPr>
              <a:tblGrid>
                <a:gridCol w="2531425"/>
                <a:gridCol w="2074925"/>
                <a:gridCol w="2074925"/>
                <a:gridCol w="2074925"/>
              </a:tblGrid>
              <a:tr h="613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Team Name</a:t>
                      </a:r>
                      <a:endParaRPr b="1"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9050" marB="19050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613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Institute Name</a:t>
                      </a:r>
                      <a:endParaRPr b="1"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9050" marB="19050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51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Team Members &gt;</a:t>
                      </a:r>
                      <a:endParaRPr b="1"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9050" marB="19050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 (Leader)</a:t>
                      </a:r>
                      <a:endParaRPr b="1"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b="1"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b="1"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3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Name</a:t>
                      </a:r>
                      <a:endParaRPr b="1"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9050" marB="19050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3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Batch</a:t>
                      </a:r>
                      <a:endParaRPr b="1"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9050" marB="19050" marR="28575" marL="2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757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4"/>
          <p:cNvSpPr txBox="1"/>
          <p:nvPr/>
        </p:nvSpPr>
        <p:spPr>
          <a:xfrm>
            <a:off x="135875" y="145275"/>
            <a:ext cx="89316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Roboto Mono"/>
                <a:ea typeface="Roboto Mono"/>
                <a:cs typeface="Roboto Mono"/>
                <a:sym typeface="Roboto Mono"/>
              </a:rPr>
              <a:t>Deliverables/Expectations for Phase I (Idea Submission)</a:t>
            </a:r>
            <a:endParaRPr b="1" sz="2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6" name="Google Shape;166;p34"/>
          <p:cNvSpPr txBox="1"/>
          <p:nvPr/>
        </p:nvSpPr>
        <p:spPr>
          <a:xfrm>
            <a:off x="51750" y="1095675"/>
            <a:ext cx="8857200" cy="37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An </a:t>
            </a:r>
            <a:r>
              <a:rPr b="1" lang="en" sz="1100">
                <a:latin typeface="Roboto Mono"/>
                <a:ea typeface="Roboto Mono"/>
                <a:cs typeface="Roboto Mono"/>
                <a:sym typeface="Roboto Mono"/>
              </a:rPr>
              <a:t>algorithm/approach with block diagrams and detailed explanation </a:t>
            </a: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to accomplish the below: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Given an audio which may or may not have background audible speech -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i) Identify if there are more than 1 speakers in the audio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ii) Identify and separate the primary speaker audio data based on a classifier that is either learnt from data and/or assisted by some hand-engineered features.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Please provide definitions and working of the core components of the system. You can give references if any part of work is inspired by some previous work. 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The solution should work for both a returning user as well as a new user. Considerations of different settings, edge cases will be given extra points. 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Background speech may be from TV, music or humans. You can assume the impact of environmental noise like traffic, wind or other non-human household noise to be minimal. All other assumptions should be clearly stated.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The solution should run in real time. So </a:t>
            </a:r>
            <a:r>
              <a:rPr b="1" lang="en" sz="11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a brief discussion on computational complexity</a:t>
            </a: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 would be expected.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757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5"/>
          <p:cNvSpPr txBox="1"/>
          <p:nvPr/>
        </p:nvSpPr>
        <p:spPr>
          <a:xfrm>
            <a:off x="135875" y="145275"/>
            <a:ext cx="751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Roboto Mono"/>
                <a:ea typeface="Roboto Mono"/>
                <a:cs typeface="Roboto Mono"/>
                <a:sym typeface="Roboto Mono"/>
              </a:rPr>
              <a:t>Glossary</a:t>
            </a:r>
            <a:endParaRPr b="1" sz="2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3" name="Google Shape;173;p35"/>
          <p:cNvSpPr txBox="1"/>
          <p:nvPr/>
        </p:nvSpPr>
        <p:spPr>
          <a:xfrm>
            <a:off x="75200" y="1012750"/>
            <a:ext cx="8857200" cy="13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●"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Describe/ Expand abbreviations if you have used any in the slides below</a:t>
            </a:r>
            <a:endParaRPr b="1" sz="17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757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6"/>
          <p:cNvSpPr txBox="1"/>
          <p:nvPr/>
        </p:nvSpPr>
        <p:spPr>
          <a:xfrm>
            <a:off x="135875" y="145275"/>
            <a:ext cx="751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 Mono"/>
                <a:ea typeface="Roboto Mono"/>
                <a:cs typeface="Roboto Mono"/>
                <a:sym typeface="Roboto Mono"/>
              </a:rPr>
              <a:t>Instructions (You Can Delete this Slide)</a:t>
            </a:r>
            <a:endParaRPr b="1"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0" name="Google Shape;180;p36"/>
          <p:cNvSpPr txBox="1"/>
          <p:nvPr/>
        </p:nvSpPr>
        <p:spPr>
          <a:xfrm>
            <a:off x="75200" y="1127925"/>
            <a:ext cx="85470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Dear Team,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Congratulations on reaching this stage - We look forward to some amazing &amp; innovative solutions.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Please find some important instructions before you begin to prepare your submission decks.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Slide Limit     :  10 Slides of Content </a:t>
            </a:r>
            <a:r>
              <a:rPr b="1"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post (after)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this Slide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Saving Format   :  Save the file as a PDF to ensure your formatting remains intact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Submission Guide:  Only the </a:t>
            </a:r>
            <a:r>
              <a:rPr b="1" lang="en" sz="12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‘Team Leader’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will be able to submit the Deck.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Only the latest submission will be considered as final 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(You can keep updating your deck within the deadline)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Wishing you all the very best !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Team Flipkart GRiD</a:t>
            </a:r>
            <a:endParaRPr b="1"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757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7"/>
          <p:cNvSpPr txBox="1"/>
          <p:nvPr/>
        </p:nvSpPr>
        <p:spPr>
          <a:xfrm>
            <a:off x="135875" y="145275"/>
            <a:ext cx="751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 Mono"/>
                <a:ea typeface="Roboto Mono"/>
                <a:cs typeface="Roboto Mono"/>
                <a:sym typeface="Roboto Mono"/>
              </a:rPr>
              <a:t>Use-cases</a:t>
            </a:r>
            <a:endParaRPr b="1"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7" name="Google Shape;187;p37"/>
          <p:cNvSpPr txBox="1"/>
          <p:nvPr/>
        </p:nvSpPr>
        <p:spPr>
          <a:xfrm>
            <a:off x="75200" y="1338825"/>
            <a:ext cx="8857200" cy="13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●"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List the use cases that are targeted/ identified. 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●"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Prioritize the use cases in order of impact (P0, P1, P2 etc)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757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8"/>
          <p:cNvSpPr txBox="1"/>
          <p:nvPr/>
        </p:nvSpPr>
        <p:spPr>
          <a:xfrm>
            <a:off x="135875" y="145275"/>
            <a:ext cx="751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 Mono"/>
                <a:ea typeface="Roboto Mono"/>
                <a:cs typeface="Roboto Mono"/>
                <a:sym typeface="Roboto Mono"/>
              </a:rPr>
              <a:t>Solution statement/ Proposed approach</a:t>
            </a:r>
            <a:endParaRPr b="1"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4" name="Google Shape;194;p38"/>
          <p:cNvSpPr txBox="1"/>
          <p:nvPr/>
        </p:nvSpPr>
        <p:spPr>
          <a:xfrm>
            <a:off x="75200" y="1338825"/>
            <a:ext cx="85470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Break the problem statement to smaller problems and describe briefly the solutions at an overall and sub-problem level.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Add a simple block diagram if ready.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757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9"/>
          <p:cNvSpPr txBox="1"/>
          <p:nvPr/>
        </p:nvSpPr>
        <p:spPr>
          <a:xfrm>
            <a:off x="135875" y="145275"/>
            <a:ext cx="751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 Mono"/>
                <a:ea typeface="Roboto Mono"/>
                <a:cs typeface="Roboto Mono"/>
                <a:sym typeface="Roboto Mono"/>
              </a:rPr>
              <a:t>Limitations</a:t>
            </a:r>
            <a:endParaRPr b="1"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1" name="Google Shape;201;p39"/>
          <p:cNvSpPr txBox="1"/>
          <p:nvPr/>
        </p:nvSpPr>
        <p:spPr>
          <a:xfrm>
            <a:off x="75200" y="1072225"/>
            <a:ext cx="8547000" cy="32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List the limitations of this design/ solution that is being proposed here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757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40"/>
          <p:cNvSpPr txBox="1"/>
          <p:nvPr/>
        </p:nvSpPr>
        <p:spPr>
          <a:xfrm>
            <a:off x="135875" y="145275"/>
            <a:ext cx="751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 Mono"/>
                <a:ea typeface="Roboto Mono"/>
                <a:cs typeface="Roboto Mono"/>
                <a:sym typeface="Roboto Mono"/>
              </a:rPr>
              <a:t>Future Scope</a:t>
            </a:r>
            <a:endParaRPr b="1"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8" name="Google Shape;208;p40"/>
          <p:cNvSpPr txBox="1"/>
          <p:nvPr/>
        </p:nvSpPr>
        <p:spPr>
          <a:xfrm>
            <a:off x="75200" y="1072225"/>
            <a:ext cx="8547000" cy="32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Mention the future scope and upcoming details here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