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71" r:id="rId3"/>
    <p:sldId id="280" r:id="rId4"/>
    <p:sldId id="272" r:id="rId5"/>
    <p:sldId id="270" r:id="rId6"/>
    <p:sldId id="277" r:id="rId7"/>
    <p:sldId id="273" r:id="rId8"/>
    <p:sldId id="269" r:id="rId9"/>
    <p:sldId id="274" r:id="rId10"/>
    <p:sldId id="275" r:id="rId11"/>
    <p:sldId id="278" r:id="rId12"/>
    <p:sldId id="28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852A0E-5291-4502-B672-60D515753F5B}" type="datetimeFigureOut">
              <a:rPr lang="en-IN" smtClean="0"/>
              <a:pPr/>
              <a:t>18-02-2016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995B08-A0D0-49F5-B4C7-378F2A16BA67}" type="slidenum">
              <a:rPr lang="en-IN" smtClean="0"/>
              <a:pPr/>
              <a:t>‹#›</a:t>
            </a:fld>
            <a:endParaRPr lang="en-IN"/>
          </a:p>
        </p:txBody>
      </p:sp>
    </p:spTree>
    <p:extLst>
      <p:ext uri="{BB962C8B-B14F-4D97-AF65-F5344CB8AC3E}">
        <p14:creationId xmlns:p14="http://schemas.microsoft.com/office/powerpoint/2010/main" val="493413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pPr/>
              <a:t>2/18/2016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pPr/>
              <a:t>2/18/2016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pPr/>
              <a:t>2/18/2016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pPr/>
              <a:t>2/18/2016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pPr/>
              <a:t>2/18/2016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pPr/>
              <a:t>2/18/2016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pPr/>
              <a:t>2/18/2016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pPr/>
              <a:t>2/18/2016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pPr/>
              <a:t>2/18/2016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pPr/>
              <a:t>2/18/2016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pPr/>
              <a:t>2/18/2016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773571"/>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213735"/>
            <a:ext cx="10058400" cy="4895517"/>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pPr/>
              <a:t>2/18/2016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154749"/>
            <a:ext cx="9966960" cy="0"/>
          </a:xfrm>
          <a:prstGeom prst="line">
            <a:avLst/>
          </a:prstGeom>
          <a:ln/>
        </p:spPr>
        <p:style>
          <a:lnRef idx="1">
            <a:schemeClr val="accent2"/>
          </a:lnRef>
          <a:fillRef idx="0">
            <a:schemeClr val="accent2"/>
          </a:fillRef>
          <a:effectRef idx="0">
            <a:schemeClr val="accent2"/>
          </a:effectRef>
          <a:fontRef idx="minor">
            <a:schemeClr val="tx1"/>
          </a:fontRef>
        </p:style>
      </p:cxnSp>
      <p:pic>
        <p:nvPicPr>
          <p:cNvPr id="11" name="Picture 10"/>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4863548" y="6347993"/>
            <a:ext cx="2464904" cy="58870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ZIU</a:t>
            </a:r>
            <a:endParaRPr lang="en-IN" dirty="0"/>
          </a:p>
        </p:txBody>
      </p:sp>
      <p:sp>
        <p:nvSpPr>
          <p:cNvPr id="3" name="Subtitle 2"/>
          <p:cNvSpPr>
            <a:spLocks noGrp="1"/>
          </p:cNvSpPr>
          <p:nvPr>
            <p:ph type="subTitle" idx="1"/>
          </p:nvPr>
        </p:nvSpPr>
        <p:spPr/>
        <p:txBody>
          <a:bodyPr/>
          <a:lstStyle/>
          <a:p>
            <a:r>
              <a:rPr lang="en-IN" sz="2000" dirty="0" smtClean="0"/>
              <a:t>Organizing the unorganized fashion industry</a:t>
            </a:r>
            <a:endParaRPr lang="en-US" altLang="en-US" sz="2000" dirty="0" smtClean="0">
              <a:cs typeface="Arial" panose="020B0604020202020204" pitchFamily="34" charset="0"/>
            </a:endParaRPr>
          </a:p>
          <a:p>
            <a:endParaRPr lang="en-IN" dirty="0"/>
          </a:p>
        </p:txBody>
      </p:sp>
      <p:sp>
        <p:nvSpPr>
          <p:cNvPr id="4" name="Title 1"/>
          <p:cNvSpPr txBox="1">
            <a:spLocks/>
          </p:cNvSpPr>
          <p:nvPr/>
        </p:nvSpPr>
        <p:spPr>
          <a:xfrm>
            <a:off x="1097280" y="911352"/>
            <a:ext cx="10210800" cy="144188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endParaRPr lang="en-IN" sz="1800" dirty="0"/>
          </a:p>
        </p:txBody>
      </p:sp>
      <p:pic>
        <p:nvPicPr>
          <p:cNvPr id="6" name="Picture 2" descr="C:\Users\hash\Desktop\ziu\ziu docs\ziu logo final.jpg"/>
          <p:cNvPicPr>
            <a:picLocks noChangeAspect="1" noChangeArrowheads="1"/>
          </p:cNvPicPr>
          <p:nvPr/>
        </p:nvPicPr>
        <p:blipFill>
          <a:blip r:embed="rId2"/>
          <a:srcRect/>
          <a:stretch>
            <a:fillRect/>
          </a:stretch>
        </p:blipFill>
        <p:spPr bwMode="auto">
          <a:xfrm>
            <a:off x="10128737" y="396436"/>
            <a:ext cx="1866558" cy="700844"/>
          </a:xfrm>
          <a:prstGeom prst="rect">
            <a:avLst/>
          </a:prstGeom>
          <a:noFill/>
        </p:spPr>
      </p:pic>
    </p:spTree>
    <p:extLst>
      <p:ext uri="{BB962C8B-B14F-4D97-AF65-F5344CB8AC3E}">
        <p14:creationId xmlns:p14="http://schemas.microsoft.com/office/powerpoint/2010/main" val="3091566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Team + Advisors</a:t>
            </a:r>
            <a:endParaRPr lang="en-IN" sz="4000" dirty="0"/>
          </a:p>
        </p:txBody>
      </p:sp>
      <p:sp>
        <p:nvSpPr>
          <p:cNvPr id="3" name="Content Placeholder 2"/>
          <p:cNvSpPr>
            <a:spLocks noGrp="1"/>
          </p:cNvSpPr>
          <p:nvPr>
            <p:ph idx="1"/>
          </p:nvPr>
        </p:nvSpPr>
        <p:spPr/>
        <p:txBody>
          <a:bodyPr>
            <a:normAutofit fontScale="92500" lnSpcReduction="10000"/>
          </a:bodyPr>
          <a:lstStyle/>
          <a:p>
            <a:r>
              <a:rPr lang="en-US" sz="2200" b="1" dirty="0" smtClean="0">
                <a:latin typeface="+mj-lt"/>
              </a:rPr>
              <a:t>Team Profile:-</a:t>
            </a:r>
          </a:p>
          <a:p>
            <a:r>
              <a:rPr lang="en-US" sz="1400" dirty="0" smtClean="0">
                <a:latin typeface="+mj-lt"/>
              </a:rPr>
              <a:t>1</a:t>
            </a:r>
            <a:r>
              <a:rPr lang="en-US" sz="1400" dirty="0" smtClean="0"/>
              <a:t>) </a:t>
            </a:r>
            <a:r>
              <a:rPr lang="en-US" sz="1400" b="1" dirty="0" err="1" smtClean="0"/>
              <a:t>Sanchit</a:t>
            </a:r>
            <a:r>
              <a:rPr lang="en-US" sz="1400" b="1" dirty="0" smtClean="0"/>
              <a:t> </a:t>
            </a:r>
            <a:r>
              <a:rPr lang="en-US" sz="1400" b="1" dirty="0" err="1" smtClean="0"/>
              <a:t>Goel</a:t>
            </a:r>
            <a:r>
              <a:rPr lang="en-US" sz="1400" b="1" dirty="0" smtClean="0"/>
              <a:t>(CTO</a:t>
            </a:r>
            <a:r>
              <a:rPr lang="en-US" sz="1400" dirty="0" smtClean="0"/>
              <a:t>):- International hackathon winner( </a:t>
            </a:r>
            <a:r>
              <a:rPr lang="en-US" sz="1400" b="1" i="1" u="sng" dirty="0" err="1" smtClean="0"/>
              <a:t>asian</a:t>
            </a:r>
            <a:r>
              <a:rPr lang="en-US" sz="1400" b="1" i="1" u="sng" dirty="0" smtClean="0"/>
              <a:t> champion</a:t>
            </a:r>
            <a:r>
              <a:rPr lang="en-US" sz="1400" dirty="0" smtClean="0"/>
              <a:t>).</a:t>
            </a:r>
          </a:p>
          <a:p>
            <a:r>
              <a:rPr lang="en-US" sz="1400" dirty="0" smtClean="0"/>
              <a:t>2) </a:t>
            </a:r>
            <a:r>
              <a:rPr lang="en-US" sz="1400" b="1" dirty="0" smtClean="0"/>
              <a:t>Sunny </a:t>
            </a:r>
            <a:r>
              <a:rPr lang="en-US" sz="1400" b="1" dirty="0" err="1" smtClean="0"/>
              <a:t>Bansal</a:t>
            </a:r>
            <a:r>
              <a:rPr lang="en-US" sz="1400" b="1" dirty="0" smtClean="0"/>
              <a:t>(Marketing manager</a:t>
            </a:r>
            <a:r>
              <a:rPr lang="en-US" sz="1400" dirty="0" smtClean="0"/>
              <a:t>):- </a:t>
            </a:r>
            <a:r>
              <a:rPr lang="en-US" sz="1400" i="1" u="sng" dirty="0" smtClean="0"/>
              <a:t>Marketing Head</a:t>
            </a:r>
            <a:r>
              <a:rPr lang="en-US" sz="1400" dirty="0" smtClean="0"/>
              <a:t>, Fest committee, MIET Meerut.</a:t>
            </a:r>
          </a:p>
          <a:p>
            <a:r>
              <a:rPr lang="en-US" sz="1400" dirty="0" smtClean="0"/>
              <a:t>3)</a:t>
            </a:r>
            <a:r>
              <a:rPr lang="en-US" sz="1400" b="1" dirty="0" smtClean="0"/>
              <a:t>Yasachandra </a:t>
            </a:r>
            <a:r>
              <a:rPr lang="en-US" sz="1400" b="1" dirty="0" err="1" smtClean="0"/>
              <a:t>Bansal</a:t>
            </a:r>
            <a:r>
              <a:rPr lang="en-US" sz="1400" b="1" dirty="0" smtClean="0"/>
              <a:t>(COO):- </a:t>
            </a:r>
            <a:r>
              <a:rPr lang="en-US" sz="1400" dirty="0" smtClean="0"/>
              <a:t>Designed Wireframe for </a:t>
            </a:r>
            <a:r>
              <a:rPr lang="en-US" sz="1400" i="1" u="sng" dirty="0" smtClean="0"/>
              <a:t>PMO</a:t>
            </a:r>
            <a:r>
              <a:rPr lang="en-US" sz="1400" i="1" dirty="0" smtClean="0"/>
              <a:t>.</a:t>
            </a:r>
          </a:p>
          <a:p>
            <a:endParaRPr lang="en-US" dirty="0" smtClean="0">
              <a:latin typeface="+mj-lt"/>
            </a:endParaRPr>
          </a:p>
          <a:p>
            <a:r>
              <a:rPr lang="en-US" sz="2200" b="1" dirty="0" smtClean="0">
                <a:latin typeface="+mj-lt"/>
              </a:rPr>
              <a:t>Our Advisors:-</a:t>
            </a:r>
          </a:p>
          <a:p>
            <a:pPr>
              <a:buClrTx/>
              <a:buNone/>
            </a:pPr>
            <a:r>
              <a:rPr lang="en-US" sz="1400" b="1" dirty="0" smtClean="0"/>
              <a:t> 1) Mrs. </a:t>
            </a:r>
            <a:r>
              <a:rPr lang="en-US" sz="1400" b="1" dirty="0" err="1" smtClean="0"/>
              <a:t>Ranjula</a:t>
            </a:r>
            <a:r>
              <a:rPr lang="en-US" sz="1400" b="1" dirty="0" smtClean="0"/>
              <a:t> Jain</a:t>
            </a:r>
            <a:r>
              <a:rPr lang="en-US" sz="1400" dirty="0" smtClean="0"/>
              <a:t>:-   </a:t>
            </a:r>
            <a:r>
              <a:rPr lang="en-IN" sz="1400" dirty="0" smtClean="0"/>
              <a:t>Owner of Reflection salon chain (Beauty consultant)</a:t>
            </a:r>
            <a:br>
              <a:rPr lang="en-IN" sz="1400" dirty="0" smtClean="0"/>
            </a:br>
            <a:r>
              <a:rPr lang="en-IN" sz="1400" dirty="0" smtClean="0"/>
              <a:t>                                    Guide for beauty spa industry</a:t>
            </a:r>
            <a:endParaRPr lang="en-US" sz="1400" dirty="0" smtClean="0"/>
          </a:p>
          <a:p>
            <a:r>
              <a:rPr lang="en-US" sz="1400" b="1" dirty="0" smtClean="0"/>
              <a:t>2) </a:t>
            </a:r>
            <a:r>
              <a:rPr lang="en-US" sz="1400" b="1" dirty="0" err="1" smtClean="0"/>
              <a:t>Dr.Vipin</a:t>
            </a:r>
            <a:r>
              <a:rPr lang="en-US" sz="1400" b="1" dirty="0" smtClean="0"/>
              <a:t> Gupta</a:t>
            </a:r>
            <a:r>
              <a:rPr lang="en-IN" sz="1400" dirty="0" smtClean="0"/>
              <a:t>:-     Director of MBA dept.  </a:t>
            </a:r>
          </a:p>
          <a:p>
            <a:pPr lvl="8">
              <a:buNone/>
            </a:pPr>
            <a:r>
              <a:rPr lang="en-IN" dirty="0" smtClean="0"/>
              <a:t>       Co-</a:t>
            </a:r>
            <a:r>
              <a:rPr lang="en-IN" dirty="0" err="1" smtClean="0"/>
              <a:t>Director,Global</a:t>
            </a:r>
            <a:r>
              <a:rPr lang="en-IN" dirty="0" smtClean="0"/>
              <a:t> Management Centre, College of Business and Public Administration,</a:t>
            </a:r>
          </a:p>
          <a:p>
            <a:pPr lvl="8">
              <a:buNone/>
            </a:pPr>
            <a:r>
              <a:rPr lang="en-IN" dirty="0" smtClean="0"/>
              <a:t>       California State University - </a:t>
            </a:r>
            <a:r>
              <a:rPr lang="en-IN" i="1" u="sng" dirty="0" smtClean="0"/>
              <a:t>San Bernardino</a:t>
            </a:r>
          </a:p>
          <a:p>
            <a:r>
              <a:rPr lang="en-US" sz="1400" b="1" dirty="0" smtClean="0"/>
              <a:t>3) </a:t>
            </a:r>
            <a:r>
              <a:rPr lang="en-US" sz="1400" b="1" dirty="0" err="1" smtClean="0"/>
              <a:t>Mrs.Bhakti</a:t>
            </a:r>
            <a:r>
              <a:rPr lang="en-US" sz="1400" b="1" dirty="0" smtClean="0"/>
              <a:t> Jain Gupta</a:t>
            </a:r>
            <a:r>
              <a:rPr lang="en-US" sz="1400" dirty="0" smtClean="0"/>
              <a:t>:- </a:t>
            </a:r>
            <a:r>
              <a:rPr lang="en-IN" sz="1400" dirty="0" smtClean="0"/>
              <a:t>Owner of craft options (start-up consultant)</a:t>
            </a:r>
            <a:endParaRPr lang="en-US" sz="1400" dirty="0" smtClean="0"/>
          </a:p>
          <a:p>
            <a:r>
              <a:rPr lang="en-US" sz="1400" b="1" dirty="0" smtClean="0"/>
              <a:t>4) Dr. Ajay Singh:-  </a:t>
            </a:r>
            <a:r>
              <a:rPr lang="en-US" sz="1400" dirty="0" smtClean="0"/>
              <a:t>EDC Head ,MIET Incubation Cell, Meerut</a:t>
            </a:r>
          </a:p>
          <a:p>
            <a:r>
              <a:rPr lang="en-US" dirty="0" smtClean="0">
                <a:latin typeface="+mj-lt"/>
              </a:rPr>
              <a:t> </a:t>
            </a:r>
          </a:p>
          <a:p>
            <a:endParaRPr lang="en-IN" dirty="0">
              <a:latin typeface="+mj-lt"/>
            </a:endParaRPr>
          </a:p>
        </p:txBody>
      </p:sp>
      <p:pic>
        <p:nvPicPr>
          <p:cNvPr id="4" name="Picture 2" descr="C:\Users\hash\Desktop\ziu\ziu docs\ziu logo final.jpg"/>
          <p:cNvPicPr>
            <a:picLocks noChangeAspect="1" noChangeArrowheads="1"/>
          </p:cNvPicPr>
          <p:nvPr/>
        </p:nvPicPr>
        <p:blipFill>
          <a:blip r:embed="rId2"/>
          <a:srcRect/>
          <a:stretch>
            <a:fillRect/>
          </a:stretch>
        </p:blipFill>
        <p:spPr bwMode="auto">
          <a:xfrm>
            <a:off x="10128737" y="396436"/>
            <a:ext cx="1866558" cy="700844"/>
          </a:xfrm>
          <a:prstGeom prst="rect">
            <a:avLst/>
          </a:prstGeom>
          <a:noFill/>
        </p:spPr>
      </p:pic>
    </p:spTree>
    <p:extLst>
      <p:ext uri="{BB962C8B-B14F-4D97-AF65-F5344CB8AC3E}">
        <p14:creationId xmlns:p14="http://schemas.microsoft.com/office/powerpoint/2010/main" val="3220717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Financials</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609600" y="1104901"/>
            <a:ext cx="10337800" cy="5207000"/>
          </a:xfrm>
          <a:prstGeom prst="rect">
            <a:avLst/>
          </a:prstGeom>
          <a:noFill/>
          <a:ln w="9525">
            <a:noFill/>
            <a:miter lim="800000"/>
            <a:headEnd/>
            <a:tailEnd/>
          </a:ln>
        </p:spPr>
      </p:pic>
      <p:pic>
        <p:nvPicPr>
          <p:cNvPr id="5" name="Picture 2" descr="C:\Users\hash\Desktop\ziu\ziu docs\ziu logo final.jpg"/>
          <p:cNvPicPr>
            <a:picLocks noChangeAspect="1" noChangeArrowheads="1"/>
          </p:cNvPicPr>
          <p:nvPr/>
        </p:nvPicPr>
        <p:blipFill>
          <a:blip r:embed="rId3"/>
          <a:srcRect/>
          <a:stretch>
            <a:fillRect/>
          </a:stretch>
        </p:blipFill>
        <p:spPr bwMode="auto">
          <a:xfrm>
            <a:off x="10128737" y="396436"/>
            <a:ext cx="1866558" cy="700844"/>
          </a:xfrm>
          <a:prstGeom prst="rect">
            <a:avLst/>
          </a:prstGeom>
          <a:noFill/>
        </p:spPr>
      </p:pic>
    </p:spTree>
    <p:extLst>
      <p:ext uri="{BB962C8B-B14F-4D97-AF65-F5344CB8AC3E}">
        <p14:creationId xmlns:p14="http://schemas.microsoft.com/office/powerpoint/2010/main" val="1556335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Investment</a:t>
            </a:r>
            <a:endParaRPr lang="en-IN" sz="4000" dirty="0"/>
          </a:p>
        </p:txBody>
      </p:sp>
      <p:sp>
        <p:nvSpPr>
          <p:cNvPr id="5" name="Content Placeholder 4"/>
          <p:cNvSpPr>
            <a:spLocks noGrp="1"/>
          </p:cNvSpPr>
          <p:nvPr>
            <p:ph idx="1"/>
          </p:nvPr>
        </p:nvSpPr>
        <p:spPr/>
        <p:txBody>
          <a:bodyPr>
            <a:normAutofit/>
          </a:bodyPr>
          <a:lstStyle/>
          <a:p>
            <a:r>
              <a:rPr lang="en-US" b="1" dirty="0" smtClean="0"/>
              <a:t>Tech and equipment details:-</a:t>
            </a:r>
            <a:endParaRPr lang="en-IN" b="1" dirty="0" smtClean="0"/>
          </a:p>
          <a:p>
            <a:r>
              <a:rPr lang="en-US" sz="1300" b="1" dirty="0" smtClean="0"/>
              <a:t>1s</a:t>
            </a:r>
            <a:r>
              <a:rPr lang="en-US" sz="1300" dirty="0" smtClean="0"/>
              <a:t>t Year :-120 $ (i.e. 8000 Rs)</a:t>
            </a:r>
            <a:endParaRPr lang="en-IN" sz="1300" dirty="0" smtClean="0"/>
          </a:p>
          <a:p>
            <a:r>
              <a:rPr lang="en-US" sz="1300" b="1" dirty="0" smtClean="0"/>
              <a:t>2nd</a:t>
            </a:r>
            <a:r>
              <a:rPr lang="en-US" sz="1300" dirty="0" smtClean="0"/>
              <a:t> Year :- AWS m3.2 </a:t>
            </a:r>
            <a:r>
              <a:rPr lang="en-US" sz="1300" dirty="0" err="1" smtClean="0"/>
              <a:t>xlarge</a:t>
            </a:r>
            <a:r>
              <a:rPr lang="en-US" sz="1300" dirty="0" smtClean="0"/>
              <a:t>-</a:t>
            </a:r>
            <a:r>
              <a:rPr lang="en-IN" sz="1300" dirty="0" smtClean="0"/>
              <a:t>  </a:t>
            </a:r>
            <a:r>
              <a:rPr lang="en-US" sz="1300" dirty="0" smtClean="0"/>
              <a:t>4660.32 $ (i.e. approx 3,00,000 Rs)</a:t>
            </a:r>
            <a:endParaRPr lang="en-IN" sz="1300" dirty="0" smtClean="0"/>
          </a:p>
          <a:p>
            <a:r>
              <a:rPr lang="en-US" sz="1300" b="1" dirty="0" smtClean="0"/>
              <a:t>3rd</a:t>
            </a:r>
            <a:r>
              <a:rPr lang="en-US" sz="1300" dirty="0" smtClean="0"/>
              <a:t> Year :- AWS d2.4 </a:t>
            </a:r>
            <a:r>
              <a:rPr lang="en-US" sz="1300" dirty="0" err="1" smtClean="0"/>
              <a:t>xlarge</a:t>
            </a:r>
            <a:r>
              <a:rPr lang="en-US" sz="1300" dirty="0" smtClean="0"/>
              <a:t> - 24,177.6 $ (i.e. approx 15,00,000 Rs)</a:t>
            </a:r>
          </a:p>
          <a:p>
            <a:r>
              <a:rPr lang="en-US" sz="1300" b="1" dirty="0" smtClean="0"/>
              <a:t>Investment Seeking</a:t>
            </a:r>
            <a:r>
              <a:rPr lang="en-US" sz="1300" dirty="0" smtClean="0"/>
              <a:t>:- 50 </a:t>
            </a:r>
            <a:r>
              <a:rPr lang="en-US" sz="1300" dirty="0" err="1" smtClean="0"/>
              <a:t>lakhs</a:t>
            </a:r>
            <a:r>
              <a:rPr lang="en-US" sz="1300" dirty="0" smtClean="0"/>
              <a:t> for next 3 years.</a:t>
            </a:r>
            <a:endParaRPr lang="en-IN" sz="1300" dirty="0" smtClean="0"/>
          </a:p>
          <a:p>
            <a:r>
              <a:rPr lang="en-US" sz="1300" dirty="0" smtClean="0"/>
              <a:t> </a:t>
            </a:r>
            <a:endParaRPr lang="en-IN" sz="1300" dirty="0" smtClean="0"/>
          </a:p>
          <a:p>
            <a:endParaRPr lang="en-IN" dirty="0"/>
          </a:p>
        </p:txBody>
      </p:sp>
      <p:pic>
        <p:nvPicPr>
          <p:cNvPr id="7" name="Picture 2" descr="C:\Users\hash\Desktop\ziu\ziu docs\ziu logo final.jpg"/>
          <p:cNvPicPr>
            <a:picLocks noChangeAspect="1" noChangeArrowheads="1"/>
          </p:cNvPicPr>
          <p:nvPr/>
        </p:nvPicPr>
        <p:blipFill>
          <a:blip r:embed="rId2"/>
          <a:srcRect/>
          <a:stretch>
            <a:fillRect/>
          </a:stretch>
        </p:blipFill>
        <p:spPr bwMode="auto">
          <a:xfrm>
            <a:off x="10128737" y="396436"/>
            <a:ext cx="1866558" cy="700844"/>
          </a:xfrm>
          <a:prstGeom prst="rect">
            <a:avLst/>
          </a:prstGeom>
          <a:noFill/>
        </p:spPr>
      </p:pic>
      <p:pic>
        <p:nvPicPr>
          <p:cNvPr id="2052" name="Picture 4"/>
          <p:cNvPicPr>
            <a:picLocks noChangeAspect="1" noChangeArrowheads="1"/>
          </p:cNvPicPr>
          <p:nvPr/>
        </p:nvPicPr>
        <p:blipFill>
          <a:blip r:embed="rId3"/>
          <a:srcRect/>
          <a:stretch>
            <a:fillRect/>
          </a:stretch>
        </p:blipFill>
        <p:spPr bwMode="auto">
          <a:xfrm>
            <a:off x="901700" y="3289300"/>
            <a:ext cx="5994399" cy="2463799"/>
          </a:xfrm>
          <a:prstGeom prst="rect">
            <a:avLst/>
          </a:prstGeom>
          <a:noFill/>
          <a:ln w="9525">
            <a:noFill/>
            <a:miter lim="800000"/>
            <a:headEnd/>
            <a:tailEnd/>
          </a:ln>
        </p:spPr>
      </p:pic>
    </p:spTree>
    <p:extLst>
      <p:ext uri="{BB962C8B-B14F-4D97-AF65-F5344CB8AC3E}">
        <p14:creationId xmlns:p14="http://schemas.microsoft.com/office/powerpoint/2010/main" val="3075274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473051"/>
          </a:xfrm>
        </p:spPr>
        <p:txBody>
          <a:bodyPr>
            <a:noAutofit/>
          </a:bodyPr>
          <a:lstStyle/>
          <a:p>
            <a:r>
              <a:rPr lang="en-IN" sz="4000" dirty="0" smtClean="0"/>
              <a:t>The Problem</a:t>
            </a:r>
            <a:endParaRPr lang="en-IN" sz="4000" dirty="0"/>
          </a:p>
        </p:txBody>
      </p:sp>
      <p:pic>
        <p:nvPicPr>
          <p:cNvPr id="7" name="Content Placeholder 6" descr="Needd for product survey.png"/>
          <p:cNvPicPr>
            <a:picLocks noGrp="1" noChangeAspect="1"/>
          </p:cNvPicPr>
          <p:nvPr>
            <p:ph idx="1"/>
          </p:nvPr>
        </p:nvPicPr>
        <p:blipFill>
          <a:blip r:embed="rId2"/>
          <a:stretch>
            <a:fillRect/>
          </a:stretch>
        </p:blipFill>
        <p:spPr>
          <a:xfrm>
            <a:off x="1055077" y="858130"/>
            <a:ext cx="10142806" cy="2321168"/>
          </a:xfrm>
        </p:spPr>
      </p:pic>
      <p:sp>
        <p:nvSpPr>
          <p:cNvPr id="4" name="Title 1"/>
          <p:cNvSpPr txBox="1">
            <a:spLocks/>
          </p:cNvSpPr>
          <p:nvPr/>
        </p:nvSpPr>
        <p:spPr>
          <a:xfrm>
            <a:off x="1097280" y="3193366"/>
            <a:ext cx="10058400" cy="65178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smtClean="0"/>
              <a:t>Our Solution</a:t>
            </a:r>
            <a:endParaRPr lang="en-IN" sz="4000" dirty="0"/>
          </a:p>
        </p:txBody>
      </p:sp>
      <p:sp>
        <p:nvSpPr>
          <p:cNvPr id="5" name="Content Placeholder 2"/>
          <p:cNvSpPr txBox="1">
            <a:spLocks/>
          </p:cNvSpPr>
          <p:nvPr/>
        </p:nvSpPr>
        <p:spPr>
          <a:xfrm>
            <a:off x="1097280" y="3877683"/>
            <a:ext cx="10058400" cy="1931446"/>
          </a:xfrm>
          <a:prstGeom prst="rect">
            <a:avLst/>
          </a:prstGeom>
          <a:ln>
            <a:solidFill>
              <a:srgbClr val="92D050"/>
            </a:solidFill>
          </a:ln>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2">
              <a:buNone/>
              <a:defRPr/>
            </a:pPr>
            <a:r>
              <a:rPr lang="en-IN" dirty="0" smtClean="0">
                <a:solidFill>
                  <a:srgbClr val="000000"/>
                </a:solidFill>
                <a:cs typeface="Arial"/>
              </a:rPr>
              <a:t>1)Connecting  beauty, spa and salon vendors to the people living around their locality and offering  the best deals for different services offered by beauty spa and salon vendors to the  customers.</a:t>
            </a:r>
          </a:p>
          <a:p>
            <a:pPr lvl="2">
              <a:buNone/>
              <a:defRPr/>
            </a:pPr>
            <a:r>
              <a:rPr lang="en-IN" dirty="0" smtClean="0">
                <a:solidFill>
                  <a:srgbClr val="000000"/>
                </a:solidFill>
                <a:cs typeface="Arial"/>
              </a:rPr>
              <a:t>2)We want to make the business of salon and spa more transparent and there is a need to encourage more competition in this market. As competition goes high, quality goes up and rates go down.</a:t>
            </a:r>
          </a:p>
          <a:p>
            <a:pPr lvl="2">
              <a:buNone/>
              <a:defRPr/>
            </a:pPr>
            <a:r>
              <a:rPr lang="en-IN" dirty="0" smtClean="0">
                <a:solidFill>
                  <a:srgbClr val="000000"/>
                </a:solidFill>
                <a:cs typeface="Arial"/>
              </a:rPr>
              <a:t>3)With improving lifestyle of people, there is a need for such a service by a large section of the population so we will connect every Smartphone user who wants to avail the best deals offered by vendors in his city.</a:t>
            </a:r>
          </a:p>
          <a:p>
            <a:pPr lvl="2">
              <a:buNone/>
              <a:defRPr/>
            </a:pPr>
            <a:r>
              <a:rPr lang="en-IN" dirty="0" smtClean="0">
                <a:solidFill>
                  <a:srgbClr val="000000"/>
                </a:solidFill>
                <a:cs typeface="Arial"/>
              </a:rPr>
              <a:t>4)Every vendor who wants his/her services to be accessible to anyone with a smart-phone can list his service on our website.</a:t>
            </a:r>
          </a:p>
          <a:p>
            <a:pPr lvl="2">
              <a:buNone/>
              <a:defRPr/>
            </a:pPr>
            <a:r>
              <a:rPr lang="en-US" dirty="0" smtClean="0">
                <a:solidFill>
                  <a:srgbClr val="000000"/>
                </a:solidFill>
                <a:cs typeface="Arial"/>
              </a:rPr>
              <a:t>5)Our platform will solve the uncertainty the customer use to face while going to a salon. Our app will display the rush hours and </a:t>
            </a:r>
            <a:r>
              <a:rPr lang="en-US" dirty="0" err="1" smtClean="0">
                <a:solidFill>
                  <a:srgbClr val="000000"/>
                </a:solidFill>
                <a:cs typeface="Arial"/>
              </a:rPr>
              <a:t>avg</a:t>
            </a:r>
            <a:r>
              <a:rPr lang="en-US" dirty="0" smtClean="0">
                <a:solidFill>
                  <a:srgbClr val="000000"/>
                </a:solidFill>
                <a:cs typeface="Arial"/>
              </a:rPr>
              <a:t> waiting time so that the customer reach only at his appointed time.</a:t>
            </a:r>
            <a:endParaRPr lang="en-IN" dirty="0" smtClean="0">
              <a:solidFill>
                <a:srgbClr val="000000"/>
              </a:solidFill>
              <a:cs typeface="Arial"/>
            </a:endParaRPr>
          </a:p>
        </p:txBody>
      </p:sp>
      <p:pic>
        <p:nvPicPr>
          <p:cNvPr id="8" name="Picture 2" descr="C:\Users\hash\Desktop\ziu\ziu docs\ziu logo final.jpg"/>
          <p:cNvPicPr>
            <a:picLocks noChangeAspect="1" noChangeArrowheads="1"/>
          </p:cNvPicPr>
          <p:nvPr/>
        </p:nvPicPr>
        <p:blipFill>
          <a:blip r:embed="rId3"/>
          <a:srcRect/>
          <a:stretch>
            <a:fillRect/>
          </a:stretch>
        </p:blipFill>
        <p:spPr bwMode="auto">
          <a:xfrm>
            <a:off x="10128737" y="396436"/>
            <a:ext cx="1866558" cy="700844"/>
          </a:xfrm>
          <a:prstGeom prst="rect">
            <a:avLst/>
          </a:prstGeom>
          <a:noFill/>
        </p:spPr>
      </p:pic>
    </p:spTree>
    <p:extLst>
      <p:ext uri="{BB962C8B-B14F-4D97-AF65-F5344CB8AC3E}">
        <p14:creationId xmlns:p14="http://schemas.microsoft.com/office/powerpoint/2010/main" val="8840309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627797"/>
          </a:xfrm>
        </p:spPr>
        <p:txBody>
          <a:bodyPr>
            <a:noAutofit/>
          </a:bodyPr>
          <a:lstStyle/>
          <a:p>
            <a:r>
              <a:rPr lang="en-IN" sz="4000" dirty="0" smtClean="0"/>
              <a:t/>
            </a:r>
            <a:br>
              <a:rPr lang="en-IN" sz="4000" dirty="0" smtClean="0"/>
            </a:br>
            <a:r>
              <a:rPr lang="en-IN" sz="4000" dirty="0" smtClean="0"/>
              <a:t> Current Alternatives</a:t>
            </a:r>
            <a:endParaRPr lang="en-IN" sz="4000" dirty="0"/>
          </a:p>
        </p:txBody>
      </p:sp>
      <p:sp>
        <p:nvSpPr>
          <p:cNvPr id="3" name="Content Placeholder 2"/>
          <p:cNvSpPr>
            <a:spLocks noGrp="1"/>
          </p:cNvSpPr>
          <p:nvPr>
            <p:ph idx="1"/>
          </p:nvPr>
        </p:nvSpPr>
        <p:spPr/>
        <p:txBody>
          <a:bodyPr>
            <a:normAutofit lnSpcReduction="10000"/>
          </a:bodyPr>
          <a:lstStyle/>
          <a:p>
            <a:pPr lvl="1">
              <a:buNone/>
              <a:defRPr/>
            </a:pPr>
            <a:r>
              <a:rPr lang="en-US" sz="1300" dirty="0" smtClean="0"/>
              <a:t>Our current competitors are majorly vyomo.com and ziffi.com.</a:t>
            </a:r>
          </a:p>
          <a:p>
            <a:pPr lvl="1">
              <a:buNone/>
              <a:defRPr/>
            </a:pPr>
            <a:endParaRPr lang="en-US" sz="1300" dirty="0" smtClean="0"/>
          </a:p>
          <a:p>
            <a:pPr lvl="1">
              <a:buNone/>
              <a:defRPr/>
            </a:pPr>
            <a:r>
              <a:rPr lang="en-US" sz="1300" dirty="0" smtClean="0"/>
              <a:t>Difference between Them and Us:</a:t>
            </a:r>
          </a:p>
          <a:p>
            <a:pPr lvl="2">
              <a:buNone/>
              <a:defRPr/>
            </a:pPr>
            <a:r>
              <a:rPr lang="en-US" sz="1300" dirty="0" smtClean="0"/>
              <a:t>1)They are not single platform. They provide multiple services of other businesses too.</a:t>
            </a:r>
          </a:p>
          <a:p>
            <a:pPr lvl="2">
              <a:buNone/>
              <a:defRPr/>
            </a:pPr>
            <a:r>
              <a:rPr lang="en-US" sz="1300" dirty="0" smtClean="0"/>
              <a:t>2)They work more like a information website while in our model we will provide cheaper rates and deals to our customer along with the images of services they are opting.</a:t>
            </a:r>
          </a:p>
          <a:p>
            <a:pPr lvl="2">
              <a:buNone/>
              <a:defRPr/>
            </a:pPr>
            <a:r>
              <a:rPr lang="en-US" sz="1300" dirty="0" smtClean="0"/>
              <a:t>3) </a:t>
            </a:r>
            <a:r>
              <a:rPr lang="en-US" altLang="en-US" sz="1300" dirty="0" smtClean="0"/>
              <a:t>Our platform will provide Deals on existing salons of customers so they don’t necessarily need to change their salon and also customer can compare rates from other salons too and select the best for him.</a:t>
            </a:r>
          </a:p>
          <a:p>
            <a:pPr lvl="2">
              <a:buNone/>
              <a:defRPr/>
            </a:pPr>
            <a:r>
              <a:rPr lang="en-US" sz="1300" dirty="0" smtClean="0"/>
              <a:t>4)Our platform will bring you to your favorite salon but now at a much discounted rates.</a:t>
            </a:r>
          </a:p>
          <a:p>
            <a:pPr lvl="2" algn="ctr">
              <a:defRPr/>
            </a:pPr>
            <a:endParaRPr lang="en-US" sz="1300" dirty="0" smtClean="0"/>
          </a:p>
          <a:p>
            <a:pPr>
              <a:buNone/>
            </a:pPr>
            <a:r>
              <a:rPr lang="en-IN" altLang="en-US" sz="1300" dirty="0" smtClean="0"/>
              <a:t>    Our platform would also be “cleaner” and will have lesser Carbon Footprints because:-</a:t>
            </a:r>
          </a:p>
          <a:p>
            <a:pPr>
              <a:buNone/>
            </a:pPr>
            <a:r>
              <a:rPr lang="en-IN" altLang="en-US" sz="1300" dirty="0" smtClean="0"/>
              <a:t>       1)We will be using Cloud Computing Services because it consume 77% Fewer Servers and 84% Less Power.</a:t>
            </a:r>
          </a:p>
          <a:p>
            <a:pPr>
              <a:buNone/>
            </a:pPr>
            <a:r>
              <a:rPr lang="en-IN" altLang="en-US" sz="1300" dirty="0" smtClean="0"/>
              <a:t>       2) Due to less consumption of resources, the Carbon Emissions by are reduced by 88%.</a:t>
            </a:r>
          </a:p>
          <a:p>
            <a:pPr>
              <a:buNone/>
            </a:pPr>
            <a:r>
              <a:rPr lang="en-IN" altLang="en-US" sz="1300" dirty="0" smtClean="0"/>
              <a:t>       3) With prior appointment with salon, the customer can plan his trip doing other jobs on his way. Hence less transportation and less                  </a:t>
            </a:r>
          </a:p>
          <a:p>
            <a:pPr>
              <a:buNone/>
            </a:pPr>
            <a:r>
              <a:rPr lang="en-IN" altLang="en-US" sz="1300" dirty="0" smtClean="0"/>
              <a:t>           pollution.</a:t>
            </a:r>
          </a:p>
          <a:p>
            <a:pPr>
              <a:buNone/>
            </a:pPr>
            <a:r>
              <a:rPr lang="en-US" altLang="en-US" sz="1300" dirty="0" smtClean="0"/>
              <a:t>      4)Our vendors will also offer Cab services to customers in same area. Sharing of taxi will result in less carbon emissions and lesser  </a:t>
            </a:r>
          </a:p>
          <a:p>
            <a:pPr>
              <a:buNone/>
            </a:pPr>
            <a:r>
              <a:rPr lang="en-US" altLang="en-US" sz="1300" dirty="0" smtClean="0"/>
              <a:t>          pollution.</a:t>
            </a:r>
            <a:endParaRPr lang="en-IN" altLang="en-US" sz="1300" dirty="0" smtClean="0"/>
          </a:p>
          <a:p>
            <a:pPr>
              <a:buNone/>
            </a:pPr>
            <a:endParaRPr lang="en-IN" dirty="0"/>
          </a:p>
        </p:txBody>
      </p:sp>
      <p:pic>
        <p:nvPicPr>
          <p:cNvPr id="5" name="Picture 2" descr="C:\Users\hash\Desktop\ziu\ziu docs\ziu logo final.jpg"/>
          <p:cNvPicPr>
            <a:picLocks noChangeAspect="1" noChangeArrowheads="1"/>
          </p:cNvPicPr>
          <p:nvPr/>
        </p:nvPicPr>
        <p:blipFill>
          <a:blip r:embed="rId2"/>
          <a:srcRect/>
          <a:stretch>
            <a:fillRect/>
          </a:stretch>
        </p:blipFill>
        <p:spPr bwMode="auto">
          <a:xfrm>
            <a:off x="10128737" y="396436"/>
            <a:ext cx="1866558" cy="700844"/>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Product / Service / Offering</a:t>
            </a:r>
            <a:endParaRPr lang="en-IN" sz="4000" dirty="0"/>
          </a:p>
        </p:txBody>
      </p:sp>
      <p:pic>
        <p:nvPicPr>
          <p:cNvPr id="4" name="Content Placeholder 3" descr="customer look for.jpg"/>
          <p:cNvPicPr>
            <a:picLocks noGrp="1" noChangeAspect="1"/>
          </p:cNvPicPr>
          <p:nvPr>
            <p:ph idx="1"/>
          </p:nvPr>
        </p:nvPicPr>
        <p:blipFill>
          <a:blip r:embed="rId2"/>
          <a:stretch>
            <a:fillRect/>
          </a:stretch>
        </p:blipFill>
        <p:spPr>
          <a:xfrm>
            <a:off x="1096962" y="1153551"/>
            <a:ext cx="10677695" cy="5064369"/>
          </a:xfrm>
        </p:spPr>
      </p:pic>
      <p:pic>
        <p:nvPicPr>
          <p:cNvPr id="6" name="Picture 2" descr="C:\Users\hash\Desktop\ziu\ziu docs\ziu logo final.jpg"/>
          <p:cNvPicPr>
            <a:picLocks noChangeAspect="1" noChangeArrowheads="1"/>
          </p:cNvPicPr>
          <p:nvPr/>
        </p:nvPicPr>
        <p:blipFill>
          <a:blip r:embed="rId3"/>
          <a:srcRect/>
          <a:stretch>
            <a:fillRect/>
          </a:stretch>
        </p:blipFill>
        <p:spPr bwMode="auto">
          <a:xfrm>
            <a:off x="10128737" y="396436"/>
            <a:ext cx="1866558" cy="700844"/>
          </a:xfrm>
          <a:prstGeom prst="rect">
            <a:avLst/>
          </a:prstGeom>
          <a:noFill/>
        </p:spPr>
      </p:pic>
    </p:spTree>
    <p:extLst>
      <p:ext uri="{BB962C8B-B14F-4D97-AF65-F5344CB8AC3E}">
        <p14:creationId xmlns:p14="http://schemas.microsoft.com/office/powerpoint/2010/main" val="1693287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Market Opportunity</a:t>
            </a:r>
            <a:endParaRPr lang="en-IN" sz="4000" dirty="0"/>
          </a:p>
        </p:txBody>
      </p:sp>
      <p:sp>
        <p:nvSpPr>
          <p:cNvPr id="3" name="Content Placeholder 2"/>
          <p:cNvSpPr>
            <a:spLocks noGrp="1"/>
          </p:cNvSpPr>
          <p:nvPr>
            <p:ph idx="1"/>
          </p:nvPr>
        </p:nvSpPr>
        <p:spPr/>
        <p:txBody>
          <a:bodyPr>
            <a:normAutofit/>
          </a:bodyPr>
          <a:lstStyle/>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latin typeface="+mj-lt"/>
            </a:endParaRPr>
          </a:p>
          <a:p>
            <a:pPr>
              <a:buNone/>
            </a:pPr>
            <a:r>
              <a:rPr lang="en-US" b="1" dirty="0" smtClean="0">
                <a:latin typeface="+mj-lt"/>
              </a:rPr>
              <a:t>WHOM  WILL OUR PLATFORM SERVE?</a:t>
            </a:r>
          </a:p>
          <a:p>
            <a:pPr>
              <a:buClrTx/>
              <a:buFont typeface="Arial" pitchFamily="34" charset="0"/>
              <a:buChar char="•"/>
            </a:pPr>
            <a:r>
              <a:rPr lang="en-IN" sz="1300" dirty="0" smtClean="0"/>
              <a:t>Customers who are short on time type, and e-commerce is convenient.</a:t>
            </a:r>
          </a:p>
          <a:p>
            <a:pPr>
              <a:buClrTx/>
              <a:buFont typeface="Arial" pitchFamily="34" charset="0"/>
              <a:buChar char="•"/>
            </a:pPr>
            <a:r>
              <a:rPr lang="en-IN" sz="1300" dirty="0" smtClean="0"/>
              <a:t>The beauty aficionado type, who knows what they is going to buy. For this bracket of customers, the offering is very wide.</a:t>
            </a:r>
          </a:p>
          <a:p>
            <a:pPr>
              <a:buClrTx/>
              <a:buFont typeface="Arial" pitchFamily="34" charset="0"/>
              <a:buChar char="•"/>
            </a:pPr>
            <a:r>
              <a:rPr lang="en-IN" sz="1300" dirty="0" smtClean="0"/>
              <a:t>There are beauty newbie who don’t know what they are looking for. For this bracket, our latest styles and trends will help them set their mood and mind.</a:t>
            </a:r>
          </a:p>
          <a:p>
            <a:endParaRPr lang="en-IN" dirty="0">
              <a:latin typeface="+mj-lt"/>
            </a:endParaRPr>
          </a:p>
        </p:txBody>
      </p:sp>
      <p:pic>
        <p:nvPicPr>
          <p:cNvPr id="4" name="Picture 3" descr="market size.jpg"/>
          <p:cNvPicPr>
            <a:picLocks noChangeAspect="1"/>
          </p:cNvPicPr>
          <p:nvPr/>
        </p:nvPicPr>
        <p:blipFill>
          <a:blip r:embed="rId2"/>
          <a:stretch>
            <a:fillRect/>
          </a:stretch>
        </p:blipFill>
        <p:spPr>
          <a:xfrm>
            <a:off x="2883877" y="1197451"/>
            <a:ext cx="6302326" cy="2475915"/>
          </a:xfrm>
          <a:prstGeom prst="rect">
            <a:avLst/>
          </a:prstGeom>
        </p:spPr>
      </p:pic>
      <p:pic>
        <p:nvPicPr>
          <p:cNvPr id="5" name="Picture 2" descr="C:\Users\hash\Desktop\ziu\ziu docs\ziu logo final.jpg"/>
          <p:cNvPicPr>
            <a:picLocks noChangeAspect="1" noChangeArrowheads="1"/>
          </p:cNvPicPr>
          <p:nvPr/>
        </p:nvPicPr>
        <p:blipFill>
          <a:blip r:embed="rId3"/>
          <a:srcRect/>
          <a:stretch>
            <a:fillRect/>
          </a:stretch>
        </p:blipFill>
        <p:spPr bwMode="auto">
          <a:xfrm>
            <a:off x="10128737" y="396436"/>
            <a:ext cx="1866558" cy="700844"/>
          </a:xfrm>
          <a:prstGeom prst="rect">
            <a:avLst/>
          </a:prstGeom>
          <a:noFill/>
        </p:spPr>
      </p:pic>
    </p:spTree>
    <p:extLst>
      <p:ext uri="{BB962C8B-B14F-4D97-AF65-F5344CB8AC3E}">
        <p14:creationId xmlns:p14="http://schemas.microsoft.com/office/powerpoint/2010/main" val="3772823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Competition</a:t>
            </a:r>
            <a:endParaRPr lang="en-IN" sz="4000" dirty="0"/>
          </a:p>
        </p:txBody>
      </p:sp>
      <p:sp>
        <p:nvSpPr>
          <p:cNvPr id="3" name="Content Placeholder 2"/>
          <p:cNvSpPr>
            <a:spLocks noGrp="1"/>
          </p:cNvSpPr>
          <p:nvPr>
            <p:ph idx="1"/>
          </p:nvPr>
        </p:nvSpPr>
        <p:spPr/>
        <p:txBody>
          <a:bodyPr>
            <a:normAutofit/>
          </a:bodyPr>
          <a:lstStyle/>
          <a:p>
            <a:pPr>
              <a:buClrTx/>
              <a:buFont typeface="Arial" pitchFamily="34" charset="0"/>
              <a:buChar char="•"/>
            </a:pPr>
            <a:r>
              <a:rPr lang="en-US" altLang="en-US" sz="1300" dirty="0" smtClean="0">
                <a:latin typeface="+mj-lt"/>
                <a:cs typeface="Arial" panose="020B0604020202020204" pitchFamily="34" charset="0"/>
              </a:rPr>
              <a:t>Existing in a space of an industry worth $4.8billions with an </a:t>
            </a:r>
            <a:r>
              <a:rPr lang="en-US" altLang="en-US" sz="1300" dirty="0" err="1" smtClean="0">
                <a:latin typeface="+mj-lt"/>
                <a:cs typeface="Arial" panose="020B0604020202020204" pitchFamily="34" charset="0"/>
              </a:rPr>
              <a:t>avg</a:t>
            </a:r>
            <a:r>
              <a:rPr lang="en-US" altLang="en-US" sz="1300" dirty="0" smtClean="0">
                <a:latin typeface="+mj-lt"/>
                <a:cs typeface="Arial" panose="020B0604020202020204" pitchFamily="34" charset="0"/>
              </a:rPr>
              <a:t> growth of 18% annually, we target the 62% of the users who use internet services and are on android.</a:t>
            </a:r>
          </a:p>
          <a:p>
            <a:pPr>
              <a:buClrTx/>
              <a:buFont typeface="Arial" pitchFamily="34" charset="0"/>
              <a:buChar char="•"/>
            </a:pPr>
            <a:r>
              <a:rPr lang="en-US" altLang="en-US" sz="1300" dirty="0" smtClean="0">
                <a:latin typeface="+mj-lt"/>
                <a:cs typeface="Arial" panose="020B0604020202020204" pitchFamily="34" charset="0"/>
              </a:rPr>
              <a:t>We will offer the deals and rates no one else can offer. Along with this, we will also show exclusive deals to our customers based on then past trends of them. With the deals we will add a latest trends where customer can select the styles they like.</a:t>
            </a:r>
          </a:p>
          <a:p>
            <a:pPr>
              <a:buClrTx/>
              <a:buFont typeface="Arial" pitchFamily="34" charset="0"/>
              <a:buChar char="•"/>
            </a:pPr>
            <a:r>
              <a:rPr lang="en-US" altLang="en-US" sz="1300" dirty="0" smtClean="0">
                <a:latin typeface="+mj-lt"/>
                <a:cs typeface="Arial" panose="020B0604020202020204" pitchFamily="34" charset="0"/>
              </a:rPr>
              <a:t>Our competitors do not offer services with transparency nor they offer discounts on price stated. Our platform will provide Deals on existing salons of customers so they don’t have to change their salon and can compare rates from other salons. Our platform will also encourage competition among the salons they will offer better services and less rates due to us. Hence profit of customer is that they will receive better deals and profit of vendor is that they will receive ,more customer coz of us.</a:t>
            </a:r>
          </a:p>
          <a:p>
            <a:endParaRPr lang="en-US" altLang="en-US" sz="1600" b="1" dirty="0" smtClean="0">
              <a:latin typeface="+mj-lt"/>
              <a:cs typeface="Arial" panose="020B0604020202020204" pitchFamily="34" charset="0"/>
            </a:endParaRPr>
          </a:p>
          <a:p>
            <a:endParaRPr lang="en-US" altLang="en-US" sz="1600" b="1" dirty="0">
              <a:latin typeface="+mj-lt"/>
              <a:cs typeface="Arial" panose="020B0604020202020204" pitchFamily="34" charset="0"/>
            </a:endParaRPr>
          </a:p>
        </p:txBody>
      </p:sp>
      <p:pic>
        <p:nvPicPr>
          <p:cNvPr id="4" name="Picture 3" descr="market share.jpg"/>
          <p:cNvPicPr>
            <a:picLocks noChangeAspect="1"/>
          </p:cNvPicPr>
          <p:nvPr/>
        </p:nvPicPr>
        <p:blipFill>
          <a:blip r:embed="rId2"/>
          <a:stretch>
            <a:fillRect/>
          </a:stretch>
        </p:blipFill>
        <p:spPr>
          <a:xfrm>
            <a:off x="709864" y="3441032"/>
            <a:ext cx="10070432" cy="2827422"/>
          </a:xfrm>
          <a:prstGeom prst="rect">
            <a:avLst/>
          </a:prstGeom>
        </p:spPr>
      </p:pic>
      <p:pic>
        <p:nvPicPr>
          <p:cNvPr id="5" name="Picture 2" descr="C:\Users\hash\Desktop\ziu\ziu docs\ziu logo final.jpg"/>
          <p:cNvPicPr>
            <a:picLocks noChangeAspect="1" noChangeArrowheads="1"/>
          </p:cNvPicPr>
          <p:nvPr/>
        </p:nvPicPr>
        <p:blipFill>
          <a:blip r:embed="rId3"/>
          <a:srcRect/>
          <a:stretch>
            <a:fillRect/>
          </a:stretch>
        </p:blipFill>
        <p:spPr bwMode="auto">
          <a:xfrm>
            <a:off x="10128737" y="396436"/>
            <a:ext cx="1866558" cy="700844"/>
          </a:xfrm>
          <a:prstGeom prst="rect">
            <a:avLst/>
          </a:prstGeom>
          <a:noFill/>
        </p:spPr>
      </p:pic>
    </p:spTree>
    <p:extLst>
      <p:ext uri="{BB962C8B-B14F-4D97-AF65-F5344CB8AC3E}">
        <p14:creationId xmlns:p14="http://schemas.microsoft.com/office/powerpoint/2010/main" val="2657886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Revenue Model</a:t>
            </a:r>
            <a:endParaRPr lang="en-IN" sz="4000" dirty="0"/>
          </a:p>
        </p:txBody>
      </p:sp>
      <p:sp>
        <p:nvSpPr>
          <p:cNvPr id="3" name="Content Placeholder 2"/>
          <p:cNvSpPr>
            <a:spLocks noGrp="1"/>
          </p:cNvSpPr>
          <p:nvPr>
            <p:ph idx="1"/>
          </p:nvPr>
        </p:nvSpPr>
        <p:spPr/>
        <p:txBody>
          <a:bodyPr>
            <a:normAutofit/>
          </a:bodyPr>
          <a:lstStyle/>
          <a:p>
            <a:pPr>
              <a:buNone/>
            </a:pPr>
            <a:r>
              <a:rPr lang="en-IN" dirty="0" smtClean="0"/>
              <a:t> Our platform focuses majorly on Youths. But anyone who want to look trendy and use our platform can avail the services from there. We will offer deals for both men and women. The deals will be more female centred as they spend more on beauty services.</a:t>
            </a:r>
          </a:p>
          <a:p>
            <a:pPr>
              <a:buNone/>
            </a:pPr>
            <a:endParaRPr lang="en-IN" b="1" dirty="0" smtClean="0"/>
          </a:p>
          <a:p>
            <a:pPr>
              <a:buNone/>
            </a:pPr>
            <a:r>
              <a:rPr lang="en-IN" b="1" dirty="0" smtClean="0"/>
              <a:t>Sources through which Ziu will earn:-</a:t>
            </a:r>
          </a:p>
          <a:p>
            <a:pPr>
              <a:buClrTx/>
              <a:buFont typeface="Arial" pitchFamily="34" charset="0"/>
              <a:buChar char="•"/>
            </a:pPr>
            <a:r>
              <a:rPr lang="en-IN" sz="1400" dirty="0" smtClean="0"/>
              <a:t>Charges will vary from Rs.1000 to Rs.10000 monthly for listing a salon depending on the grade of city and lifestyle.  </a:t>
            </a:r>
          </a:p>
          <a:p>
            <a:pPr>
              <a:buClrTx/>
              <a:buFont typeface="Arial" pitchFamily="34" charset="0"/>
              <a:buChar char="•"/>
            </a:pPr>
            <a:r>
              <a:rPr lang="en-IN" sz="1400" dirty="0" smtClean="0"/>
              <a:t>Three months after listing we will charge 20 % commission on booking along with listing charge.</a:t>
            </a:r>
          </a:p>
          <a:p>
            <a:pPr>
              <a:buClrTx/>
              <a:buFont typeface="Arial" pitchFamily="34" charset="0"/>
              <a:buChar char="•"/>
            </a:pPr>
            <a:r>
              <a:rPr lang="en-IN" sz="1400" dirty="0" smtClean="0"/>
              <a:t>Ziu will run time to time campaign for individual  Salon Business in different part of the cities for promotion. Then Ziu will earn 50 % revenue from that salon.</a:t>
            </a:r>
          </a:p>
          <a:p>
            <a:pPr>
              <a:buClrTx/>
              <a:buFont typeface="Arial" pitchFamily="34" charset="0"/>
              <a:buChar char="•"/>
            </a:pPr>
            <a:r>
              <a:rPr lang="en-US" sz="1400" dirty="0" smtClean="0"/>
              <a:t>In case salon do not want to list services, they can still advertise through our platform.</a:t>
            </a:r>
          </a:p>
          <a:p>
            <a:pPr>
              <a:buClrTx/>
              <a:buFont typeface="Arial" pitchFamily="34" charset="0"/>
              <a:buChar char="•"/>
            </a:pPr>
            <a:r>
              <a:rPr lang="en-US" sz="1400" dirty="0" smtClean="0"/>
              <a:t>We can also export the trend’s details to beauty companies generating additional revenue.</a:t>
            </a:r>
          </a:p>
          <a:p>
            <a:pPr>
              <a:buClrTx/>
              <a:buFont typeface="Arial" pitchFamily="34" charset="0"/>
              <a:buChar char="•"/>
            </a:pPr>
            <a:r>
              <a:rPr lang="en-US" sz="1400" dirty="0" smtClean="0"/>
              <a:t>We will also sell beauty products through our platform.</a:t>
            </a:r>
          </a:p>
          <a:p>
            <a:pPr>
              <a:buClrTx/>
              <a:buFont typeface="Arial" pitchFamily="34" charset="0"/>
              <a:buChar char="•"/>
            </a:pPr>
            <a:r>
              <a:rPr lang="en-US" sz="1400" dirty="0" smtClean="0"/>
              <a:t>We will also link cab services to our platform to allow customer book a cab directly through our platform.</a:t>
            </a:r>
          </a:p>
          <a:p>
            <a:endParaRPr lang="en-US" altLang="en-US" dirty="0">
              <a:latin typeface="+mj-lt"/>
              <a:cs typeface="Arial" panose="020B0604020202020204" pitchFamily="34" charset="0"/>
            </a:endParaRPr>
          </a:p>
          <a:p>
            <a:endParaRPr lang="en-IN" dirty="0">
              <a:latin typeface="+mj-lt"/>
            </a:endParaRPr>
          </a:p>
        </p:txBody>
      </p:sp>
      <p:pic>
        <p:nvPicPr>
          <p:cNvPr id="4" name="Picture 2" descr="C:\Users\hash\Desktop\ziu\ziu docs\ziu logo final.jpg"/>
          <p:cNvPicPr>
            <a:picLocks noChangeAspect="1" noChangeArrowheads="1"/>
          </p:cNvPicPr>
          <p:nvPr/>
        </p:nvPicPr>
        <p:blipFill>
          <a:blip r:embed="rId2"/>
          <a:srcRect/>
          <a:stretch>
            <a:fillRect/>
          </a:stretch>
        </p:blipFill>
        <p:spPr bwMode="auto">
          <a:xfrm>
            <a:off x="10128737" y="396436"/>
            <a:ext cx="1866558" cy="700844"/>
          </a:xfrm>
          <a:prstGeom prst="rect">
            <a:avLst/>
          </a:prstGeom>
          <a:noFill/>
        </p:spPr>
      </p:pic>
    </p:spTree>
    <p:extLst>
      <p:ext uri="{BB962C8B-B14F-4D97-AF65-F5344CB8AC3E}">
        <p14:creationId xmlns:p14="http://schemas.microsoft.com/office/powerpoint/2010/main" val="1016376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Momentum / Traction</a:t>
            </a:r>
            <a:endParaRPr lang="en-IN" sz="4000" dirty="0"/>
          </a:p>
        </p:txBody>
      </p:sp>
      <p:pic>
        <p:nvPicPr>
          <p:cNvPr id="5" name="Content Placeholder 4" descr="sdsds.jpg"/>
          <p:cNvPicPr>
            <a:picLocks noGrp="1" noChangeAspect="1"/>
          </p:cNvPicPr>
          <p:nvPr>
            <p:ph idx="1"/>
          </p:nvPr>
        </p:nvPicPr>
        <p:blipFill>
          <a:blip r:embed="rId2"/>
          <a:stretch>
            <a:fillRect/>
          </a:stretch>
        </p:blipFill>
        <p:spPr>
          <a:xfrm>
            <a:off x="2298700" y="1214438"/>
            <a:ext cx="7780760" cy="5110162"/>
          </a:xfrm>
        </p:spPr>
      </p:pic>
      <p:pic>
        <p:nvPicPr>
          <p:cNvPr id="7" name="Picture 2" descr="C:\Users\hash\Desktop\ziu\ziu docs\ziu logo final.jpg"/>
          <p:cNvPicPr>
            <a:picLocks noChangeAspect="1" noChangeArrowheads="1"/>
          </p:cNvPicPr>
          <p:nvPr/>
        </p:nvPicPr>
        <p:blipFill>
          <a:blip r:embed="rId3"/>
          <a:srcRect/>
          <a:stretch>
            <a:fillRect/>
          </a:stretch>
        </p:blipFill>
        <p:spPr bwMode="auto">
          <a:xfrm>
            <a:off x="10128737" y="396436"/>
            <a:ext cx="1866558" cy="700844"/>
          </a:xfrm>
          <a:prstGeom prst="rect">
            <a:avLst/>
          </a:prstGeom>
          <a:noFill/>
        </p:spPr>
      </p:pic>
    </p:spTree>
    <p:extLst>
      <p:ext uri="{BB962C8B-B14F-4D97-AF65-F5344CB8AC3E}">
        <p14:creationId xmlns:p14="http://schemas.microsoft.com/office/powerpoint/2010/main" val="175510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US" altLang="en-US" sz="4000" dirty="0" smtClean="0"/>
              <a:t>Market Approach </a:t>
            </a:r>
            <a:r>
              <a:rPr lang="en-US" altLang="en-US" sz="4000" dirty="0"/>
              <a:t>&amp; </a:t>
            </a:r>
            <a:r>
              <a:rPr lang="en-US" altLang="en-US" sz="4000" dirty="0" smtClean="0"/>
              <a:t>Growth</a:t>
            </a:r>
            <a:endParaRPr lang="en-IN" sz="4000" dirty="0"/>
          </a:p>
        </p:txBody>
      </p:sp>
      <p:sp>
        <p:nvSpPr>
          <p:cNvPr id="3" name="Content Placeholder 2"/>
          <p:cNvSpPr>
            <a:spLocks noGrp="1"/>
          </p:cNvSpPr>
          <p:nvPr>
            <p:ph idx="1"/>
          </p:nvPr>
        </p:nvSpPr>
        <p:spPr/>
        <p:txBody>
          <a:bodyPr>
            <a:normAutofit fontScale="70000" lnSpcReduction="20000"/>
          </a:bodyPr>
          <a:lstStyle/>
          <a:p>
            <a:pPr lvl="0"/>
            <a:r>
              <a:rPr lang="en-IN" sz="2900" b="1" dirty="0" smtClean="0"/>
              <a:t>We will acquire customers in following ways</a:t>
            </a:r>
            <a:r>
              <a:rPr lang="en-IN" sz="2900" dirty="0" smtClean="0"/>
              <a:t>:-</a:t>
            </a:r>
          </a:p>
          <a:p>
            <a:pPr lvl="0">
              <a:buClrTx/>
              <a:buFont typeface="Arial" pitchFamily="34" charset="0"/>
              <a:buChar char="•"/>
            </a:pPr>
            <a:r>
              <a:rPr lang="en-IN" sz="1900" dirty="0" smtClean="0"/>
              <a:t>Create trends on facebook and site for various haircuts and moustache by asking people to like and comment for their favourite cuts.</a:t>
            </a:r>
          </a:p>
          <a:p>
            <a:pPr lvl="0">
              <a:buClrTx/>
              <a:buFont typeface="Arial" pitchFamily="34" charset="0"/>
              <a:buChar char="•"/>
            </a:pPr>
            <a:r>
              <a:rPr lang="en-IN" sz="1900" dirty="0" smtClean="0"/>
              <a:t>Organize competitions on facebook and give away free service vouchers as prize.</a:t>
            </a:r>
          </a:p>
          <a:p>
            <a:pPr lvl="0">
              <a:buClrTx/>
              <a:buFont typeface="Arial" pitchFamily="34" charset="0"/>
              <a:buChar char="•"/>
            </a:pPr>
            <a:r>
              <a:rPr lang="en-US" sz="1900" dirty="0" smtClean="0"/>
              <a:t>Marketing the product digitally through Facebook, advertisements, blogs, emails and text messages.</a:t>
            </a:r>
          </a:p>
          <a:p>
            <a:pPr lvl="0">
              <a:buClrTx/>
              <a:buFont typeface="Arial" pitchFamily="34" charset="0"/>
              <a:buChar char="•"/>
            </a:pPr>
            <a:r>
              <a:rPr lang="en-US" sz="1900" dirty="0" smtClean="0"/>
              <a:t>Give free vouchers on signup on site.</a:t>
            </a:r>
          </a:p>
          <a:p>
            <a:pPr lvl="0">
              <a:buClrTx/>
              <a:buFont typeface="Arial" pitchFamily="34" charset="0"/>
              <a:buChar char="•"/>
            </a:pPr>
            <a:r>
              <a:rPr lang="en-US" sz="1900" dirty="0" smtClean="0"/>
              <a:t>Offering deals and discounts on the trending styles.</a:t>
            </a:r>
          </a:p>
          <a:p>
            <a:pPr lvl="0">
              <a:buClrTx/>
              <a:buFont typeface="Arial" pitchFamily="34" charset="0"/>
              <a:buChar char="•"/>
            </a:pPr>
            <a:r>
              <a:rPr lang="en-US" sz="1900" dirty="0" smtClean="0"/>
              <a:t>Offering special beauty and bridal packages at discounted rates which will be available exclusively at site.</a:t>
            </a:r>
          </a:p>
          <a:p>
            <a:pPr lvl="0">
              <a:buClrTx/>
              <a:buFont typeface="Arial" pitchFamily="34" charset="0"/>
              <a:buChar char="•"/>
            </a:pPr>
            <a:r>
              <a:rPr lang="en-US" sz="1900" dirty="0" smtClean="0"/>
              <a:t>Offering ‘On-Wheels’ parlor for special events like marriages, parties and functions. </a:t>
            </a:r>
          </a:p>
          <a:p>
            <a:pPr lvl="0">
              <a:buClrTx/>
              <a:buFont typeface="Arial" pitchFamily="34" charset="0"/>
              <a:buChar char="•"/>
            </a:pPr>
            <a:r>
              <a:rPr lang="en-US" sz="1900" dirty="0" smtClean="0"/>
              <a:t>Boosting the sales by creating marketing events like #</a:t>
            </a:r>
            <a:r>
              <a:rPr lang="en-US" sz="1900" dirty="0" err="1" smtClean="0"/>
              <a:t>createatrend</a:t>
            </a:r>
            <a:r>
              <a:rPr lang="en-US" sz="1900" dirty="0" smtClean="0"/>
              <a:t> and salon carnivals.</a:t>
            </a:r>
          </a:p>
          <a:p>
            <a:pPr lvl="0">
              <a:buClrTx/>
              <a:buFont typeface="Arial" pitchFamily="34" charset="0"/>
              <a:buChar char="•"/>
            </a:pPr>
            <a:r>
              <a:rPr lang="en-IN" sz="1900" dirty="0" smtClean="0"/>
              <a:t>Word-of-Mouth approach i.e. satisfaction to customer .</a:t>
            </a:r>
          </a:p>
          <a:p>
            <a:pPr>
              <a:buNone/>
            </a:pPr>
            <a:endParaRPr lang="en-IN" sz="1900" b="1" dirty="0" smtClean="0"/>
          </a:p>
          <a:p>
            <a:pPr>
              <a:buNone/>
            </a:pPr>
            <a:r>
              <a:rPr lang="en-IN" sz="2900" b="1" dirty="0" smtClean="0"/>
              <a:t>Why people will buy what we want to sell and whom we plan to sell.</a:t>
            </a:r>
            <a:endParaRPr lang="en-IN" sz="2900" dirty="0" smtClean="0"/>
          </a:p>
          <a:p>
            <a:pPr>
              <a:buClrTx/>
              <a:buFont typeface="Arial" pitchFamily="34" charset="0"/>
              <a:buChar char="•"/>
            </a:pPr>
            <a:r>
              <a:rPr lang="en-IN" sz="1900" dirty="0" smtClean="0"/>
              <a:t> With fast changing trends and styles, everyone wants to stay ahead. Our app will give them the services that makes them stand out of the crowd. </a:t>
            </a:r>
          </a:p>
          <a:p>
            <a:pPr>
              <a:buClrTx/>
              <a:buFont typeface="Arial" pitchFamily="34" charset="0"/>
              <a:buChar char="•"/>
            </a:pPr>
            <a:r>
              <a:rPr lang="en-IN" sz="1900" dirty="0" smtClean="0"/>
              <a:t>With the explosion of mobility by apps like </a:t>
            </a:r>
            <a:r>
              <a:rPr lang="en-IN" sz="1900" dirty="0" err="1" smtClean="0"/>
              <a:t>flipkart</a:t>
            </a:r>
            <a:r>
              <a:rPr lang="en-IN" sz="1900" dirty="0" smtClean="0"/>
              <a:t>, </a:t>
            </a:r>
            <a:r>
              <a:rPr lang="en-IN" sz="1900" dirty="0" err="1" smtClean="0"/>
              <a:t>zomato</a:t>
            </a:r>
            <a:r>
              <a:rPr lang="en-IN" sz="1900" dirty="0" smtClean="0"/>
              <a:t>, OLA etc. people need an app for the beauty segment too. </a:t>
            </a:r>
          </a:p>
          <a:p>
            <a:pPr>
              <a:buClrTx/>
              <a:buFont typeface="Arial" pitchFamily="34" charset="0"/>
              <a:buChar char="•"/>
            </a:pPr>
            <a:r>
              <a:rPr lang="en-IN" sz="1900" dirty="0" smtClean="0"/>
              <a:t> The best deals in the city will attract various people to use the app</a:t>
            </a:r>
          </a:p>
          <a:p>
            <a:endParaRPr lang="en-US" altLang="en-US" dirty="0" smtClean="0">
              <a:latin typeface="+mj-lt"/>
              <a:cs typeface="Arial" panose="020B0604020202020204" pitchFamily="34" charset="0"/>
            </a:endParaRPr>
          </a:p>
        </p:txBody>
      </p:sp>
      <p:pic>
        <p:nvPicPr>
          <p:cNvPr id="4" name="Picture 2" descr="C:\Users\hash\Desktop\ziu\ziu docs\ziu logo final.jpg"/>
          <p:cNvPicPr>
            <a:picLocks noChangeAspect="1" noChangeArrowheads="1"/>
          </p:cNvPicPr>
          <p:nvPr/>
        </p:nvPicPr>
        <p:blipFill>
          <a:blip r:embed="rId2"/>
          <a:srcRect/>
          <a:stretch>
            <a:fillRect/>
          </a:stretch>
        </p:blipFill>
        <p:spPr bwMode="auto">
          <a:xfrm>
            <a:off x="10128737" y="396436"/>
            <a:ext cx="1866558" cy="700844"/>
          </a:xfrm>
          <a:prstGeom prst="rect">
            <a:avLst/>
          </a:prstGeom>
          <a:noFill/>
        </p:spPr>
      </p:pic>
    </p:spTree>
    <p:extLst>
      <p:ext uri="{BB962C8B-B14F-4D97-AF65-F5344CB8AC3E}">
        <p14:creationId xmlns:p14="http://schemas.microsoft.com/office/powerpoint/2010/main" val="4017808546"/>
      </p:ext>
    </p:extLst>
  </p:cSld>
  <p:clrMapOvr>
    <a:masterClrMapping/>
  </p:clrMapOvr>
</p:sld>
</file>

<file path=ppt/theme/theme1.xml><?xml version="1.0" encoding="utf-8"?>
<a:theme xmlns:a="http://schemas.openxmlformats.org/drawingml/2006/main" name="Retrospec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Gill Sans MT">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2179</TotalTime>
  <Words>1212</Words>
  <Application>Microsoft Office PowerPoint</Application>
  <PresentationFormat>Custom</PresentationFormat>
  <Paragraphs>92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Retrospect</vt:lpstr>
      <vt:lpstr>ZIU</vt:lpstr>
      <vt:lpstr>The Problem</vt:lpstr>
      <vt:lpstr>  Current Alternatives</vt:lpstr>
      <vt:lpstr>Product / Service / Offering</vt:lpstr>
      <vt:lpstr>Market Opportunity</vt:lpstr>
      <vt:lpstr>Competition</vt:lpstr>
      <vt:lpstr>Revenue Model</vt:lpstr>
      <vt:lpstr>Momentum / Traction</vt:lpstr>
      <vt:lpstr>Market Approach &amp; Growth</vt:lpstr>
      <vt:lpstr>Team + Advisors</vt:lpstr>
      <vt:lpstr>Financials</vt:lpstr>
      <vt:lpstr>Investment</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Mohsin Bin Latheef</dc:creator>
  <cp:lastModifiedBy>user</cp:lastModifiedBy>
  <cp:revision>154</cp:revision>
  <dcterms:created xsi:type="dcterms:W3CDTF">2015-03-20T09:42:58Z</dcterms:created>
  <dcterms:modified xsi:type="dcterms:W3CDTF">2016-02-18T09:44:12Z</dcterms:modified>
</cp:coreProperties>
</file>