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90" r:id="rId1"/>
  </p:sldMasterIdLst>
  <p:sldIdLst>
    <p:sldId id="256" r:id="rId2"/>
    <p:sldId id="257" r:id="rId3"/>
    <p:sldId id="258" r:id="rId4"/>
    <p:sldId id="261" r:id="rId5"/>
    <p:sldId id="262" r:id="rId6"/>
    <p:sldId id="263" r:id="rId7"/>
    <p:sldId id="264" r:id="rId8"/>
    <p:sldId id="265" r:id="rId9"/>
    <p:sldId id="266" r:id="rId10"/>
    <p:sldId id="267" r:id="rId11"/>
    <p:sldId id="268" r:id="rId12"/>
    <p:sldId id="269" r:id="rId13"/>
    <p:sldId id="270" r:id="rId14"/>
    <p:sldId id="271" r:id="rId15"/>
    <p:sldId id="272" r:id="rId16"/>
    <p:sldId id="273"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4013" autoAdjust="0"/>
    <p:restoredTop sz="94660"/>
  </p:normalViewPr>
  <p:slideViewPr>
    <p:cSldViewPr snapToGrid="0">
      <p:cViewPr varScale="1">
        <p:scale>
          <a:sx n="108" d="100"/>
          <a:sy n="108" d="100"/>
        </p:scale>
        <p:origin x="65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שקופית כותרת">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he-IL"/>
              <a:t>לחץ כדי לערוך סגנון כותרת של תבנית בסיס</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he-IL"/>
              <a:t>לחץ כדי לערוך סגנון כותרת משנה של תבנית בסיס</a:t>
            </a:r>
            <a:endParaRPr lang="en-US" dirty="0"/>
          </a:p>
        </p:txBody>
      </p:sp>
      <p:sp>
        <p:nvSpPr>
          <p:cNvPr id="4" name="Date Placeholder 3"/>
          <p:cNvSpPr>
            <a:spLocks noGrp="1"/>
          </p:cNvSpPr>
          <p:nvPr>
            <p:ph type="dt" sz="half" idx="10"/>
          </p:nvPr>
        </p:nvSpPr>
        <p:spPr/>
        <p:txBody>
          <a:bodyPr/>
          <a:lstStyle/>
          <a:p>
            <a:fld id="{8B54BA0F-875B-4FD5-895F-7768EEC2E352}" type="datetimeFigureOut">
              <a:rPr lang="en-IL" smtClean="0"/>
              <a:t>13/08/2024</a:t>
            </a:fld>
            <a:endParaRPr lang="en-IL"/>
          </a:p>
        </p:txBody>
      </p:sp>
      <p:sp>
        <p:nvSpPr>
          <p:cNvPr id="5" name="Footer Placeholder 4"/>
          <p:cNvSpPr>
            <a:spLocks noGrp="1"/>
          </p:cNvSpPr>
          <p:nvPr>
            <p:ph type="ftr" sz="quarter" idx="11"/>
          </p:nvPr>
        </p:nvSpPr>
        <p:spPr/>
        <p:txBody>
          <a:bodyPr/>
          <a:lstStyle/>
          <a:p>
            <a:endParaRPr lang="en-IL"/>
          </a:p>
        </p:txBody>
      </p:sp>
      <p:sp>
        <p:nvSpPr>
          <p:cNvPr id="6" name="Slide Number Placeholder 5"/>
          <p:cNvSpPr>
            <a:spLocks noGrp="1"/>
          </p:cNvSpPr>
          <p:nvPr>
            <p:ph type="sldNum" sz="quarter" idx="12"/>
          </p:nvPr>
        </p:nvSpPr>
        <p:spPr/>
        <p:txBody>
          <a:bodyPr/>
          <a:lstStyle/>
          <a:p>
            <a:fld id="{7A9C2AF9-2BC0-47BE-8A16-BD5842A1AECF}" type="slidenum">
              <a:rPr lang="en-IL" smtClean="0"/>
              <a:t>‹#›</a:t>
            </a:fld>
            <a:endParaRPr lang="en-IL"/>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778857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8B54BA0F-875B-4FD5-895F-7768EEC2E352}" type="datetimeFigureOut">
              <a:rPr lang="en-IL" smtClean="0"/>
              <a:t>13/08/2024</a:t>
            </a:fld>
            <a:endParaRPr lang="en-IL"/>
          </a:p>
        </p:txBody>
      </p:sp>
      <p:sp>
        <p:nvSpPr>
          <p:cNvPr id="5" name="Footer Placeholder 4"/>
          <p:cNvSpPr>
            <a:spLocks noGrp="1"/>
          </p:cNvSpPr>
          <p:nvPr>
            <p:ph type="ftr" sz="quarter" idx="11"/>
          </p:nvPr>
        </p:nvSpPr>
        <p:spPr/>
        <p:txBody>
          <a:bodyPr/>
          <a:lstStyle/>
          <a:p>
            <a:endParaRPr lang="en-IL"/>
          </a:p>
        </p:txBody>
      </p:sp>
      <p:sp>
        <p:nvSpPr>
          <p:cNvPr id="6" name="Slide Number Placeholder 5"/>
          <p:cNvSpPr>
            <a:spLocks noGrp="1"/>
          </p:cNvSpPr>
          <p:nvPr>
            <p:ph type="sldNum" sz="quarter" idx="12"/>
          </p:nvPr>
        </p:nvSpPr>
        <p:spPr/>
        <p:txBody>
          <a:bodyPr/>
          <a:lstStyle/>
          <a:p>
            <a:fld id="{7A9C2AF9-2BC0-47BE-8A16-BD5842A1AECF}" type="slidenum">
              <a:rPr lang="en-IL" smtClean="0"/>
              <a:t>‹#›</a:t>
            </a:fld>
            <a:endParaRPr lang="en-IL"/>
          </a:p>
        </p:txBody>
      </p:sp>
    </p:spTree>
    <p:extLst>
      <p:ext uri="{BB962C8B-B14F-4D97-AF65-F5344CB8AC3E}">
        <p14:creationId xmlns:p14="http://schemas.microsoft.com/office/powerpoint/2010/main" val="1680344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כותרת אנכית וטקסט">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8B54BA0F-875B-4FD5-895F-7768EEC2E352}" type="datetimeFigureOut">
              <a:rPr lang="en-IL" smtClean="0"/>
              <a:t>13/08/2024</a:t>
            </a:fld>
            <a:endParaRPr lang="en-IL"/>
          </a:p>
        </p:txBody>
      </p:sp>
      <p:sp>
        <p:nvSpPr>
          <p:cNvPr id="5" name="Footer Placeholder 4"/>
          <p:cNvSpPr>
            <a:spLocks noGrp="1"/>
          </p:cNvSpPr>
          <p:nvPr>
            <p:ph type="ftr" sz="quarter" idx="11"/>
          </p:nvPr>
        </p:nvSpPr>
        <p:spPr/>
        <p:txBody>
          <a:bodyPr/>
          <a:lstStyle/>
          <a:p>
            <a:endParaRPr lang="en-IL"/>
          </a:p>
        </p:txBody>
      </p:sp>
      <p:sp>
        <p:nvSpPr>
          <p:cNvPr id="6" name="Slide Number Placeholder 5"/>
          <p:cNvSpPr>
            <a:spLocks noGrp="1"/>
          </p:cNvSpPr>
          <p:nvPr>
            <p:ph type="sldNum" sz="quarter" idx="12"/>
          </p:nvPr>
        </p:nvSpPr>
        <p:spPr/>
        <p:txBody>
          <a:bodyPr/>
          <a:lstStyle/>
          <a:p>
            <a:fld id="{7A9C2AF9-2BC0-47BE-8A16-BD5842A1AECF}" type="slidenum">
              <a:rPr lang="en-IL" smtClean="0"/>
              <a:t>‹#›</a:t>
            </a:fld>
            <a:endParaRPr lang="en-IL"/>
          </a:p>
        </p:txBody>
      </p:sp>
    </p:spTree>
    <p:extLst>
      <p:ext uri="{BB962C8B-B14F-4D97-AF65-F5344CB8AC3E}">
        <p14:creationId xmlns:p14="http://schemas.microsoft.com/office/powerpoint/2010/main" val="774964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he-IL"/>
              <a:t>לחץ כדי לערוך סגנון כותרת של תבנית בסיס</a:t>
            </a:r>
            <a:endParaRPr lang="en-US" dirty="0"/>
          </a:p>
        </p:txBody>
      </p:sp>
      <p:sp>
        <p:nvSpPr>
          <p:cNvPr id="3" name="Content Placeholder 2"/>
          <p:cNvSpPr>
            <a:spLocks noGrp="1"/>
          </p:cNvSpPr>
          <p:nvPr>
            <p:ph idx="1"/>
          </p:nvPr>
        </p:nvSpPr>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8B54BA0F-875B-4FD5-895F-7768EEC2E352}" type="datetimeFigureOut">
              <a:rPr lang="en-IL" smtClean="0"/>
              <a:t>13/08/2024</a:t>
            </a:fld>
            <a:endParaRPr lang="en-IL"/>
          </a:p>
        </p:txBody>
      </p:sp>
      <p:sp>
        <p:nvSpPr>
          <p:cNvPr id="5" name="Footer Placeholder 4"/>
          <p:cNvSpPr>
            <a:spLocks noGrp="1"/>
          </p:cNvSpPr>
          <p:nvPr>
            <p:ph type="ftr" sz="quarter" idx="11"/>
          </p:nvPr>
        </p:nvSpPr>
        <p:spPr/>
        <p:txBody>
          <a:bodyPr/>
          <a:lstStyle/>
          <a:p>
            <a:endParaRPr lang="en-IL"/>
          </a:p>
        </p:txBody>
      </p:sp>
      <p:sp>
        <p:nvSpPr>
          <p:cNvPr id="6" name="Slide Number Placeholder 5"/>
          <p:cNvSpPr>
            <a:spLocks noGrp="1"/>
          </p:cNvSpPr>
          <p:nvPr>
            <p:ph type="sldNum" sz="quarter" idx="12"/>
          </p:nvPr>
        </p:nvSpPr>
        <p:spPr/>
        <p:txBody>
          <a:bodyPr/>
          <a:lstStyle/>
          <a:p>
            <a:fld id="{7A9C2AF9-2BC0-47BE-8A16-BD5842A1AECF}" type="slidenum">
              <a:rPr lang="en-IL" smtClean="0"/>
              <a:t>‹#›</a:t>
            </a:fld>
            <a:endParaRPr lang="en-IL"/>
          </a:p>
        </p:txBody>
      </p:sp>
    </p:spTree>
    <p:extLst>
      <p:ext uri="{BB962C8B-B14F-4D97-AF65-F5344CB8AC3E}">
        <p14:creationId xmlns:p14="http://schemas.microsoft.com/office/powerpoint/2010/main" val="38322224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כותרת מקטע עליונה">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8B54BA0F-875B-4FD5-895F-7768EEC2E352}" type="datetimeFigureOut">
              <a:rPr lang="en-IL" smtClean="0"/>
              <a:t>13/08/2024</a:t>
            </a:fld>
            <a:endParaRPr lang="en-IL"/>
          </a:p>
        </p:txBody>
      </p:sp>
      <p:sp>
        <p:nvSpPr>
          <p:cNvPr id="5" name="Footer Placeholder 4"/>
          <p:cNvSpPr>
            <a:spLocks noGrp="1"/>
          </p:cNvSpPr>
          <p:nvPr>
            <p:ph type="ftr" sz="quarter" idx="11"/>
          </p:nvPr>
        </p:nvSpPr>
        <p:spPr/>
        <p:txBody>
          <a:bodyPr/>
          <a:lstStyle/>
          <a:p>
            <a:endParaRPr lang="en-IL"/>
          </a:p>
        </p:txBody>
      </p:sp>
      <p:sp>
        <p:nvSpPr>
          <p:cNvPr id="6" name="Slide Number Placeholder 5"/>
          <p:cNvSpPr>
            <a:spLocks noGrp="1"/>
          </p:cNvSpPr>
          <p:nvPr>
            <p:ph type="sldNum" sz="quarter" idx="12"/>
          </p:nvPr>
        </p:nvSpPr>
        <p:spPr/>
        <p:txBody>
          <a:bodyPr/>
          <a:lstStyle/>
          <a:p>
            <a:fld id="{7A9C2AF9-2BC0-47BE-8A16-BD5842A1AECF}" type="slidenum">
              <a:rPr lang="en-IL" smtClean="0"/>
              <a:t>‹#›</a:t>
            </a:fld>
            <a:endParaRPr lang="en-IL"/>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826485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he-IL"/>
              <a:t>לחץ כדי לערוך סגנון כותרת של תבנית בסיס</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Date Placeholder 4"/>
          <p:cNvSpPr>
            <a:spLocks noGrp="1"/>
          </p:cNvSpPr>
          <p:nvPr>
            <p:ph type="dt" sz="half" idx="10"/>
          </p:nvPr>
        </p:nvSpPr>
        <p:spPr/>
        <p:txBody>
          <a:bodyPr/>
          <a:lstStyle/>
          <a:p>
            <a:fld id="{8B54BA0F-875B-4FD5-895F-7768EEC2E352}" type="datetimeFigureOut">
              <a:rPr lang="en-IL" smtClean="0"/>
              <a:t>13/08/2024</a:t>
            </a:fld>
            <a:endParaRPr lang="en-IL"/>
          </a:p>
        </p:txBody>
      </p:sp>
      <p:sp>
        <p:nvSpPr>
          <p:cNvPr id="6" name="Footer Placeholder 5"/>
          <p:cNvSpPr>
            <a:spLocks noGrp="1"/>
          </p:cNvSpPr>
          <p:nvPr>
            <p:ph type="ftr" sz="quarter" idx="11"/>
          </p:nvPr>
        </p:nvSpPr>
        <p:spPr/>
        <p:txBody>
          <a:bodyPr/>
          <a:lstStyle/>
          <a:p>
            <a:endParaRPr lang="en-IL"/>
          </a:p>
        </p:txBody>
      </p:sp>
      <p:sp>
        <p:nvSpPr>
          <p:cNvPr id="7" name="Slide Number Placeholder 6"/>
          <p:cNvSpPr>
            <a:spLocks noGrp="1"/>
          </p:cNvSpPr>
          <p:nvPr>
            <p:ph type="sldNum" sz="quarter" idx="12"/>
          </p:nvPr>
        </p:nvSpPr>
        <p:spPr/>
        <p:txBody>
          <a:bodyPr/>
          <a:lstStyle/>
          <a:p>
            <a:fld id="{7A9C2AF9-2BC0-47BE-8A16-BD5842A1AECF}" type="slidenum">
              <a:rPr lang="en-IL" smtClean="0"/>
              <a:t>‹#›</a:t>
            </a:fld>
            <a:endParaRPr lang="en-IL"/>
          </a:p>
        </p:txBody>
      </p:sp>
    </p:spTree>
    <p:extLst>
      <p:ext uri="{BB962C8B-B14F-4D97-AF65-F5344CB8AC3E}">
        <p14:creationId xmlns:p14="http://schemas.microsoft.com/office/powerpoint/2010/main" val="15503795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4" name="Content Placeholder 3"/>
          <p:cNvSpPr>
            <a:spLocks noGrp="1"/>
          </p:cNvSpPr>
          <p:nvPr>
            <p:ph sz="half" idx="2"/>
          </p:nvPr>
        </p:nvSpPr>
        <p:spPr>
          <a:xfrm>
            <a:off x="1097280" y="2582334"/>
            <a:ext cx="4937760" cy="3378200"/>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6" name="Content Placeholder 5"/>
          <p:cNvSpPr>
            <a:spLocks noGrp="1"/>
          </p:cNvSpPr>
          <p:nvPr>
            <p:ph sz="quarter" idx="4"/>
          </p:nvPr>
        </p:nvSpPr>
        <p:spPr>
          <a:xfrm>
            <a:off x="6217920" y="2582334"/>
            <a:ext cx="4937760" cy="3378200"/>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7" name="Date Placeholder 6"/>
          <p:cNvSpPr>
            <a:spLocks noGrp="1"/>
          </p:cNvSpPr>
          <p:nvPr>
            <p:ph type="dt" sz="half" idx="10"/>
          </p:nvPr>
        </p:nvSpPr>
        <p:spPr/>
        <p:txBody>
          <a:bodyPr/>
          <a:lstStyle/>
          <a:p>
            <a:fld id="{8B54BA0F-875B-4FD5-895F-7768EEC2E352}" type="datetimeFigureOut">
              <a:rPr lang="en-IL" smtClean="0"/>
              <a:t>13/08/2024</a:t>
            </a:fld>
            <a:endParaRPr lang="en-IL"/>
          </a:p>
        </p:txBody>
      </p:sp>
      <p:sp>
        <p:nvSpPr>
          <p:cNvPr id="8" name="Footer Placeholder 7"/>
          <p:cNvSpPr>
            <a:spLocks noGrp="1"/>
          </p:cNvSpPr>
          <p:nvPr>
            <p:ph type="ftr" sz="quarter" idx="11"/>
          </p:nvPr>
        </p:nvSpPr>
        <p:spPr/>
        <p:txBody>
          <a:bodyPr/>
          <a:lstStyle/>
          <a:p>
            <a:endParaRPr lang="en-IL"/>
          </a:p>
        </p:txBody>
      </p:sp>
      <p:sp>
        <p:nvSpPr>
          <p:cNvPr id="9" name="Slide Number Placeholder 8"/>
          <p:cNvSpPr>
            <a:spLocks noGrp="1"/>
          </p:cNvSpPr>
          <p:nvPr>
            <p:ph type="sldNum" sz="quarter" idx="12"/>
          </p:nvPr>
        </p:nvSpPr>
        <p:spPr/>
        <p:txBody>
          <a:bodyPr/>
          <a:lstStyle/>
          <a:p>
            <a:fld id="{7A9C2AF9-2BC0-47BE-8A16-BD5842A1AECF}" type="slidenum">
              <a:rPr lang="en-IL" smtClean="0"/>
              <a:t>‹#›</a:t>
            </a:fld>
            <a:endParaRPr lang="en-IL"/>
          </a:p>
        </p:txBody>
      </p:sp>
    </p:spTree>
    <p:extLst>
      <p:ext uri="{BB962C8B-B14F-4D97-AF65-F5344CB8AC3E}">
        <p14:creationId xmlns:p14="http://schemas.microsoft.com/office/powerpoint/2010/main" val="25582709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Date Placeholder 2"/>
          <p:cNvSpPr>
            <a:spLocks noGrp="1"/>
          </p:cNvSpPr>
          <p:nvPr>
            <p:ph type="dt" sz="half" idx="10"/>
          </p:nvPr>
        </p:nvSpPr>
        <p:spPr/>
        <p:txBody>
          <a:bodyPr/>
          <a:lstStyle/>
          <a:p>
            <a:fld id="{8B54BA0F-875B-4FD5-895F-7768EEC2E352}" type="datetimeFigureOut">
              <a:rPr lang="en-IL" smtClean="0"/>
              <a:t>13/08/2024</a:t>
            </a:fld>
            <a:endParaRPr lang="en-IL"/>
          </a:p>
        </p:txBody>
      </p:sp>
      <p:sp>
        <p:nvSpPr>
          <p:cNvPr id="4" name="Footer Placeholder 3"/>
          <p:cNvSpPr>
            <a:spLocks noGrp="1"/>
          </p:cNvSpPr>
          <p:nvPr>
            <p:ph type="ftr" sz="quarter" idx="11"/>
          </p:nvPr>
        </p:nvSpPr>
        <p:spPr/>
        <p:txBody>
          <a:bodyPr/>
          <a:lstStyle/>
          <a:p>
            <a:endParaRPr lang="en-IL"/>
          </a:p>
        </p:txBody>
      </p:sp>
      <p:sp>
        <p:nvSpPr>
          <p:cNvPr id="5" name="Slide Number Placeholder 4"/>
          <p:cNvSpPr>
            <a:spLocks noGrp="1"/>
          </p:cNvSpPr>
          <p:nvPr>
            <p:ph type="sldNum" sz="quarter" idx="12"/>
          </p:nvPr>
        </p:nvSpPr>
        <p:spPr/>
        <p:txBody>
          <a:bodyPr/>
          <a:lstStyle/>
          <a:p>
            <a:fld id="{7A9C2AF9-2BC0-47BE-8A16-BD5842A1AECF}" type="slidenum">
              <a:rPr lang="en-IL" smtClean="0"/>
              <a:t>‹#›</a:t>
            </a:fld>
            <a:endParaRPr lang="en-IL"/>
          </a:p>
        </p:txBody>
      </p:sp>
    </p:spTree>
    <p:extLst>
      <p:ext uri="{BB962C8B-B14F-4D97-AF65-F5344CB8AC3E}">
        <p14:creationId xmlns:p14="http://schemas.microsoft.com/office/powerpoint/2010/main" val="18342368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ריק">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8B54BA0F-875B-4FD5-895F-7768EEC2E352}" type="datetimeFigureOut">
              <a:rPr lang="en-IL" smtClean="0"/>
              <a:t>13/08/2024</a:t>
            </a:fld>
            <a:endParaRPr lang="en-IL"/>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L"/>
          </a:p>
        </p:txBody>
      </p:sp>
      <p:sp>
        <p:nvSpPr>
          <p:cNvPr id="9" name="Slide Number Placeholder 8"/>
          <p:cNvSpPr>
            <a:spLocks noGrp="1"/>
          </p:cNvSpPr>
          <p:nvPr>
            <p:ph type="sldNum" sz="quarter" idx="12"/>
          </p:nvPr>
        </p:nvSpPr>
        <p:spPr/>
        <p:txBody>
          <a:bodyPr/>
          <a:lstStyle/>
          <a:p>
            <a:fld id="{7A9C2AF9-2BC0-47BE-8A16-BD5842A1AECF}" type="slidenum">
              <a:rPr lang="en-IL" smtClean="0"/>
              <a:t>‹#›</a:t>
            </a:fld>
            <a:endParaRPr lang="en-IL"/>
          </a:p>
        </p:txBody>
      </p:sp>
    </p:spTree>
    <p:extLst>
      <p:ext uri="{BB962C8B-B14F-4D97-AF65-F5344CB8AC3E}">
        <p14:creationId xmlns:p14="http://schemas.microsoft.com/office/powerpoint/2010/main" val="25596493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תוכן עם כיתוב">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he-IL"/>
              <a:t>לחץ כדי לערוך סגנון כותרת של תבנית בסיס</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8B54BA0F-875B-4FD5-895F-7768EEC2E352}" type="datetimeFigureOut">
              <a:rPr lang="en-IL" smtClean="0"/>
              <a:t>13/08/2024</a:t>
            </a:fld>
            <a:endParaRPr lang="en-IL"/>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L"/>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7A9C2AF9-2BC0-47BE-8A16-BD5842A1AECF}" type="slidenum">
              <a:rPr lang="en-IL" smtClean="0"/>
              <a:t>‹#›</a:t>
            </a:fld>
            <a:endParaRPr lang="en-IL"/>
          </a:p>
        </p:txBody>
      </p:sp>
    </p:spTree>
    <p:extLst>
      <p:ext uri="{BB962C8B-B14F-4D97-AF65-F5344CB8AC3E}">
        <p14:creationId xmlns:p14="http://schemas.microsoft.com/office/powerpoint/2010/main" val="40181404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תמונה עם כיתוב">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he-IL"/>
              <a:t>לחץ כדי לערוך סגנון כותרת של תבנית בסיס</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he-IL"/>
              <a:t>לחץ על הסמל כדי להוסיף תמונה</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8B54BA0F-875B-4FD5-895F-7768EEC2E352}" type="datetimeFigureOut">
              <a:rPr lang="en-IL" smtClean="0"/>
              <a:t>13/08/2024</a:t>
            </a:fld>
            <a:endParaRPr lang="en-IL"/>
          </a:p>
        </p:txBody>
      </p:sp>
      <p:sp>
        <p:nvSpPr>
          <p:cNvPr id="6" name="Footer Placeholder 5"/>
          <p:cNvSpPr>
            <a:spLocks noGrp="1"/>
          </p:cNvSpPr>
          <p:nvPr>
            <p:ph type="ftr" sz="quarter" idx="11"/>
          </p:nvPr>
        </p:nvSpPr>
        <p:spPr/>
        <p:txBody>
          <a:bodyPr/>
          <a:lstStyle/>
          <a:p>
            <a:endParaRPr lang="en-IL"/>
          </a:p>
        </p:txBody>
      </p:sp>
      <p:sp>
        <p:nvSpPr>
          <p:cNvPr id="7" name="Slide Number Placeholder 6"/>
          <p:cNvSpPr>
            <a:spLocks noGrp="1"/>
          </p:cNvSpPr>
          <p:nvPr>
            <p:ph type="sldNum" sz="quarter" idx="12"/>
          </p:nvPr>
        </p:nvSpPr>
        <p:spPr/>
        <p:txBody>
          <a:bodyPr/>
          <a:lstStyle/>
          <a:p>
            <a:fld id="{7A9C2AF9-2BC0-47BE-8A16-BD5842A1AECF}" type="slidenum">
              <a:rPr lang="en-IL" smtClean="0"/>
              <a:t>‹#›</a:t>
            </a:fld>
            <a:endParaRPr lang="en-IL"/>
          </a:p>
        </p:txBody>
      </p:sp>
    </p:spTree>
    <p:extLst>
      <p:ext uri="{BB962C8B-B14F-4D97-AF65-F5344CB8AC3E}">
        <p14:creationId xmlns:p14="http://schemas.microsoft.com/office/powerpoint/2010/main" val="17700897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8B54BA0F-875B-4FD5-895F-7768EEC2E352}" type="datetimeFigureOut">
              <a:rPr lang="en-IL" smtClean="0"/>
              <a:t>13/08/2024</a:t>
            </a:fld>
            <a:endParaRPr lang="en-IL"/>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L"/>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7A9C2AF9-2BC0-47BE-8A16-BD5842A1AECF}" type="slidenum">
              <a:rPr lang="en-IL" smtClean="0"/>
              <a:t>‹#›</a:t>
            </a:fld>
            <a:endParaRPr lang="en-IL"/>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8544421"/>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14265BA1-BDE5-2975-7564-B68B50A5BA86}"/>
              </a:ext>
            </a:extLst>
          </p:cNvPr>
          <p:cNvSpPr>
            <a:spLocks noGrp="1"/>
          </p:cNvSpPr>
          <p:nvPr>
            <p:ph type="ctrTitle"/>
          </p:nvPr>
        </p:nvSpPr>
        <p:spPr/>
        <p:txBody>
          <a:bodyPr/>
          <a:lstStyle/>
          <a:p>
            <a:r>
              <a:rPr lang="en-US" dirty="0"/>
              <a:t>Databases Final Project</a:t>
            </a:r>
            <a:br>
              <a:rPr lang="en-US" dirty="0"/>
            </a:br>
            <a:r>
              <a:rPr lang="en-US" dirty="0"/>
              <a:t>Course - 10127</a:t>
            </a:r>
            <a:endParaRPr lang="en-IL" dirty="0"/>
          </a:p>
        </p:txBody>
      </p:sp>
      <p:sp>
        <p:nvSpPr>
          <p:cNvPr id="3" name="כותרת משנה 2">
            <a:extLst>
              <a:ext uri="{FF2B5EF4-FFF2-40B4-BE49-F238E27FC236}">
                <a16:creationId xmlns:a16="http://schemas.microsoft.com/office/drawing/2014/main" id="{8BA09C6C-3CE9-C7EE-0946-3EB839EF6D36}"/>
              </a:ext>
            </a:extLst>
          </p:cNvPr>
          <p:cNvSpPr>
            <a:spLocks noGrp="1"/>
          </p:cNvSpPr>
          <p:nvPr>
            <p:ph type="subTitle" idx="1"/>
          </p:nvPr>
        </p:nvSpPr>
        <p:spPr/>
        <p:txBody>
          <a:bodyPr>
            <a:normAutofit fontScale="85000" lnSpcReduction="20000"/>
          </a:bodyPr>
          <a:lstStyle/>
          <a:p>
            <a:endParaRPr lang="en-US" dirty="0"/>
          </a:p>
          <a:p>
            <a:r>
              <a:rPr lang="en-US" dirty="0"/>
              <a:t>Gilad Faibish – ID 316566892</a:t>
            </a:r>
          </a:p>
          <a:p>
            <a:r>
              <a:rPr lang="en-US" dirty="0"/>
              <a:t>Emil Glater – ID 206750705</a:t>
            </a:r>
            <a:endParaRPr lang="en-IL" dirty="0"/>
          </a:p>
        </p:txBody>
      </p:sp>
    </p:spTree>
    <p:extLst>
      <p:ext uri="{BB962C8B-B14F-4D97-AF65-F5344CB8AC3E}">
        <p14:creationId xmlns:p14="http://schemas.microsoft.com/office/powerpoint/2010/main" val="42063884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DA1A14E9-E759-BD76-883F-5C7155C51DE0}"/>
              </a:ext>
            </a:extLst>
          </p:cNvPr>
          <p:cNvSpPr>
            <a:spLocks noGrp="1"/>
          </p:cNvSpPr>
          <p:nvPr>
            <p:ph type="title"/>
          </p:nvPr>
        </p:nvSpPr>
        <p:spPr/>
        <p:txBody>
          <a:bodyPr/>
          <a:lstStyle/>
          <a:p>
            <a:pPr algn="ctr"/>
            <a:r>
              <a:rPr lang="en-US" dirty="0"/>
              <a:t>User of the System</a:t>
            </a:r>
            <a:endParaRPr lang="en-IL" dirty="0"/>
          </a:p>
        </p:txBody>
      </p:sp>
      <p:sp>
        <p:nvSpPr>
          <p:cNvPr id="3" name="מציין מיקום תוכן 2">
            <a:extLst>
              <a:ext uri="{FF2B5EF4-FFF2-40B4-BE49-F238E27FC236}">
                <a16:creationId xmlns:a16="http://schemas.microsoft.com/office/drawing/2014/main" id="{ECD83897-1581-2A89-1218-B48882AE6900}"/>
              </a:ext>
            </a:extLst>
          </p:cNvPr>
          <p:cNvSpPr>
            <a:spLocks noGrp="1"/>
          </p:cNvSpPr>
          <p:nvPr>
            <p:ph idx="1"/>
          </p:nvPr>
        </p:nvSpPr>
        <p:spPr/>
        <p:txBody>
          <a:bodyPr/>
          <a:lstStyle/>
          <a:p>
            <a:pPr>
              <a:lnSpc>
                <a:spcPts val="3000"/>
              </a:lnSpc>
              <a:buFont typeface="Arial" panose="020B0604020202020204" pitchFamily="34" charset="0"/>
              <a:buChar char="•"/>
            </a:pPr>
            <a:r>
              <a:rPr lang="en-US" u="sng" dirty="0"/>
              <a:t>Survey Designers and Poll Creators</a:t>
            </a:r>
            <a:br>
              <a:rPr lang="en-US" u="sng" dirty="0"/>
            </a:br>
            <a:r>
              <a:rPr lang="en-US" dirty="0"/>
              <a:t>Survey designers can utilize the system to create polls and surveys. They can input questions and possible responses into the database, design surveys that suit their research needs, and manage the collected data.</a:t>
            </a:r>
          </a:p>
          <a:p>
            <a:pPr marL="0" indent="0">
              <a:lnSpc>
                <a:spcPts val="3000"/>
              </a:lnSpc>
              <a:buNone/>
            </a:pPr>
            <a:r>
              <a:rPr lang="en-US" dirty="0"/>
              <a:t>By accommodating these diverse user roles, the system is versatile and applicable across different domains, including education, corporate recruitment, and research.</a:t>
            </a:r>
            <a:endParaRPr lang="en-IL" dirty="0"/>
          </a:p>
          <a:p>
            <a:pPr marL="0" indent="0">
              <a:lnSpc>
                <a:spcPts val="3000"/>
              </a:lnSpc>
              <a:buNone/>
            </a:pPr>
            <a:endParaRPr lang="en-US" dirty="0"/>
          </a:p>
        </p:txBody>
      </p:sp>
    </p:spTree>
    <p:extLst>
      <p:ext uri="{BB962C8B-B14F-4D97-AF65-F5344CB8AC3E}">
        <p14:creationId xmlns:p14="http://schemas.microsoft.com/office/powerpoint/2010/main" val="15678537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A6B79CF-F4BC-53A2-C926-84382D2C1A19}"/>
              </a:ext>
            </a:extLst>
          </p:cNvPr>
          <p:cNvSpPr>
            <a:spLocks noGrp="1"/>
          </p:cNvSpPr>
          <p:nvPr>
            <p:ph type="title"/>
          </p:nvPr>
        </p:nvSpPr>
        <p:spPr/>
        <p:txBody>
          <a:bodyPr/>
          <a:lstStyle/>
          <a:p>
            <a:pPr algn="ctr"/>
            <a:r>
              <a:rPr lang="en-US" dirty="0"/>
              <a:t>Database Entities</a:t>
            </a:r>
            <a:endParaRPr lang="en-IL" dirty="0"/>
          </a:p>
        </p:txBody>
      </p:sp>
      <p:sp>
        <p:nvSpPr>
          <p:cNvPr id="3" name="מציין מיקום תוכן 2">
            <a:extLst>
              <a:ext uri="{FF2B5EF4-FFF2-40B4-BE49-F238E27FC236}">
                <a16:creationId xmlns:a16="http://schemas.microsoft.com/office/drawing/2014/main" id="{CB2580B1-9475-79B9-5161-45064FBE33BF}"/>
              </a:ext>
            </a:extLst>
          </p:cNvPr>
          <p:cNvSpPr>
            <a:spLocks noGrp="1"/>
          </p:cNvSpPr>
          <p:nvPr>
            <p:ph idx="1"/>
          </p:nvPr>
        </p:nvSpPr>
        <p:spPr>
          <a:xfrm>
            <a:off x="1097280" y="1845734"/>
            <a:ext cx="10058400" cy="4448534"/>
          </a:xfrm>
        </p:spPr>
        <p:txBody>
          <a:bodyPr>
            <a:normAutofit/>
          </a:bodyPr>
          <a:lstStyle/>
          <a:p>
            <a:pPr>
              <a:lnSpc>
                <a:spcPts val="3000"/>
              </a:lnSpc>
              <a:buFont typeface="Arial" panose="020B0604020202020204" pitchFamily="34" charset="0"/>
              <a:buChar char="•"/>
            </a:pPr>
            <a:r>
              <a:rPr lang="en-US" u="sng" dirty="0" err="1"/>
              <a:t>subjecttb</a:t>
            </a:r>
            <a:br>
              <a:rPr lang="en-US" dirty="0"/>
            </a:br>
            <a:r>
              <a:rPr lang="en-US" dirty="0"/>
              <a:t>This table stores information about different subjects that are associated with questions, exams, and answers.</a:t>
            </a:r>
          </a:p>
          <a:p>
            <a:pPr>
              <a:lnSpc>
                <a:spcPts val="3000"/>
              </a:lnSpc>
              <a:buFont typeface="Arial" panose="020B0604020202020204" pitchFamily="34" charset="0"/>
              <a:buChar char="•"/>
            </a:pPr>
            <a:r>
              <a:rPr lang="en-US" u="sng" dirty="0" err="1"/>
              <a:t>examtb</a:t>
            </a:r>
            <a:br>
              <a:rPr lang="en-US" dirty="0"/>
            </a:br>
            <a:r>
              <a:rPr lang="en-US" dirty="0"/>
              <a:t>This table contains information about the exams generated by the system, including the content and the associated subject.</a:t>
            </a:r>
          </a:p>
          <a:p>
            <a:pPr>
              <a:lnSpc>
                <a:spcPts val="3000"/>
              </a:lnSpc>
              <a:buFont typeface="Arial" panose="020B0604020202020204" pitchFamily="34" charset="0"/>
              <a:buChar char="•"/>
            </a:pPr>
            <a:r>
              <a:rPr lang="en-US" u="sng" dirty="0" err="1"/>
              <a:t>mquestiontb</a:t>
            </a:r>
            <a:br>
              <a:rPr lang="en-US" dirty="0"/>
            </a:br>
            <a:r>
              <a:rPr lang="en-US" dirty="0"/>
              <a:t>This table holds the multiple-choice questions, including their text and associated difficulty level.</a:t>
            </a:r>
          </a:p>
        </p:txBody>
      </p:sp>
    </p:spTree>
    <p:extLst>
      <p:ext uri="{BB962C8B-B14F-4D97-AF65-F5344CB8AC3E}">
        <p14:creationId xmlns:p14="http://schemas.microsoft.com/office/powerpoint/2010/main" val="2057783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A6B79CF-F4BC-53A2-C926-84382D2C1A19}"/>
              </a:ext>
            </a:extLst>
          </p:cNvPr>
          <p:cNvSpPr>
            <a:spLocks noGrp="1"/>
          </p:cNvSpPr>
          <p:nvPr>
            <p:ph type="title"/>
          </p:nvPr>
        </p:nvSpPr>
        <p:spPr/>
        <p:txBody>
          <a:bodyPr/>
          <a:lstStyle/>
          <a:p>
            <a:pPr algn="ctr"/>
            <a:r>
              <a:rPr lang="en-US" dirty="0"/>
              <a:t>Database Entities</a:t>
            </a:r>
            <a:endParaRPr lang="en-IL" dirty="0"/>
          </a:p>
        </p:txBody>
      </p:sp>
      <p:sp>
        <p:nvSpPr>
          <p:cNvPr id="3" name="מציין מיקום תוכן 2">
            <a:extLst>
              <a:ext uri="{FF2B5EF4-FFF2-40B4-BE49-F238E27FC236}">
                <a16:creationId xmlns:a16="http://schemas.microsoft.com/office/drawing/2014/main" id="{CB2580B1-9475-79B9-5161-45064FBE33BF}"/>
              </a:ext>
            </a:extLst>
          </p:cNvPr>
          <p:cNvSpPr>
            <a:spLocks noGrp="1"/>
          </p:cNvSpPr>
          <p:nvPr>
            <p:ph idx="1"/>
          </p:nvPr>
        </p:nvSpPr>
        <p:spPr>
          <a:xfrm>
            <a:off x="1097280" y="1845734"/>
            <a:ext cx="10058400" cy="4448534"/>
          </a:xfrm>
        </p:spPr>
        <p:txBody>
          <a:bodyPr>
            <a:normAutofit/>
          </a:bodyPr>
          <a:lstStyle/>
          <a:p>
            <a:pPr>
              <a:lnSpc>
                <a:spcPts val="3000"/>
              </a:lnSpc>
              <a:buFont typeface="Arial" panose="020B0604020202020204" pitchFamily="34" charset="0"/>
              <a:buChar char="•"/>
            </a:pPr>
            <a:r>
              <a:rPr lang="en-US" u="sng" dirty="0" err="1"/>
              <a:t>answertb</a:t>
            </a:r>
            <a:br>
              <a:rPr lang="en-US" dirty="0"/>
            </a:br>
            <a:r>
              <a:rPr lang="en-US" dirty="0"/>
              <a:t>This table contains the possible answers for both types of questions, with each answer linked to a subject and potentially to multiple questions.</a:t>
            </a:r>
          </a:p>
          <a:p>
            <a:pPr>
              <a:lnSpc>
                <a:spcPts val="3000"/>
              </a:lnSpc>
              <a:buFont typeface="Arial" panose="020B0604020202020204" pitchFamily="34" charset="0"/>
              <a:buChar char="•"/>
            </a:pPr>
            <a:r>
              <a:rPr lang="en-US" u="sng" dirty="0" err="1"/>
              <a:t>mquestion_answertb</a:t>
            </a:r>
            <a:br>
              <a:rPr lang="en-US" u="sng" dirty="0"/>
            </a:br>
            <a:r>
              <a:rPr lang="en-US" dirty="0"/>
              <a:t>This table establishes the many-to-many relationship between multiple-choice questions and their possible answers, also indicating which answers are correct.</a:t>
            </a:r>
          </a:p>
          <a:p>
            <a:pPr>
              <a:lnSpc>
                <a:spcPts val="3000"/>
              </a:lnSpc>
              <a:buFont typeface="Arial" panose="020B0604020202020204" pitchFamily="34" charset="0"/>
              <a:buChar char="•"/>
            </a:pPr>
            <a:r>
              <a:rPr lang="en-US" u="sng" dirty="0" err="1"/>
              <a:t>oquestiontb</a:t>
            </a:r>
            <a:br>
              <a:rPr lang="en-US" u="sng" dirty="0"/>
            </a:br>
            <a:r>
              <a:rPr lang="en-US" dirty="0"/>
              <a:t>This table stores the open-ended questions along with their associated subject, model answer, and difficulty level.</a:t>
            </a:r>
            <a:endParaRPr lang="en-IL" dirty="0"/>
          </a:p>
        </p:txBody>
      </p:sp>
    </p:spTree>
    <p:extLst>
      <p:ext uri="{BB962C8B-B14F-4D97-AF65-F5344CB8AC3E}">
        <p14:creationId xmlns:p14="http://schemas.microsoft.com/office/powerpoint/2010/main" val="31331850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B14E9EC9-4C4C-2E87-7633-DE9E5DD6C08B}"/>
              </a:ext>
            </a:extLst>
          </p:cNvPr>
          <p:cNvSpPr>
            <a:spLocks noGrp="1"/>
          </p:cNvSpPr>
          <p:nvPr>
            <p:ph type="title"/>
          </p:nvPr>
        </p:nvSpPr>
        <p:spPr/>
        <p:txBody>
          <a:bodyPr/>
          <a:lstStyle/>
          <a:p>
            <a:pPr algn="ctr"/>
            <a:r>
              <a:rPr lang="en-US" dirty="0"/>
              <a:t>Relationships between Entities</a:t>
            </a:r>
            <a:endParaRPr lang="en-IL" dirty="0"/>
          </a:p>
        </p:txBody>
      </p:sp>
      <p:sp>
        <p:nvSpPr>
          <p:cNvPr id="3" name="מציין מיקום תוכן 2">
            <a:extLst>
              <a:ext uri="{FF2B5EF4-FFF2-40B4-BE49-F238E27FC236}">
                <a16:creationId xmlns:a16="http://schemas.microsoft.com/office/drawing/2014/main" id="{74225190-FF49-4482-0638-9170A1E9D017}"/>
              </a:ext>
            </a:extLst>
          </p:cNvPr>
          <p:cNvSpPr>
            <a:spLocks noGrp="1"/>
          </p:cNvSpPr>
          <p:nvPr>
            <p:ph idx="1"/>
          </p:nvPr>
        </p:nvSpPr>
        <p:spPr/>
        <p:txBody>
          <a:bodyPr/>
          <a:lstStyle/>
          <a:p>
            <a:pPr>
              <a:lnSpc>
                <a:spcPts val="3000"/>
              </a:lnSpc>
              <a:buFont typeface="Arial" panose="020B0604020202020204" pitchFamily="34" charset="0"/>
              <a:buChar char="•"/>
            </a:pPr>
            <a:r>
              <a:rPr lang="en-US" u="sng" dirty="0" err="1"/>
              <a:t>subjecttb</a:t>
            </a:r>
            <a:r>
              <a:rPr lang="en-US" u="sng" dirty="0"/>
              <a:t> ↔ </a:t>
            </a:r>
            <a:r>
              <a:rPr lang="en-US" u="sng" dirty="0" err="1"/>
              <a:t>examtb</a:t>
            </a:r>
            <a:br>
              <a:rPr lang="en-US" u="sng" dirty="0"/>
            </a:br>
            <a:r>
              <a:rPr lang="en-US" dirty="0"/>
              <a:t>There is a one-to-many relationship where one subject in ‘</a:t>
            </a:r>
            <a:r>
              <a:rPr lang="en-US" dirty="0" err="1"/>
              <a:t>subjecttb</a:t>
            </a:r>
            <a:r>
              <a:rPr lang="en-US" dirty="0"/>
              <a:t>’ can have many associated exams in ‘</a:t>
            </a:r>
            <a:r>
              <a:rPr lang="en-US" dirty="0" err="1"/>
              <a:t>examtb</a:t>
            </a:r>
            <a:r>
              <a:rPr lang="en-US" dirty="0"/>
              <a:t>’, but each exam is linked to only one subject.</a:t>
            </a:r>
          </a:p>
          <a:p>
            <a:pPr>
              <a:lnSpc>
                <a:spcPts val="3000"/>
              </a:lnSpc>
              <a:buFont typeface="Arial" panose="020B0604020202020204" pitchFamily="34" charset="0"/>
              <a:buChar char="•"/>
            </a:pPr>
            <a:r>
              <a:rPr lang="en-US" u="sng" dirty="0" err="1"/>
              <a:t>subjecttb</a:t>
            </a:r>
            <a:r>
              <a:rPr lang="en-US" u="sng" dirty="0"/>
              <a:t> ↔ </a:t>
            </a:r>
            <a:r>
              <a:rPr lang="en-US" u="sng" dirty="0" err="1"/>
              <a:t>mquestiontb</a:t>
            </a:r>
            <a:br>
              <a:rPr lang="en-US" u="sng" dirty="0"/>
            </a:br>
            <a:r>
              <a:rPr lang="en-US" dirty="0"/>
              <a:t>There is a one-to-many relationship where one subject in ‘</a:t>
            </a:r>
            <a:r>
              <a:rPr lang="en-US" dirty="0" err="1"/>
              <a:t>subjecttb</a:t>
            </a:r>
            <a:r>
              <a:rPr lang="en-US" dirty="0"/>
              <a:t>’ can have many associated multiple-choice questions in ‘</a:t>
            </a:r>
            <a:r>
              <a:rPr lang="en-US" dirty="0" err="1"/>
              <a:t>mquestiontb</a:t>
            </a:r>
            <a:r>
              <a:rPr lang="en-US" dirty="0"/>
              <a:t>’, but each question is linked to only one subject.</a:t>
            </a:r>
          </a:p>
          <a:p>
            <a:pPr>
              <a:lnSpc>
                <a:spcPts val="3000"/>
              </a:lnSpc>
              <a:buFont typeface="Arial" panose="020B0604020202020204" pitchFamily="34" charset="0"/>
              <a:buChar char="•"/>
            </a:pPr>
            <a:r>
              <a:rPr lang="en-US" u="sng" dirty="0" err="1"/>
              <a:t>subjecttb</a:t>
            </a:r>
            <a:r>
              <a:rPr lang="en-US" u="sng" dirty="0"/>
              <a:t> ↔ </a:t>
            </a:r>
            <a:r>
              <a:rPr lang="en-US" u="sng" dirty="0" err="1"/>
              <a:t>oquestiontb</a:t>
            </a:r>
            <a:br>
              <a:rPr lang="en-US" u="sng" dirty="0"/>
            </a:br>
            <a:r>
              <a:rPr lang="en-US" dirty="0"/>
              <a:t>There is a one-to-many relationship where one subject in </a:t>
            </a:r>
            <a:r>
              <a:rPr lang="en-US" dirty="0" err="1"/>
              <a:t>subjecttb</a:t>
            </a:r>
            <a:r>
              <a:rPr lang="en-US" dirty="0"/>
              <a:t> can have many associated open-ended questions in </a:t>
            </a:r>
            <a:r>
              <a:rPr lang="en-US" dirty="0" err="1"/>
              <a:t>oquestiontb</a:t>
            </a:r>
            <a:r>
              <a:rPr lang="en-US" dirty="0"/>
              <a:t>, but each question is linked to only one subject.</a:t>
            </a:r>
            <a:endParaRPr lang="en-IL" dirty="0"/>
          </a:p>
        </p:txBody>
      </p:sp>
    </p:spTree>
    <p:extLst>
      <p:ext uri="{BB962C8B-B14F-4D97-AF65-F5344CB8AC3E}">
        <p14:creationId xmlns:p14="http://schemas.microsoft.com/office/powerpoint/2010/main" val="41346280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B14E9EC9-4C4C-2E87-7633-DE9E5DD6C08B}"/>
              </a:ext>
            </a:extLst>
          </p:cNvPr>
          <p:cNvSpPr>
            <a:spLocks noGrp="1"/>
          </p:cNvSpPr>
          <p:nvPr>
            <p:ph type="title"/>
          </p:nvPr>
        </p:nvSpPr>
        <p:spPr/>
        <p:txBody>
          <a:bodyPr/>
          <a:lstStyle/>
          <a:p>
            <a:pPr algn="ctr"/>
            <a:r>
              <a:rPr lang="en-US" dirty="0"/>
              <a:t>Relationships between Entities</a:t>
            </a:r>
            <a:endParaRPr lang="en-IL" dirty="0"/>
          </a:p>
        </p:txBody>
      </p:sp>
      <p:sp>
        <p:nvSpPr>
          <p:cNvPr id="3" name="מציין מיקום תוכן 2">
            <a:extLst>
              <a:ext uri="{FF2B5EF4-FFF2-40B4-BE49-F238E27FC236}">
                <a16:creationId xmlns:a16="http://schemas.microsoft.com/office/drawing/2014/main" id="{74225190-FF49-4482-0638-9170A1E9D017}"/>
              </a:ext>
            </a:extLst>
          </p:cNvPr>
          <p:cNvSpPr>
            <a:spLocks noGrp="1"/>
          </p:cNvSpPr>
          <p:nvPr>
            <p:ph idx="1"/>
          </p:nvPr>
        </p:nvSpPr>
        <p:spPr>
          <a:xfrm>
            <a:off x="1097280" y="1737360"/>
            <a:ext cx="10058400" cy="4725664"/>
          </a:xfrm>
        </p:spPr>
        <p:txBody>
          <a:bodyPr>
            <a:normAutofit/>
          </a:bodyPr>
          <a:lstStyle/>
          <a:p>
            <a:pPr>
              <a:lnSpc>
                <a:spcPts val="3000"/>
              </a:lnSpc>
              <a:buFont typeface="Arial" panose="020B0604020202020204" pitchFamily="34" charset="0"/>
              <a:buChar char="•"/>
            </a:pPr>
            <a:r>
              <a:rPr lang="en-US" u="sng" dirty="0" err="1"/>
              <a:t>mquestiontb</a:t>
            </a:r>
            <a:r>
              <a:rPr lang="en-US" u="sng" dirty="0"/>
              <a:t> ↔ </a:t>
            </a:r>
            <a:r>
              <a:rPr lang="en-US" u="sng" dirty="0" err="1"/>
              <a:t>mquestion_answerb</a:t>
            </a:r>
            <a:r>
              <a:rPr lang="en-US" u="sng" dirty="0"/>
              <a:t> ↔ </a:t>
            </a:r>
            <a:r>
              <a:rPr lang="en-US" u="sng" dirty="0" err="1"/>
              <a:t>answertb</a:t>
            </a:r>
            <a:br>
              <a:rPr lang="en-US" u="sng" dirty="0"/>
            </a:br>
            <a:r>
              <a:rPr lang="en-US" dirty="0"/>
              <a:t>There is a many-to-many relationship between ‘</a:t>
            </a:r>
            <a:r>
              <a:rPr lang="en-US" dirty="0" err="1"/>
              <a:t>mquestiontb</a:t>
            </a:r>
            <a:r>
              <a:rPr lang="en-US" dirty="0"/>
              <a:t>’ and ‘</a:t>
            </a:r>
            <a:r>
              <a:rPr lang="en-US" dirty="0" err="1"/>
              <a:t>answertb</a:t>
            </a:r>
            <a:r>
              <a:rPr lang="en-US" dirty="0"/>
              <a:t>’, which is managed through the junction table ‘</a:t>
            </a:r>
            <a:r>
              <a:rPr lang="en-US" dirty="0" err="1"/>
              <a:t>mquestion_answertb</a:t>
            </a:r>
            <a:r>
              <a:rPr lang="en-US" dirty="0"/>
              <a:t>’. This table associates multiple-choice questions with multiple possible answers, indicating the correct ones.</a:t>
            </a:r>
          </a:p>
          <a:p>
            <a:pPr>
              <a:lnSpc>
                <a:spcPts val="3000"/>
              </a:lnSpc>
              <a:buFont typeface="Arial" panose="020B0604020202020204" pitchFamily="34" charset="0"/>
              <a:buChar char="•"/>
            </a:pPr>
            <a:r>
              <a:rPr lang="en-US" u="sng" dirty="0" err="1"/>
              <a:t>subjecttb</a:t>
            </a:r>
            <a:r>
              <a:rPr lang="en-US" u="sng" dirty="0"/>
              <a:t> ↔ </a:t>
            </a:r>
            <a:r>
              <a:rPr lang="en-US" u="sng" dirty="0" err="1"/>
              <a:t>answertb</a:t>
            </a:r>
            <a:br>
              <a:rPr lang="en-US" sz="1800" b="1" dirty="0">
                <a:effectLst/>
                <a:latin typeface="Times New Roman" panose="02020603050405020304" pitchFamily="18" charset="0"/>
                <a:ea typeface="Times New Roman" panose="02020603050405020304" pitchFamily="18" charset="0"/>
              </a:rPr>
            </a:br>
            <a:r>
              <a:rPr lang="en-US" dirty="0"/>
              <a:t>There is a one-to-many relationship where one subject in </a:t>
            </a:r>
            <a:r>
              <a:rPr lang="en-US" dirty="0" err="1"/>
              <a:t>subjecttb</a:t>
            </a:r>
            <a:r>
              <a:rPr lang="en-US" dirty="0"/>
              <a:t> can have many associated answers in </a:t>
            </a:r>
            <a:r>
              <a:rPr lang="en-US" dirty="0" err="1"/>
              <a:t>answerb</a:t>
            </a:r>
            <a:r>
              <a:rPr lang="en-US" dirty="0"/>
              <a:t>, but each answer is linked to only one subject.</a:t>
            </a:r>
          </a:p>
          <a:p>
            <a:pPr>
              <a:lnSpc>
                <a:spcPts val="3000"/>
              </a:lnSpc>
              <a:buFont typeface="Arial" panose="020B0604020202020204" pitchFamily="34" charset="0"/>
              <a:buChar char="•"/>
            </a:pPr>
            <a:r>
              <a:rPr lang="en-US" u="sng" dirty="0" err="1"/>
              <a:t>oquestiontb</a:t>
            </a:r>
            <a:r>
              <a:rPr lang="en-US" u="sng" dirty="0"/>
              <a:t> ↔ </a:t>
            </a:r>
            <a:r>
              <a:rPr lang="en-US" u="sng" dirty="0" err="1"/>
              <a:t>answertb</a:t>
            </a:r>
            <a:br>
              <a:rPr lang="en-US" sz="2100" u="sng" dirty="0"/>
            </a:br>
            <a:r>
              <a:rPr lang="en-US" dirty="0"/>
              <a:t>There is a one-to-many relationship where each open-ended question in ‘</a:t>
            </a:r>
            <a:r>
              <a:rPr lang="en-US" dirty="0" err="1"/>
              <a:t>oquestiontb</a:t>
            </a:r>
            <a:r>
              <a:rPr lang="en-US" dirty="0"/>
              <a:t>’ is linked to one correct answer in ‘</a:t>
            </a:r>
            <a:r>
              <a:rPr lang="en-US" dirty="0" err="1"/>
              <a:t>answertb</a:t>
            </a:r>
            <a:r>
              <a:rPr lang="en-US" dirty="0"/>
              <a:t>'. However, an answer in ‘</a:t>
            </a:r>
            <a:r>
              <a:rPr lang="en-US" dirty="0" err="1"/>
              <a:t>answertb</a:t>
            </a:r>
            <a:r>
              <a:rPr lang="en-US" dirty="0"/>
              <a:t>’ might not be linked to only one open-ended question, as it could be used for multiple questions, and of different types.</a:t>
            </a:r>
          </a:p>
        </p:txBody>
      </p:sp>
    </p:spTree>
    <p:extLst>
      <p:ext uri="{BB962C8B-B14F-4D97-AF65-F5344CB8AC3E}">
        <p14:creationId xmlns:p14="http://schemas.microsoft.com/office/powerpoint/2010/main" val="42524839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C13EFE45-62C8-9341-8BA5-CBD2655DB103}"/>
              </a:ext>
            </a:extLst>
          </p:cNvPr>
          <p:cNvSpPr>
            <a:spLocks noGrp="1"/>
          </p:cNvSpPr>
          <p:nvPr>
            <p:ph type="title"/>
          </p:nvPr>
        </p:nvSpPr>
        <p:spPr>
          <a:xfrm>
            <a:off x="1097279" y="-547898"/>
            <a:ext cx="10058400" cy="1450757"/>
          </a:xfrm>
        </p:spPr>
        <p:txBody>
          <a:bodyPr/>
          <a:lstStyle/>
          <a:p>
            <a:pPr algn="ctr"/>
            <a:r>
              <a:rPr lang="en-US" dirty="0"/>
              <a:t>ERD</a:t>
            </a:r>
            <a:endParaRPr lang="en-IL" dirty="0"/>
          </a:p>
        </p:txBody>
      </p:sp>
      <p:pic>
        <p:nvPicPr>
          <p:cNvPr id="9" name="מציין מיקום תוכן 8">
            <a:extLst>
              <a:ext uri="{FF2B5EF4-FFF2-40B4-BE49-F238E27FC236}">
                <a16:creationId xmlns:a16="http://schemas.microsoft.com/office/drawing/2014/main" id="{EB97FE4D-FD94-06FA-7218-2FEF3C55F5F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2420" y="840715"/>
            <a:ext cx="10947160" cy="5406779"/>
          </a:xfrm>
        </p:spPr>
      </p:pic>
    </p:spTree>
    <p:extLst>
      <p:ext uri="{BB962C8B-B14F-4D97-AF65-F5344CB8AC3E}">
        <p14:creationId xmlns:p14="http://schemas.microsoft.com/office/powerpoint/2010/main" val="2599223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C13EFE45-62C8-9341-8BA5-CBD2655DB103}"/>
              </a:ext>
            </a:extLst>
          </p:cNvPr>
          <p:cNvSpPr>
            <a:spLocks noGrp="1"/>
          </p:cNvSpPr>
          <p:nvPr>
            <p:ph type="title"/>
          </p:nvPr>
        </p:nvSpPr>
        <p:spPr>
          <a:xfrm>
            <a:off x="1097279" y="-547898"/>
            <a:ext cx="10058400" cy="1450757"/>
          </a:xfrm>
        </p:spPr>
        <p:txBody>
          <a:bodyPr/>
          <a:lstStyle/>
          <a:p>
            <a:pPr algn="ctr"/>
            <a:r>
              <a:rPr lang="en-US" dirty="0"/>
              <a:t>Tables</a:t>
            </a:r>
            <a:endParaRPr lang="en-IL" dirty="0"/>
          </a:p>
        </p:txBody>
      </p:sp>
      <p:pic>
        <p:nvPicPr>
          <p:cNvPr id="11" name="מציין מיקום תוכן 10">
            <a:extLst>
              <a:ext uri="{FF2B5EF4-FFF2-40B4-BE49-F238E27FC236}">
                <a16:creationId xmlns:a16="http://schemas.microsoft.com/office/drawing/2014/main" id="{9CAA897B-2512-67A0-2EF9-B05ACF8BC6F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97279" y="783862"/>
            <a:ext cx="10058400" cy="5546766"/>
          </a:xfrm>
        </p:spPr>
      </p:pic>
    </p:spTree>
    <p:extLst>
      <p:ext uri="{BB962C8B-B14F-4D97-AF65-F5344CB8AC3E}">
        <p14:creationId xmlns:p14="http://schemas.microsoft.com/office/powerpoint/2010/main" val="33219892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9733FD0-1FFC-D5B0-AB4E-F0D0BA3C0379}"/>
              </a:ext>
            </a:extLst>
          </p:cNvPr>
          <p:cNvSpPr>
            <a:spLocks noGrp="1"/>
          </p:cNvSpPr>
          <p:nvPr>
            <p:ph type="title"/>
          </p:nvPr>
        </p:nvSpPr>
        <p:spPr/>
        <p:txBody>
          <a:bodyPr/>
          <a:lstStyle/>
          <a:p>
            <a:pPr algn="ctr"/>
            <a:r>
              <a:rPr lang="en-US" dirty="0"/>
              <a:t>General Description</a:t>
            </a:r>
            <a:endParaRPr lang="en-IL" dirty="0"/>
          </a:p>
        </p:txBody>
      </p:sp>
      <p:sp>
        <p:nvSpPr>
          <p:cNvPr id="3" name="מציין מיקום תוכן 2">
            <a:extLst>
              <a:ext uri="{FF2B5EF4-FFF2-40B4-BE49-F238E27FC236}">
                <a16:creationId xmlns:a16="http://schemas.microsoft.com/office/drawing/2014/main" id="{A419F998-61B9-17EC-23F5-FA4984D3E979}"/>
              </a:ext>
            </a:extLst>
          </p:cNvPr>
          <p:cNvSpPr>
            <a:spLocks noGrp="1"/>
          </p:cNvSpPr>
          <p:nvPr>
            <p:ph idx="1"/>
          </p:nvPr>
        </p:nvSpPr>
        <p:spPr/>
        <p:txBody>
          <a:bodyPr>
            <a:normAutofit/>
          </a:bodyPr>
          <a:lstStyle/>
          <a:p>
            <a:r>
              <a:rPr lang="en-US" b="1" dirty="0"/>
              <a:t>Java Program Description</a:t>
            </a:r>
            <a:endParaRPr lang="en-IL" b="1" dirty="0"/>
          </a:p>
          <a:p>
            <a:pPr>
              <a:lnSpc>
                <a:spcPts val="3000"/>
              </a:lnSpc>
            </a:pPr>
            <a:r>
              <a:rPr lang="en-US" dirty="0"/>
              <a:t>The original Java program is a system designed to generate exams for various purposes, including academic assessments, job interviews, and polls. Additionally, the system is capable of generating multiple databases, each containing a collection of questions, answers, and exams specific to a particular subject.</a:t>
            </a:r>
          </a:p>
          <a:p>
            <a:pPr marL="0" indent="0">
              <a:buNone/>
            </a:pPr>
            <a:endParaRPr lang="en-US" dirty="0"/>
          </a:p>
        </p:txBody>
      </p:sp>
    </p:spTree>
    <p:extLst>
      <p:ext uri="{BB962C8B-B14F-4D97-AF65-F5344CB8AC3E}">
        <p14:creationId xmlns:p14="http://schemas.microsoft.com/office/powerpoint/2010/main" val="34707901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D03E13FC-2EDA-01D0-25C0-9D383CE89DC9}"/>
              </a:ext>
            </a:extLst>
          </p:cNvPr>
          <p:cNvSpPr>
            <a:spLocks noGrp="1"/>
          </p:cNvSpPr>
          <p:nvPr>
            <p:ph type="title"/>
          </p:nvPr>
        </p:nvSpPr>
        <p:spPr/>
        <p:txBody>
          <a:bodyPr/>
          <a:lstStyle/>
          <a:p>
            <a:pPr algn="ctr"/>
            <a:r>
              <a:rPr lang="en-US" dirty="0"/>
              <a:t>General Description</a:t>
            </a:r>
            <a:endParaRPr lang="en-IL" dirty="0"/>
          </a:p>
        </p:txBody>
      </p:sp>
      <p:sp>
        <p:nvSpPr>
          <p:cNvPr id="3" name="מציין מיקום תוכן 2">
            <a:extLst>
              <a:ext uri="{FF2B5EF4-FFF2-40B4-BE49-F238E27FC236}">
                <a16:creationId xmlns:a16="http://schemas.microsoft.com/office/drawing/2014/main" id="{3EA5D3FD-AA3A-AA35-484C-B7FF62189BD9}"/>
              </a:ext>
            </a:extLst>
          </p:cNvPr>
          <p:cNvSpPr>
            <a:spLocks noGrp="1"/>
          </p:cNvSpPr>
          <p:nvPr>
            <p:ph idx="1"/>
          </p:nvPr>
        </p:nvSpPr>
        <p:spPr>
          <a:xfrm>
            <a:off x="1097280" y="1845734"/>
            <a:ext cx="10058400" cy="4395268"/>
          </a:xfrm>
        </p:spPr>
        <p:txBody>
          <a:bodyPr>
            <a:normAutofit/>
          </a:bodyPr>
          <a:lstStyle/>
          <a:p>
            <a:r>
              <a:rPr lang="en-US" b="1" dirty="0">
                <a:effectLst/>
                <a:latin typeface="Calibri" panose="020F0502020204030204" pitchFamily="34" charset="0"/>
                <a:ea typeface="Calibri" panose="020F0502020204030204" pitchFamily="34" charset="0"/>
                <a:cs typeface="Arial" panose="020B0604020202020204" pitchFamily="34" charset="0"/>
              </a:rPr>
              <a:t>System Functionality</a:t>
            </a:r>
            <a:endParaRPr lang="en-IL" b="1" dirty="0"/>
          </a:p>
          <a:p>
            <a:pPr>
              <a:lnSpc>
                <a:spcPts val="3000"/>
              </a:lnSpc>
            </a:pPr>
            <a:r>
              <a:rPr lang="en-US" dirty="0"/>
              <a:t>Upon logging into the system, users are prompted to choose between creating a new database or accessing an existing one. Once a selection is made, a window with a variety of options is presented. Users can add questions (open-ended or multiple-choice) and answers to the database. For open-ended questions, users are required to link an answer from the database to the question, which cannot be modified afterward. In the case of multiple-choice questions, answers are linked individually, and users have the option to remove any answer from a multiple-choice question or delete any type of question from the database.</a:t>
            </a:r>
            <a:endParaRPr lang="en-IL" dirty="0"/>
          </a:p>
          <a:p>
            <a:pPr>
              <a:lnSpc>
                <a:spcPts val="3000"/>
              </a:lnSpc>
            </a:pPr>
            <a:r>
              <a:rPr lang="en-US" dirty="0"/>
              <a:t>The system also provides the functionality to view all stored questions and their corresponding answers.</a:t>
            </a:r>
            <a:endParaRPr lang="en-IL" dirty="0"/>
          </a:p>
          <a:p>
            <a:endParaRPr lang="en-IL" dirty="0"/>
          </a:p>
        </p:txBody>
      </p:sp>
    </p:spTree>
    <p:extLst>
      <p:ext uri="{BB962C8B-B14F-4D97-AF65-F5344CB8AC3E}">
        <p14:creationId xmlns:p14="http://schemas.microsoft.com/office/powerpoint/2010/main" val="25829011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6047079B-2BDD-BA14-E777-0C047FF92347}"/>
              </a:ext>
            </a:extLst>
          </p:cNvPr>
          <p:cNvSpPr>
            <a:spLocks noGrp="1"/>
          </p:cNvSpPr>
          <p:nvPr>
            <p:ph type="title"/>
          </p:nvPr>
        </p:nvSpPr>
        <p:spPr/>
        <p:txBody>
          <a:bodyPr/>
          <a:lstStyle/>
          <a:p>
            <a:pPr algn="ctr"/>
            <a:r>
              <a:rPr lang="en-US" dirty="0"/>
              <a:t>General Description</a:t>
            </a:r>
            <a:endParaRPr lang="en-IL" dirty="0"/>
          </a:p>
        </p:txBody>
      </p:sp>
      <p:sp>
        <p:nvSpPr>
          <p:cNvPr id="3" name="מציין מיקום תוכן 2">
            <a:extLst>
              <a:ext uri="{FF2B5EF4-FFF2-40B4-BE49-F238E27FC236}">
                <a16:creationId xmlns:a16="http://schemas.microsoft.com/office/drawing/2014/main" id="{312DF886-0E31-99D1-BC99-48A331CE523D}"/>
              </a:ext>
            </a:extLst>
          </p:cNvPr>
          <p:cNvSpPr>
            <a:spLocks noGrp="1"/>
          </p:cNvSpPr>
          <p:nvPr>
            <p:ph idx="1"/>
          </p:nvPr>
        </p:nvSpPr>
        <p:spPr>
          <a:xfrm>
            <a:off x="1097280" y="1845734"/>
            <a:ext cx="10058400" cy="4581700"/>
          </a:xfrm>
        </p:spPr>
        <p:txBody>
          <a:bodyPr>
            <a:normAutofit/>
          </a:bodyPr>
          <a:lstStyle/>
          <a:p>
            <a:r>
              <a:rPr lang="en-US" b="1" dirty="0">
                <a:latin typeface="Calibri" panose="020F0502020204030204" pitchFamily="34" charset="0"/>
                <a:cs typeface="Arial" panose="020B0604020202020204" pitchFamily="34" charset="0"/>
              </a:rPr>
              <a:t>Exam Creation</a:t>
            </a:r>
            <a:endParaRPr lang="en-IL" b="1" dirty="0">
              <a:latin typeface="Calibri" panose="020F0502020204030204" pitchFamily="34" charset="0"/>
              <a:cs typeface="Arial" panose="020B0604020202020204" pitchFamily="34" charset="0"/>
            </a:endParaRPr>
          </a:p>
          <a:p>
            <a:pPr>
              <a:lnSpc>
                <a:spcPts val="3000"/>
              </a:lnSpc>
            </a:pPr>
            <a:r>
              <a:rPr lang="en-US" b="0" i="0" dirty="0">
                <a:effectLst/>
                <a:latin typeface="gg sans"/>
              </a:rPr>
              <a:t>The system allows users to create exams either automatically or manually using the stored questions and answers. In automatic generation, users specify the number of questions, and the system randomly selects </a:t>
            </a:r>
            <a:r>
              <a:rPr lang="en-US" dirty="0"/>
              <a:t>questions and answers</a:t>
            </a:r>
            <a:r>
              <a:rPr lang="en-US" b="0" i="0" dirty="0">
                <a:effectLst/>
                <a:latin typeface="gg sans"/>
              </a:rPr>
              <a:t>. For manual creation, users specify the number of questions, view all available options, and select the desired ones. For multiple-choice questions, at least four of their related answers must be selected. Once the exam is created, the system generates two files: </a:t>
            </a:r>
            <a:br>
              <a:rPr lang="en-US" b="0" i="0" dirty="0">
                <a:effectLst/>
                <a:latin typeface="gg sans"/>
              </a:rPr>
            </a:br>
            <a:r>
              <a:rPr lang="en-US" b="0" i="0" dirty="0">
                <a:effectLst/>
                <a:latin typeface="gg sans"/>
              </a:rPr>
              <a:t>Q</a:t>
            </a:r>
            <a:r>
              <a:rPr lang="en-US" dirty="0">
                <a:latin typeface="gg sans"/>
              </a:rPr>
              <a:t>uestionnaire</a:t>
            </a:r>
            <a:r>
              <a:rPr lang="en-US" b="0" i="0" dirty="0">
                <a:effectLst/>
                <a:latin typeface="gg sans"/>
              </a:rPr>
              <a:t> – includes questions and answers (excluding truth values).</a:t>
            </a:r>
            <a:br>
              <a:rPr lang="en-US" b="0" i="0" dirty="0">
                <a:effectLst/>
                <a:latin typeface="gg sans"/>
              </a:rPr>
            </a:br>
            <a:r>
              <a:rPr lang="en-US" b="0" i="0" dirty="0">
                <a:effectLst/>
                <a:latin typeface="gg sans"/>
              </a:rPr>
              <a:t>Solution – includes questions and correct answers (including model answers for open-ended questions).</a:t>
            </a:r>
            <a:endParaRPr lang="en-IL" dirty="0"/>
          </a:p>
        </p:txBody>
      </p:sp>
    </p:spTree>
    <p:extLst>
      <p:ext uri="{BB962C8B-B14F-4D97-AF65-F5344CB8AC3E}">
        <p14:creationId xmlns:p14="http://schemas.microsoft.com/office/powerpoint/2010/main" val="21823729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6E5AB18B-E63F-B49C-3D88-159C5A38F5D1}"/>
              </a:ext>
            </a:extLst>
          </p:cNvPr>
          <p:cNvSpPr>
            <a:spLocks noGrp="1"/>
          </p:cNvSpPr>
          <p:nvPr>
            <p:ph type="title"/>
          </p:nvPr>
        </p:nvSpPr>
        <p:spPr/>
        <p:txBody>
          <a:bodyPr/>
          <a:lstStyle/>
          <a:p>
            <a:pPr algn="ctr"/>
            <a:r>
              <a:rPr lang="en-US" dirty="0"/>
              <a:t>Requirements for the System</a:t>
            </a:r>
            <a:endParaRPr lang="en-IL" dirty="0"/>
          </a:p>
        </p:txBody>
      </p:sp>
      <p:sp>
        <p:nvSpPr>
          <p:cNvPr id="3" name="מציין מיקום תוכן 2">
            <a:extLst>
              <a:ext uri="{FF2B5EF4-FFF2-40B4-BE49-F238E27FC236}">
                <a16:creationId xmlns:a16="http://schemas.microsoft.com/office/drawing/2014/main" id="{7D576126-74D8-712A-61FE-036D7A05464D}"/>
              </a:ext>
            </a:extLst>
          </p:cNvPr>
          <p:cNvSpPr>
            <a:spLocks noGrp="1"/>
          </p:cNvSpPr>
          <p:nvPr>
            <p:ph idx="1"/>
          </p:nvPr>
        </p:nvSpPr>
        <p:spPr>
          <a:xfrm>
            <a:off x="1097280" y="1845734"/>
            <a:ext cx="10058400" cy="4725663"/>
          </a:xfrm>
        </p:spPr>
        <p:txBody>
          <a:bodyPr wrap="square" lIns="0">
            <a:normAutofit/>
          </a:bodyPr>
          <a:lstStyle/>
          <a:p>
            <a:pPr>
              <a:lnSpc>
                <a:spcPts val="3000"/>
              </a:lnSpc>
            </a:pPr>
            <a:r>
              <a:rPr lang="en-US" dirty="0"/>
              <a:t>The PostgreSQL database will serve as the central repository for storing and managing the data required by the exam generation system. Specifically, the database will support the following functionalities:</a:t>
            </a:r>
          </a:p>
          <a:p>
            <a:pPr>
              <a:lnSpc>
                <a:spcPts val="3000"/>
              </a:lnSpc>
              <a:buFont typeface="Arial" panose="020B0604020202020204" pitchFamily="34" charset="0"/>
              <a:buChar char="•"/>
            </a:pPr>
            <a:r>
              <a:rPr lang="en-US" u="sng" dirty="0"/>
              <a:t>Storage of Questions and Answers</a:t>
            </a:r>
            <a:br>
              <a:rPr lang="en-US" dirty="0"/>
            </a:br>
            <a:r>
              <a:rPr lang="en-US" dirty="0"/>
              <a:t>The database will store all questions and answers, including both open-ended and multiple-choice formats. Each question and its associated answers will be organized in a way that allows for easy retrieval, modification, and deletion.</a:t>
            </a:r>
          </a:p>
        </p:txBody>
      </p:sp>
    </p:spTree>
    <p:extLst>
      <p:ext uri="{BB962C8B-B14F-4D97-AF65-F5344CB8AC3E}">
        <p14:creationId xmlns:p14="http://schemas.microsoft.com/office/powerpoint/2010/main" val="14914022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31E4AD43-AB92-9A77-9EF5-A96E2337612C}"/>
              </a:ext>
            </a:extLst>
          </p:cNvPr>
          <p:cNvSpPr>
            <a:spLocks noGrp="1"/>
          </p:cNvSpPr>
          <p:nvPr>
            <p:ph type="title"/>
          </p:nvPr>
        </p:nvSpPr>
        <p:spPr/>
        <p:txBody>
          <a:bodyPr/>
          <a:lstStyle/>
          <a:p>
            <a:pPr algn="ctr"/>
            <a:r>
              <a:rPr lang="en-US" dirty="0"/>
              <a:t>Requirements for the System</a:t>
            </a:r>
            <a:endParaRPr lang="en-IL" dirty="0"/>
          </a:p>
        </p:txBody>
      </p:sp>
      <p:sp>
        <p:nvSpPr>
          <p:cNvPr id="3" name="מציין מיקום תוכן 2">
            <a:extLst>
              <a:ext uri="{FF2B5EF4-FFF2-40B4-BE49-F238E27FC236}">
                <a16:creationId xmlns:a16="http://schemas.microsoft.com/office/drawing/2014/main" id="{44AAD89B-D48E-C35A-3453-15E87C2BABE7}"/>
              </a:ext>
            </a:extLst>
          </p:cNvPr>
          <p:cNvSpPr>
            <a:spLocks noGrp="1"/>
          </p:cNvSpPr>
          <p:nvPr>
            <p:ph idx="1"/>
          </p:nvPr>
        </p:nvSpPr>
        <p:spPr>
          <a:xfrm>
            <a:off x="1097280" y="1845734"/>
            <a:ext cx="10058400" cy="4430780"/>
          </a:xfrm>
        </p:spPr>
        <p:txBody>
          <a:bodyPr>
            <a:normAutofit/>
          </a:bodyPr>
          <a:lstStyle/>
          <a:p>
            <a:pPr>
              <a:lnSpc>
                <a:spcPts val="3000"/>
              </a:lnSpc>
              <a:buFont typeface="Arial" panose="020B0604020202020204" pitchFamily="34" charset="0"/>
              <a:buChar char="•"/>
            </a:pPr>
            <a:r>
              <a:rPr lang="en-US" u="sng" dirty="0"/>
              <a:t>Exam Generation and Storage</a:t>
            </a:r>
            <a:br>
              <a:rPr lang="en-US" u="sng" dirty="0"/>
            </a:br>
            <a:r>
              <a:rPr lang="en-US" dirty="0"/>
              <a:t>When an exam is created, either manually or automatically, the exam data, including the selected questions and answers, will be stored in the database. This allows for exams to be retrieved, reviewed, and re-used in the future.</a:t>
            </a:r>
          </a:p>
          <a:p>
            <a:pPr>
              <a:lnSpc>
                <a:spcPts val="3000"/>
              </a:lnSpc>
              <a:buFont typeface="Arial" panose="020B0604020202020204" pitchFamily="34" charset="0"/>
              <a:buChar char="•"/>
            </a:pPr>
            <a:r>
              <a:rPr lang="en-US" u="sng" dirty="0"/>
              <a:t>Data Integrity and Consistency</a:t>
            </a:r>
            <a:br>
              <a:rPr lang="en-US" u="sng" dirty="0"/>
            </a:br>
            <a:r>
              <a:rPr lang="en-US" dirty="0"/>
              <a:t>The database will enforce data integrity, ensuring that questions are linked to the correct answers and that exams are generated with accurate information.</a:t>
            </a:r>
          </a:p>
          <a:p>
            <a:pPr>
              <a:lnSpc>
                <a:spcPts val="3000"/>
              </a:lnSpc>
              <a:buFont typeface="Arial" panose="020B0604020202020204" pitchFamily="34" charset="0"/>
              <a:buChar char="•"/>
            </a:pPr>
            <a:r>
              <a:rPr lang="en-US" u="sng" dirty="0"/>
              <a:t>Backup and Recovery</a:t>
            </a:r>
            <a:br>
              <a:rPr lang="en-US" dirty="0"/>
            </a:br>
            <a:r>
              <a:rPr lang="en-US" dirty="0"/>
              <a:t>By using PostgreSQL, the local system can leverage robust backup and recovery features, ensuring that all data is securely stored and can be recovered in case of any system failures.</a:t>
            </a:r>
          </a:p>
        </p:txBody>
      </p:sp>
    </p:spTree>
    <p:extLst>
      <p:ext uri="{BB962C8B-B14F-4D97-AF65-F5344CB8AC3E}">
        <p14:creationId xmlns:p14="http://schemas.microsoft.com/office/powerpoint/2010/main" val="7855187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66462FA-B52F-8A50-FBC2-07FC3AF4E8CC}"/>
              </a:ext>
            </a:extLst>
          </p:cNvPr>
          <p:cNvSpPr>
            <a:spLocks noGrp="1"/>
          </p:cNvSpPr>
          <p:nvPr>
            <p:ph type="title"/>
          </p:nvPr>
        </p:nvSpPr>
        <p:spPr/>
        <p:txBody>
          <a:bodyPr/>
          <a:lstStyle/>
          <a:p>
            <a:pPr algn="ctr"/>
            <a:r>
              <a:rPr lang="en-US" dirty="0"/>
              <a:t>Requirements for the System</a:t>
            </a:r>
            <a:endParaRPr lang="en-IL" dirty="0"/>
          </a:p>
        </p:txBody>
      </p:sp>
      <p:sp>
        <p:nvSpPr>
          <p:cNvPr id="3" name="מציין מיקום תוכן 2">
            <a:extLst>
              <a:ext uri="{FF2B5EF4-FFF2-40B4-BE49-F238E27FC236}">
                <a16:creationId xmlns:a16="http://schemas.microsoft.com/office/drawing/2014/main" id="{E714A345-0D30-DEEE-6FCA-3F4AEAA574A7}"/>
              </a:ext>
            </a:extLst>
          </p:cNvPr>
          <p:cNvSpPr>
            <a:spLocks noGrp="1"/>
          </p:cNvSpPr>
          <p:nvPr>
            <p:ph idx="1"/>
          </p:nvPr>
        </p:nvSpPr>
        <p:spPr/>
        <p:txBody>
          <a:bodyPr/>
          <a:lstStyle/>
          <a:p>
            <a:pPr>
              <a:lnSpc>
                <a:spcPts val="3000"/>
              </a:lnSpc>
              <a:buFont typeface="Arial" panose="020B0604020202020204" pitchFamily="34" charset="0"/>
              <a:buChar char="•"/>
            </a:pPr>
            <a:r>
              <a:rPr lang="en-US" u="sng" dirty="0"/>
              <a:t>Scalability and Flexibility</a:t>
            </a:r>
            <a:br>
              <a:rPr lang="en-US" u="sng" dirty="0"/>
            </a:br>
            <a:r>
              <a:rPr lang="en-US" dirty="0"/>
              <a:t>The database will be designed to handle a growing amount of data as more questions, answers, and exams are added over time. </a:t>
            </a:r>
          </a:p>
          <a:p>
            <a:pPr>
              <a:lnSpc>
                <a:spcPts val="3000"/>
              </a:lnSpc>
            </a:pPr>
            <a:r>
              <a:rPr lang="en-US" dirty="0"/>
              <a:t>By integrating PostgreSQL with the Java program, the system will achieve a more structured, scalable, and reliable solution for managing exams, questions, and answers, while also improving the overall performance and maintainability of the system.</a:t>
            </a:r>
            <a:endParaRPr lang="en-IL" dirty="0"/>
          </a:p>
          <a:p>
            <a:endParaRPr lang="en-IL" dirty="0"/>
          </a:p>
        </p:txBody>
      </p:sp>
    </p:spTree>
    <p:extLst>
      <p:ext uri="{BB962C8B-B14F-4D97-AF65-F5344CB8AC3E}">
        <p14:creationId xmlns:p14="http://schemas.microsoft.com/office/powerpoint/2010/main" val="38579078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DA1A14E9-E759-BD76-883F-5C7155C51DE0}"/>
              </a:ext>
            </a:extLst>
          </p:cNvPr>
          <p:cNvSpPr>
            <a:spLocks noGrp="1"/>
          </p:cNvSpPr>
          <p:nvPr>
            <p:ph type="title"/>
          </p:nvPr>
        </p:nvSpPr>
        <p:spPr/>
        <p:txBody>
          <a:bodyPr/>
          <a:lstStyle/>
          <a:p>
            <a:pPr algn="ctr"/>
            <a:r>
              <a:rPr lang="en-US" dirty="0"/>
              <a:t>User of the System</a:t>
            </a:r>
            <a:endParaRPr lang="en-IL" dirty="0"/>
          </a:p>
        </p:txBody>
      </p:sp>
      <p:sp>
        <p:nvSpPr>
          <p:cNvPr id="3" name="מציין מיקום תוכן 2">
            <a:extLst>
              <a:ext uri="{FF2B5EF4-FFF2-40B4-BE49-F238E27FC236}">
                <a16:creationId xmlns:a16="http://schemas.microsoft.com/office/drawing/2014/main" id="{ECD83897-1581-2A89-1218-B48882AE6900}"/>
              </a:ext>
            </a:extLst>
          </p:cNvPr>
          <p:cNvSpPr>
            <a:spLocks noGrp="1"/>
          </p:cNvSpPr>
          <p:nvPr>
            <p:ph idx="1"/>
          </p:nvPr>
        </p:nvSpPr>
        <p:spPr/>
        <p:txBody>
          <a:bodyPr/>
          <a:lstStyle/>
          <a:p>
            <a:pPr>
              <a:lnSpc>
                <a:spcPts val="3000"/>
              </a:lnSpc>
            </a:pPr>
            <a:r>
              <a:rPr lang="en-US" dirty="0"/>
              <a:t>The system is designed to accommodate different types of users, each with their own roles and responsibilities:</a:t>
            </a:r>
          </a:p>
          <a:p>
            <a:pPr>
              <a:lnSpc>
                <a:spcPts val="3000"/>
              </a:lnSpc>
              <a:buFont typeface="Arial" panose="020B0604020202020204" pitchFamily="34" charset="0"/>
              <a:buChar char="•"/>
            </a:pPr>
            <a:r>
              <a:rPr lang="en-US" u="sng" dirty="0"/>
              <a:t>System Administrators and Developers</a:t>
            </a:r>
            <a:br>
              <a:rPr lang="en-US" u="sng" dirty="0"/>
            </a:br>
            <a:r>
              <a:rPr lang="en-US" sz="2000" dirty="0"/>
              <a:t>System administrators have the highest level of access, allowing them to create and manage databases, configure system parameters, and ensure the security and integrity of the data. They are responsible for the development, optimization, and maintenance of the database.</a:t>
            </a:r>
            <a:r>
              <a:rPr lang="en-US" sz="1800" dirty="0">
                <a:effectLst/>
                <a:latin typeface="Times New Roman" panose="02020603050405020304" pitchFamily="18" charset="0"/>
                <a:ea typeface="Times New Roman" panose="02020603050405020304" pitchFamily="18" charset="0"/>
              </a:rPr>
              <a:t> </a:t>
            </a:r>
            <a:r>
              <a:rPr lang="en-US" sz="2000" dirty="0"/>
              <a:t> They may also handle backup and recovery tasks and troubleshoot any system issues.</a:t>
            </a:r>
            <a:endParaRPr lang="en-IL" u="sng" dirty="0"/>
          </a:p>
          <a:p>
            <a:endParaRPr lang="en-IL" dirty="0"/>
          </a:p>
        </p:txBody>
      </p:sp>
    </p:spTree>
    <p:extLst>
      <p:ext uri="{BB962C8B-B14F-4D97-AF65-F5344CB8AC3E}">
        <p14:creationId xmlns:p14="http://schemas.microsoft.com/office/powerpoint/2010/main" val="14777441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DA1A14E9-E759-BD76-883F-5C7155C51DE0}"/>
              </a:ext>
            </a:extLst>
          </p:cNvPr>
          <p:cNvSpPr>
            <a:spLocks noGrp="1"/>
          </p:cNvSpPr>
          <p:nvPr>
            <p:ph type="title"/>
          </p:nvPr>
        </p:nvSpPr>
        <p:spPr/>
        <p:txBody>
          <a:bodyPr/>
          <a:lstStyle/>
          <a:p>
            <a:pPr algn="ctr"/>
            <a:r>
              <a:rPr lang="en-US" dirty="0"/>
              <a:t>User of the System</a:t>
            </a:r>
            <a:endParaRPr lang="en-IL" dirty="0"/>
          </a:p>
        </p:txBody>
      </p:sp>
      <p:sp>
        <p:nvSpPr>
          <p:cNvPr id="3" name="מציין מיקום תוכן 2">
            <a:extLst>
              <a:ext uri="{FF2B5EF4-FFF2-40B4-BE49-F238E27FC236}">
                <a16:creationId xmlns:a16="http://schemas.microsoft.com/office/drawing/2014/main" id="{ECD83897-1581-2A89-1218-B48882AE6900}"/>
              </a:ext>
            </a:extLst>
          </p:cNvPr>
          <p:cNvSpPr>
            <a:spLocks noGrp="1"/>
          </p:cNvSpPr>
          <p:nvPr>
            <p:ph idx="1"/>
          </p:nvPr>
        </p:nvSpPr>
        <p:spPr/>
        <p:txBody>
          <a:bodyPr/>
          <a:lstStyle/>
          <a:p>
            <a:pPr>
              <a:lnSpc>
                <a:spcPts val="3000"/>
              </a:lnSpc>
              <a:buFont typeface="Arial" panose="020B0604020202020204" pitchFamily="34" charset="0"/>
              <a:buChar char="•"/>
            </a:pPr>
            <a:r>
              <a:rPr lang="en-US" u="sng" dirty="0"/>
              <a:t>Instructors and Educators</a:t>
            </a:r>
            <a:br>
              <a:rPr lang="en-US" u="sng" dirty="0"/>
            </a:br>
            <a:r>
              <a:rPr lang="en-US" dirty="0"/>
              <a:t>Instructors can create, edit, and delete questions and answers in the database. They also generate exams, either automatically or manually, for their students. Additionally, they can review and select questions from the database to tailor exams to specific learning outcomes.</a:t>
            </a:r>
          </a:p>
          <a:p>
            <a:pPr>
              <a:lnSpc>
                <a:spcPts val="3000"/>
              </a:lnSpc>
              <a:buFont typeface="Arial" panose="020B0604020202020204" pitchFamily="34" charset="0"/>
              <a:buChar char="•"/>
            </a:pPr>
            <a:r>
              <a:rPr lang="en-US" u="sng" dirty="0"/>
              <a:t>HR Professionals and Interviewers</a:t>
            </a:r>
            <a:br>
              <a:rPr lang="en-US" u="sng" dirty="0"/>
            </a:br>
            <a:r>
              <a:rPr lang="en-US" dirty="0"/>
              <a:t>HR professionals use the system to create job-specific assessments. They can select questions from a database tailored to various skills and knowledge areas, ensuring that the exams meet the requirements of the job positions they are recruiting for.</a:t>
            </a:r>
            <a:endParaRPr lang="en-IL" dirty="0"/>
          </a:p>
        </p:txBody>
      </p:sp>
    </p:spTree>
    <p:extLst>
      <p:ext uri="{BB962C8B-B14F-4D97-AF65-F5344CB8AC3E}">
        <p14:creationId xmlns:p14="http://schemas.microsoft.com/office/powerpoint/2010/main" val="2856306111"/>
      </p:ext>
    </p:extLst>
  </p:cSld>
  <p:clrMapOvr>
    <a:masterClrMapping/>
  </p:clrMapOvr>
</p:sld>
</file>

<file path=ppt/theme/theme1.xml><?xml version="1.0" encoding="utf-8"?>
<a:theme xmlns:a="http://schemas.openxmlformats.org/drawingml/2006/main" name="מבט לאחור">
  <a:themeElements>
    <a:clrScheme name="מבט לאחור">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מבט לאחור">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מבט לאחור">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146</TotalTime>
  <Words>1253</Words>
  <Application>Microsoft Office PowerPoint</Application>
  <PresentationFormat>מסך רחב</PresentationFormat>
  <Paragraphs>51</Paragraphs>
  <Slides>16</Slides>
  <Notes>0</Notes>
  <HiddenSlides>0</HiddenSlides>
  <MMClips>0</MMClips>
  <ScaleCrop>false</ScaleCrop>
  <HeadingPairs>
    <vt:vector size="6" baseType="variant">
      <vt:variant>
        <vt:lpstr>גופנים בשימוש</vt:lpstr>
      </vt:variant>
      <vt:variant>
        <vt:i4>5</vt:i4>
      </vt:variant>
      <vt:variant>
        <vt:lpstr>ערכת נושא</vt:lpstr>
      </vt:variant>
      <vt:variant>
        <vt:i4>1</vt:i4>
      </vt:variant>
      <vt:variant>
        <vt:lpstr>כותרות שקופיות</vt:lpstr>
      </vt:variant>
      <vt:variant>
        <vt:i4>16</vt:i4>
      </vt:variant>
    </vt:vector>
  </HeadingPairs>
  <TitlesOfParts>
    <vt:vector size="22" baseType="lpstr">
      <vt:lpstr>Arial</vt:lpstr>
      <vt:lpstr>Calibri</vt:lpstr>
      <vt:lpstr>Calibri Light</vt:lpstr>
      <vt:lpstr>gg sans</vt:lpstr>
      <vt:lpstr>Times New Roman</vt:lpstr>
      <vt:lpstr>מבט לאחור</vt:lpstr>
      <vt:lpstr>Databases Final Project Course - 10127</vt:lpstr>
      <vt:lpstr>General Description</vt:lpstr>
      <vt:lpstr>General Description</vt:lpstr>
      <vt:lpstr>General Description</vt:lpstr>
      <vt:lpstr>Requirements for the System</vt:lpstr>
      <vt:lpstr>Requirements for the System</vt:lpstr>
      <vt:lpstr>Requirements for the System</vt:lpstr>
      <vt:lpstr>User of the System</vt:lpstr>
      <vt:lpstr>User of the System</vt:lpstr>
      <vt:lpstr>User of the System</vt:lpstr>
      <vt:lpstr>Database Entities</vt:lpstr>
      <vt:lpstr>Database Entities</vt:lpstr>
      <vt:lpstr>Relationships between Entities</vt:lpstr>
      <vt:lpstr>Relationships between Entities</vt:lpstr>
      <vt:lpstr>ERD</vt:lpstr>
      <vt:lpstr>Tables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Emil Glater</dc:creator>
  <cp:lastModifiedBy>Emil Glater</cp:lastModifiedBy>
  <cp:revision>19</cp:revision>
  <dcterms:created xsi:type="dcterms:W3CDTF">2024-08-13T10:23:51Z</dcterms:created>
  <dcterms:modified xsi:type="dcterms:W3CDTF">2024-08-13T12:49:53Z</dcterms:modified>
</cp:coreProperties>
</file>