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469AD3-E092-2EB5-035A-8EF2C7FAD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D6C6C0-C2DD-E4D8-7472-D5A1AE293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89AC7-240F-FE72-FAEF-DDDE049C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B2790D-5993-AE92-AA53-CD5E7F851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9F61E5-7BDB-1616-A14B-3303FABB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2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CDCA3-9C3C-C5A8-CD73-DC5A0DEA5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E02D7A-73B3-2A56-5D76-22605C8B6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90DD71-33C4-36A3-D271-07CA3D34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878EBC-541E-F359-7708-5A372374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93D477-B5F4-1403-9AD7-A137C8D2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278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B71449-4592-FA00-2C0D-CF1C42B3E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D7707C-B089-39A9-6B37-9F1249447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AC99F8-23E0-37C6-F8F1-3FAC62792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533B1-370F-952E-B308-A0C5BBC5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28C0EC-93E3-1FB4-25B3-60D0DD53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75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43BC14-DE4F-D420-81A4-190CABC2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463839-2C42-E3C9-0F9A-5C513380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69D54A-5ACC-E7F8-DF21-A584616F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05E9C5-9470-1DED-A940-D7CD1B9B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7EE77-E912-0E97-93ED-08A59DA7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7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4EC20-9861-64E5-F047-BC5ACD6D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6431FA-41CB-08C8-B80E-269AE21F1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759EE1-6187-EC70-8711-5E686DE7D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ABDCDB-E043-2ECF-95BF-BDB7EA7C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96BEF5-1F92-D783-C9D3-4FFFB525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48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60F989-D5D2-C6F0-8952-069D80B8F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06053-A54A-EFAA-55B4-68F8AFBE3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B0DE937-7F7D-D6CE-504F-3EDBA9C34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23FCB-3A80-34CF-E769-D842F806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ED4E7A-0924-64A1-241A-D2C518ED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981B87-D862-5F9A-7FAA-0D9F5844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875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40E76-DE85-0F6E-9A22-57C4E1979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A927B7-E37E-6F0B-C38D-59203280B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3A65EE-27CA-81E4-5B3A-095A003E3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2D5113-3210-D5E6-9DB4-A2C4BDD86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C058FFC-8EC6-AADB-26F7-BF2EF4CF85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430D08-F08F-AF1B-5BC5-5984563E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3DAA5E5-0AC3-3D0B-3C02-58808D38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A6445F-3A56-72BB-8311-DBA9A3DC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63BEF-086A-0CD1-2CFF-D98682F7D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B14658-51D8-6C75-F432-3D478DEB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637201A-20DF-9397-B0B3-7FB4EF665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BF7794-CEF0-2511-E4DF-8C7671F0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615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285EEA5-6348-2470-677C-D4DA55B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550697-9D03-65CF-A196-CFB7FFCB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9F48A2-FD9F-D3B9-E9CB-3C18BE6BE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75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19345-EF38-BDCA-9219-A60AE92C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3D9BB3-EA85-FCDC-6D96-79A405ED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EA3E09-3179-005D-2690-B4A50B011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835F83-F828-8CDA-29CD-65645817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80D7902-1DAB-D616-D77B-B63C67B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4F9EA8-1CC0-3311-7431-59E99FEE6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855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AEAD1-BD8B-DA39-DAD6-CF4E4B1E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5774E9-C3FB-F9E4-F3D0-9494B5A90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4D9373-226E-4E77-5B5A-504E63BEA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3812F4C-A05C-E83A-5871-C7095083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7F2711-EBC5-77C1-4A60-6BDB2857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583762-EED0-300B-0ECC-7709C8F2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974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DCC13F-BA91-A500-3918-420DC31A8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5256E2-7C45-9D99-20A8-E295E6680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0BA8E-72D7-F946-A049-709908751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CF803-4283-4EA1-8967-85AFC647BE97}" type="datetimeFigureOut">
              <a:rPr lang="ru-RU" smtClean="0"/>
              <a:t>10.08.2024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AC1020-8D56-6CFA-9E40-E372CDD8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BDC198-3F23-9F18-78C3-BAB86F275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1A6B5-1195-48E5-AC72-9D882476C6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95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77.wmf"/><Relationship Id="rId18" Type="http://schemas.openxmlformats.org/officeDocument/2006/relationships/image" Target="../media/image69.png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9.wmf"/><Relationship Id="rId2" Type="http://schemas.openxmlformats.org/officeDocument/2006/relationships/oleObject" Target="../embeddings/oleObject69.bin"/><Relationship Id="rId16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6.wmf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9.png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7.png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12" Type="http://schemas.openxmlformats.org/officeDocument/2006/relationships/image" Target="../media/image86.png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5.png"/><Relationship Id="rId5" Type="http://schemas.openxmlformats.org/officeDocument/2006/relationships/image" Target="../media/image81.wmf"/><Relationship Id="rId10" Type="http://schemas.openxmlformats.org/officeDocument/2006/relationships/image" Target="../media/image84.png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3.wmf"/><Relationship Id="rId14" Type="http://schemas.openxmlformats.org/officeDocument/2006/relationships/image" Target="../media/image8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4.wmf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1.wmf"/><Relationship Id="rId25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0.wmf"/><Relationship Id="rId3" Type="http://schemas.openxmlformats.org/officeDocument/2006/relationships/image" Target="../media/image16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2.wmf"/><Relationship Id="rId2" Type="http://schemas.openxmlformats.org/officeDocument/2006/relationships/oleObject" Target="../embeddings/oleObject13.bin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9.wmf"/><Relationship Id="rId5" Type="http://schemas.openxmlformats.org/officeDocument/2006/relationships/image" Target="../media/image17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9.bin"/><Relationship Id="rId26" Type="http://schemas.openxmlformats.org/officeDocument/2006/relationships/oleObject" Target="../embeddings/oleObject33.bin"/><Relationship Id="rId3" Type="http://schemas.openxmlformats.org/officeDocument/2006/relationships/image" Target="../media/image23.wmf"/><Relationship Id="rId21" Type="http://schemas.openxmlformats.org/officeDocument/2006/relationships/image" Target="../media/image32.wmf"/><Relationship Id="rId34" Type="http://schemas.openxmlformats.org/officeDocument/2006/relationships/image" Target="../media/image37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33" Type="http://schemas.openxmlformats.org/officeDocument/2006/relationships/oleObject" Target="../embeddings/oleObject37.bin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20" Type="http://schemas.openxmlformats.org/officeDocument/2006/relationships/oleObject" Target="../embeddings/oleObject30.bin"/><Relationship Id="rId29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32.bin"/><Relationship Id="rId32" Type="http://schemas.openxmlformats.org/officeDocument/2006/relationships/image" Target="../media/image36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4.bin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31.wmf"/><Relationship Id="rId31" Type="http://schemas.openxmlformats.org/officeDocument/2006/relationships/oleObject" Target="../embeddings/oleObject36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7.bin"/><Relationship Id="rId22" Type="http://schemas.openxmlformats.org/officeDocument/2006/relationships/oleObject" Target="../embeddings/oleObject31.bin"/><Relationship Id="rId27" Type="http://schemas.openxmlformats.org/officeDocument/2006/relationships/image" Target="../media/image5.wmf"/><Relationship Id="rId30" Type="http://schemas.openxmlformats.org/officeDocument/2006/relationships/image" Target="../media/image35.wmf"/><Relationship Id="rId8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6.bin"/><Relationship Id="rId26" Type="http://schemas.openxmlformats.org/officeDocument/2006/relationships/oleObject" Target="../embeddings/oleObject50.bin"/><Relationship Id="rId3" Type="http://schemas.openxmlformats.org/officeDocument/2006/relationships/image" Target="../media/image38.wmf"/><Relationship Id="rId21" Type="http://schemas.openxmlformats.org/officeDocument/2006/relationships/image" Target="../media/image47.wmf"/><Relationship Id="rId34" Type="http://schemas.openxmlformats.org/officeDocument/2006/relationships/oleObject" Target="../embeddings/oleObject54.bin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25" Type="http://schemas.openxmlformats.org/officeDocument/2006/relationships/image" Target="../media/image49.wmf"/><Relationship Id="rId33" Type="http://schemas.openxmlformats.org/officeDocument/2006/relationships/image" Target="../media/image53.wmf"/><Relationship Id="rId2" Type="http://schemas.openxmlformats.org/officeDocument/2006/relationships/oleObject" Target="../embeddings/oleObject38.bin"/><Relationship Id="rId16" Type="http://schemas.openxmlformats.org/officeDocument/2006/relationships/oleObject" Target="../embeddings/oleObject45.bin"/><Relationship Id="rId20" Type="http://schemas.openxmlformats.org/officeDocument/2006/relationships/oleObject" Target="../embeddings/oleObject47.bin"/><Relationship Id="rId29" Type="http://schemas.openxmlformats.org/officeDocument/2006/relationships/image" Target="../media/image5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49.bin"/><Relationship Id="rId32" Type="http://schemas.openxmlformats.org/officeDocument/2006/relationships/oleObject" Target="../embeddings/oleObject53.bin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51.bin"/><Relationship Id="rId10" Type="http://schemas.openxmlformats.org/officeDocument/2006/relationships/oleObject" Target="../embeddings/oleObject42.bin"/><Relationship Id="rId19" Type="http://schemas.openxmlformats.org/officeDocument/2006/relationships/image" Target="../media/image46.wmf"/><Relationship Id="rId31" Type="http://schemas.openxmlformats.org/officeDocument/2006/relationships/image" Target="../media/image52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4.bin"/><Relationship Id="rId22" Type="http://schemas.openxmlformats.org/officeDocument/2006/relationships/oleObject" Target="../embeddings/oleObject48.bin"/><Relationship Id="rId27" Type="http://schemas.openxmlformats.org/officeDocument/2006/relationships/image" Target="../media/image50.wmf"/><Relationship Id="rId30" Type="http://schemas.openxmlformats.org/officeDocument/2006/relationships/oleObject" Target="../embeddings/oleObject52.bin"/><Relationship Id="rId35" Type="http://schemas.openxmlformats.org/officeDocument/2006/relationships/image" Target="../media/image54.wmf"/><Relationship Id="rId8" Type="http://schemas.openxmlformats.org/officeDocument/2006/relationships/oleObject" Target="../embeddings/oleObject4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62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image" Target="../media/image59.png"/><Relationship Id="rId17" Type="http://schemas.openxmlformats.org/officeDocument/2006/relationships/oleObject" Target="../embeddings/oleObject62.bin"/><Relationship Id="rId2" Type="http://schemas.openxmlformats.org/officeDocument/2006/relationships/oleObject" Target="../embeddings/oleObject55.bin"/><Relationship Id="rId16" Type="http://schemas.openxmlformats.org/officeDocument/2006/relationships/image" Target="../media/image61.wmf"/><Relationship Id="rId20" Type="http://schemas.openxmlformats.org/officeDocument/2006/relationships/image" Target="../media/image6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34.wmf"/><Relationship Id="rId5" Type="http://schemas.openxmlformats.org/officeDocument/2006/relationships/image" Target="../media/image56.wmf"/><Relationship Id="rId15" Type="http://schemas.openxmlformats.org/officeDocument/2006/relationships/oleObject" Target="../embeddings/oleObject61.bin"/><Relationship Id="rId10" Type="http://schemas.openxmlformats.org/officeDocument/2006/relationships/oleObject" Target="../embeddings/oleObject59.bin"/><Relationship Id="rId19" Type="http://schemas.openxmlformats.org/officeDocument/2006/relationships/oleObject" Target="../embeddings/oleObject63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8.wmf"/><Relationship Id="rId14" Type="http://schemas.openxmlformats.org/officeDocument/2006/relationships/image" Target="../media/image6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0.png"/><Relationship Id="rId3" Type="http://schemas.openxmlformats.org/officeDocument/2006/relationships/image" Target="../media/image64.wmf"/><Relationship Id="rId7" Type="http://schemas.openxmlformats.org/officeDocument/2006/relationships/image" Target="../media/image66.wmf"/><Relationship Id="rId12" Type="http://schemas.openxmlformats.org/officeDocument/2006/relationships/image" Target="../media/image69.png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8.wmf"/><Relationship Id="rId5" Type="http://schemas.openxmlformats.org/officeDocument/2006/relationships/image" Target="../media/image65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7.wmf"/><Relationship Id="rId1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B339D-AB07-DABD-9E54-0277D773C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867" y="1585519"/>
            <a:ext cx="11362265" cy="3959604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300"/>
              </a:spcAft>
            </a:pPr>
            <a:r>
              <a:rPr lang="ru-RU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МОДЕЛИ МАРКОВСКИХ СЛУЧАЙНЫХ ПРОЦЕССОВ</a:t>
            </a:r>
            <a:br>
              <a:rPr lang="ru-RU" sz="4800" b="1" kern="0" dirty="0">
                <a:effectLst/>
                <a:latin typeface="Times New Roman" panose="02020603050405020304" pitchFamily="18" charset="0"/>
              </a:rPr>
            </a:b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3600" b="1" kern="0" dirty="0">
                <a:effectLst/>
                <a:latin typeface="Times New Roman" panose="02020603050405020304" pitchFamily="18" charset="0"/>
              </a:rPr>
              <a:t>Численное моделирование</a:t>
            </a:r>
            <a: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1. </a:t>
            </a:r>
            <a:r>
              <a:rPr lang="ru-RU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Подробное описание в учебном пособии «Основы моделирования дискретных систем», раздел 5 </a:t>
            </a:r>
            <a:br>
              <a:rPr lang="ru-RU" sz="2000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ru-RU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96842-5D6B-D28A-F138-16833F2815D8}"/>
              </a:ext>
            </a:extLst>
          </p:cNvPr>
          <p:cNvSpPr txBox="1"/>
          <p:nvPr/>
        </p:nvSpPr>
        <p:spPr>
          <a:xfrm>
            <a:off x="414867" y="240634"/>
            <a:ext cx="11362264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ru-RU" sz="2400" b="1" dirty="0">
                <a:solidFill>
                  <a:srgbClr val="0070C0"/>
                </a:solidFill>
                <a:latin typeface="Times New Roman" pitchFamily="18" charset="0"/>
              </a:rPr>
              <a:t>Национальный исследовательский университет ИТМО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</a:rPr>
              <a:t> (</a:t>
            </a:r>
            <a:r>
              <a:rPr lang="ru-RU" sz="2400" b="1" dirty="0">
                <a:solidFill>
                  <a:srgbClr val="0070C0"/>
                </a:solidFill>
                <a:latin typeface="Times New Roman" pitchFamily="18" charset="0"/>
              </a:rPr>
              <a:t>Университет ИТМО)</a:t>
            </a:r>
          </a:p>
          <a:p>
            <a:pPr algn="ctr" eaLnBrk="1" hangingPunct="1">
              <a:lnSpc>
                <a:spcPct val="90000"/>
              </a:lnSpc>
            </a:pPr>
            <a:r>
              <a:rPr lang="ru-RU" sz="2400" b="1" i="1" dirty="0">
                <a:solidFill>
                  <a:srgbClr val="0070C0"/>
                </a:solidFill>
                <a:latin typeface="Times New Roman" pitchFamily="18" charset="0"/>
              </a:rPr>
              <a:t>Факультет программной инженерии и компьютерной техники (</a:t>
            </a:r>
            <a:r>
              <a:rPr lang="ru-RU" sz="2400" b="1" i="1" dirty="0" err="1">
                <a:solidFill>
                  <a:srgbClr val="0070C0"/>
                </a:solidFill>
                <a:latin typeface="Times New Roman" pitchFamily="18" charset="0"/>
              </a:rPr>
              <a:t>ФПИиКТ</a:t>
            </a:r>
            <a:r>
              <a:rPr lang="ru-RU" sz="2400" b="1" i="1" dirty="0">
                <a:solidFill>
                  <a:srgbClr val="0070C0"/>
                </a:solidFill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37419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1CE21C-D99D-E321-6780-5AE5AFCE6807}"/>
              </a:ext>
            </a:extLst>
          </p:cNvPr>
          <p:cNvSpPr txBox="1"/>
          <p:nvPr/>
        </p:nvSpPr>
        <p:spPr>
          <a:xfrm>
            <a:off x="1300436" y="727175"/>
            <a:ext cx="6416842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Расчет характеристик СМО и анализ свойств системы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072B6ADE-9922-1236-2B4B-9CC55484828A}"/>
              </a:ext>
            </a:extLst>
          </p:cNvPr>
          <p:cNvGrpSpPr/>
          <p:nvPr/>
        </p:nvGrpSpPr>
        <p:grpSpPr>
          <a:xfrm>
            <a:off x="1582542" y="1211767"/>
            <a:ext cx="3082040" cy="369332"/>
            <a:chOff x="3119211" y="3135868"/>
            <a:chExt cx="3082040" cy="369332"/>
          </a:xfrm>
        </p:grpSpPr>
        <p:graphicFrame>
          <p:nvGraphicFramePr>
            <p:cNvPr id="6" name="Объект 5">
              <a:extLst>
                <a:ext uri="{FF2B5EF4-FFF2-40B4-BE49-F238E27FC236}">
                  <a16:creationId xmlns:a16="http://schemas.microsoft.com/office/drawing/2014/main" id="{38AEFAA5-68CF-008D-1BB3-117E034E27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9780915"/>
                </p:ext>
              </p:extLst>
            </p:nvPr>
          </p:nvGraphicFramePr>
          <p:xfrm>
            <a:off x="4477702" y="3135868"/>
            <a:ext cx="1723549" cy="369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066800" imgH="228600" progId="Equation.3">
                    <p:embed/>
                  </p:oleObj>
                </mc:Choice>
                <mc:Fallback>
                  <p:oleObj r:id="rId2" imgW="1066800" imgH="2286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702" y="3135868"/>
                          <a:ext cx="1723549" cy="3693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549256-77E1-E8DB-4EF9-2395292CCE76}"/>
                </a:ext>
              </a:extLst>
            </p:cNvPr>
            <p:cNvSpPr txBox="1"/>
            <p:nvPr/>
          </p:nvSpPr>
          <p:spPr>
            <a:xfrm>
              <a:off x="3119211" y="3135868"/>
              <a:ext cx="146883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1) нагрузка: </a:t>
              </a:r>
              <a:endParaRPr lang="ru-RU" dirty="0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88733AA3-19C5-516E-33EF-56B3300F582F}"/>
              </a:ext>
            </a:extLst>
          </p:cNvPr>
          <p:cNvGrpSpPr/>
          <p:nvPr/>
        </p:nvGrpSpPr>
        <p:grpSpPr>
          <a:xfrm>
            <a:off x="1547328" y="1574127"/>
            <a:ext cx="7148520" cy="473418"/>
            <a:chOff x="2011523" y="1261310"/>
            <a:chExt cx="7148520" cy="473418"/>
          </a:xfrm>
        </p:grpSpPr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7510395C-A33C-5956-DD59-47B36AC3D630}"/>
                </a:ext>
              </a:extLst>
            </p:cNvPr>
            <p:cNvGrpSpPr/>
            <p:nvPr/>
          </p:nvGrpSpPr>
          <p:grpSpPr>
            <a:xfrm>
              <a:off x="2011523" y="1261310"/>
              <a:ext cx="7148520" cy="473418"/>
              <a:chOff x="1828800" y="1488228"/>
              <a:chExt cx="5576844" cy="36933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E7E7AA67-5AB5-696C-F45B-169975DAB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8800" y="1528829"/>
                <a:ext cx="5576844" cy="2881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2) загрузка – </a:t>
                </a:r>
                <a:r>
                  <a:rPr kumimoji="0" lang="ru-RU" altLang="ru-RU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вероятность работы прибора</a:t>
                </a:r>
                <a:r>
                  <a:rPr kumimoji="0" lang="ru-RU" altLang="ru-RU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                     (         </a:t>
                </a:r>
                <a:r>
                  <a:rPr kumimoji="0" lang="ru-RU" altLang="ru-RU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)</a:t>
                </a:r>
                <a:endPara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" name="Объект 11">
                <a:extLst>
                  <a:ext uri="{FF2B5EF4-FFF2-40B4-BE49-F238E27FC236}">
                    <a16:creationId xmlns:a16="http://schemas.microsoft.com/office/drawing/2014/main" id="{FDECD988-26D5-BFEF-0B13-B69EDDA9E2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02820830"/>
                  </p:ext>
                </p:extLst>
              </p:nvPr>
            </p:nvGraphicFramePr>
            <p:xfrm>
              <a:off x="5357581" y="1488228"/>
              <a:ext cx="768211" cy="3693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495085" imgH="241195" progId="Equation.3">
                      <p:embed/>
                    </p:oleObj>
                  </mc:Choice>
                  <mc:Fallback>
                    <p:oleObj r:id="rId4" imgW="495085" imgH="241195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7581" y="1488228"/>
                            <a:ext cx="768211" cy="36933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Объект 15">
              <a:extLst>
                <a:ext uri="{FF2B5EF4-FFF2-40B4-BE49-F238E27FC236}">
                  <a16:creationId xmlns:a16="http://schemas.microsoft.com/office/drawing/2014/main" id="{B5FFC0CB-1271-6BE4-73FD-BD9FFB9ECD1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65221068"/>
                </p:ext>
              </p:extLst>
            </p:nvPr>
          </p:nvGraphicFramePr>
          <p:xfrm>
            <a:off x="7780421" y="1400517"/>
            <a:ext cx="802105" cy="334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457200" imgH="190500" progId="Equation.3">
                    <p:embed/>
                  </p:oleObj>
                </mc:Choice>
                <mc:Fallback>
                  <p:oleObj r:id="rId6" imgW="457200" imgH="19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80421" y="1400517"/>
                          <a:ext cx="802105" cy="33421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C50185AB-D39C-08E3-282D-E2984A3FDC4D}"/>
              </a:ext>
            </a:extLst>
          </p:cNvPr>
          <p:cNvGrpSpPr/>
          <p:nvPr/>
        </p:nvGrpSpPr>
        <p:grpSpPr>
          <a:xfrm>
            <a:off x="1552863" y="2182841"/>
            <a:ext cx="6096000" cy="369332"/>
            <a:chOff x="3048000" y="3248344"/>
            <a:chExt cx="609600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68D452-CA6B-6CE7-12BE-3F48EF70366F}"/>
                </a:ext>
              </a:extLst>
            </p:cNvPr>
            <p:cNvSpPr txBox="1"/>
            <p:nvPr/>
          </p:nvSpPr>
          <p:spPr>
            <a:xfrm>
              <a:off x="3048000" y="3248344"/>
              <a:ext cx="6096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3) коэффициент простоя системы: </a:t>
              </a:r>
              <a:endParaRPr lang="ru-RU" dirty="0"/>
            </a:p>
          </p:txBody>
        </p:sp>
        <p:graphicFrame>
          <p:nvGraphicFramePr>
            <p:cNvPr id="21" name="Объект 20">
              <a:extLst>
                <a:ext uri="{FF2B5EF4-FFF2-40B4-BE49-F238E27FC236}">
                  <a16:creationId xmlns:a16="http://schemas.microsoft.com/office/drawing/2014/main" id="{CBCEB5D5-20A5-B5B3-F4CE-0C6CFB2270D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4592058"/>
                </p:ext>
              </p:extLst>
            </p:nvPr>
          </p:nvGraphicFramePr>
          <p:xfrm>
            <a:off x="6685764" y="3248344"/>
            <a:ext cx="1639830" cy="369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054100" imgH="241300" progId="Equation.3">
                    <p:embed/>
                  </p:oleObj>
                </mc:Choice>
                <mc:Fallback>
                  <p:oleObj r:id="rId8" imgW="10541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5764" y="3248344"/>
                          <a:ext cx="1639830" cy="3693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CD799842-ADE2-A623-A48B-444A8953FF30}"/>
              </a:ext>
            </a:extLst>
          </p:cNvPr>
          <p:cNvGrpSpPr/>
          <p:nvPr/>
        </p:nvGrpSpPr>
        <p:grpSpPr>
          <a:xfrm>
            <a:off x="1547328" y="2687468"/>
            <a:ext cx="5480953" cy="384910"/>
            <a:chOff x="1069761" y="2383848"/>
            <a:chExt cx="5480953" cy="384910"/>
          </a:xfrm>
        </p:grpSpPr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B4530712-4269-25D1-A2A0-4F21B3885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761" y="2383848"/>
              <a:ext cx="3999544" cy="369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4) среднее число заявок в системе: </a:t>
              </a:r>
              <a:endPara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24" name="Объект 23">
              <a:extLst>
                <a:ext uri="{FF2B5EF4-FFF2-40B4-BE49-F238E27FC236}">
                  <a16:creationId xmlns:a16="http://schemas.microsoft.com/office/drawing/2014/main" id="{EC15F08F-28C4-95E3-8D05-83873296BF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79909308"/>
                </p:ext>
              </p:extLst>
            </p:nvPr>
          </p:nvGraphicFramePr>
          <p:xfrm>
            <a:off x="5065058" y="2399426"/>
            <a:ext cx="1485656" cy="369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812447" imgH="241195" progId="Equation.3">
                    <p:embed/>
                  </p:oleObj>
                </mc:Choice>
                <mc:Fallback>
                  <p:oleObj r:id="rId10" imgW="812447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5058" y="2399426"/>
                          <a:ext cx="1485656" cy="36933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75A78CA-CD75-BDFB-291D-533CB7F86439}"/>
              </a:ext>
            </a:extLst>
          </p:cNvPr>
          <p:cNvSpPr txBox="1"/>
          <p:nvPr/>
        </p:nvSpPr>
        <p:spPr>
          <a:xfrm>
            <a:off x="1547328" y="3422675"/>
            <a:ext cx="3266330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5) вероятность потери заявок: </a:t>
            </a:r>
            <a:endParaRPr lang="ru-RU" dirty="0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C6AC8047-0780-C74C-EE72-CD6931D230C4}"/>
              </a:ext>
            </a:extLst>
          </p:cNvPr>
          <p:cNvGrpSpPr/>
          <p:nvPr/>
        </p:nvGrpSpPr>
        <p:grpSpPr>
          <a:xfrm>
            <a:off x="1566500" y="3974032"/>
            <a:ext cx="5156528" cy="479606"/>
            <a:chOff x="2030695" y="3661215"/>
            <a:chExt cx="5156528" cy="479606"/>
          </a:xfrm>
        </p:grpSpPr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EC42127C-46F2-D40C-D67F-784FC1A21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0695" y="3771489"/>
              <a:ext cx="425115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6) производительность системы: </a:t>
              </a:r>
              <a:endPara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" name="Объект 31">
              <a:extLst>
                <a:ext uri="{FF2B5EF4-FFF2-40B4-BE49-F238E27FC236}">
                  <a16:creationId xmlns:a16="http://schemas.microsoft.com/office/drawing/2014/main" id="{87D47B5F-5A50-D4D0-DBAA-B311EC4796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5643057"/>
                </p:ext>
              </p:extLst>
            </p:nvPr>
          </p:nvGraphicFramePr>
          <p:xfrm>
            <a:off x="5533409" y="3661215"/>
            <a:ext cx="1653814" cy="479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952087" imgH="279279" progId="Equation.3">
                    <p:embed/>
                  </p:oleObj>
                </mc:Choice>
                <mc:Fallback>
                  <p:oleObj r:id="rId12" imgW="952087" imgH="279279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33409" y="3661215"/>
                          <a:ext cx="1653814" cy="47960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A0D890E1-A0DA-0922-EADC-53CB1B4600BC}"/>
              </a:ext>
            </a:extLst>
          </p:cNvPr>
          <p:cNvGrpSpPr/>
          <p:nvPr/>
        </p:nvGrpSpPr>
        <p:grpSpPr>
          <a:xfrm>
            <a:off x="1566500" y="4505055"/>
            <a:ext cx="6588995" cy="492996"/>
            <a:chOff x="1844647" y="4469436"/>
            <a:chExt cx="6588995" cy="492996"/>
          </a:xfrm>
        </p:grpSpPr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38797A38-189C-C48F-E405-DDDBBC9E7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647" y="4531268"/>
              <a:ext cx="54500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7) интенсивность потока заявок, получивших отказ: </a:t>
              </a:r>
              <a:endPara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6" name="Объект 35">
              <a:extLst>
                <a:ext uri="{FF2B5EF4-FFF2-40B4-BE49-F238E27FC236}">
                  <a16:creationId xmlns:a16="http://schemas.microsoft.com/office/drawing/2014/main" id="{FF67E2CB-41B5-382B-4182-74C20129F7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979921"/>
                </p:ext>
              </p:extLst>
            </p:nvPr>
          </p:nvGraphicFramePr>
          <p:xfrm>
            <a:off x="7294652" y="4469436"/>
            <a:ext cx="1138990" cy="4929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634725" imgH="279279" progId="Equation.3">
                    <p:embed/>
                  </p:oleObj>
                </mc:Choice>
                <mc:Fallback>
                  <p:oleObj r:id="rId14" imgW="634725" imgH="279279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4652" y="4469436"/>
                          <a:ext cx="1138990" cy="49299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EC8E343-D619-FE40-3E37-8F2444DE603C}"/>
              </a:ext>
            </a:extLst>
          </p:cNvPr>
          <p:cNvGrpSpPr/>
          <p:nvPr/>
        </p:nvGrpSpPr>
        <p:grpSpPr>
          <a:xfrm>
            <a:off x="1582542" y="4988149"/>
            <a:ext cx="6615999" cy="454341"/>
            <a:chOff x="2169994" y="5508348"/>
            <a:chExt cx="6615999" cy="454341"/>
          </a:xfrm>
        </p:grpSpPr>
        <p:sp>
          <p:nvSpPr>
            <p:cNvPr id="39" name="Rectangle 22">
              <a:extLst>
                <a:ext uri="{FF2B5EF4-FFF2-40B4-BE49-F238E27FC236}">
                  <a16:creationId xmlns:a16="http://schemas.microsoft.com/office/drawing/2014/main" id="{7F8F81C6-5080-2165-5448-DCC0E0949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9994" y="5593357"/>
              <a:ext cx="545000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8) среднее время пребывания заявок в системе: </a:t>
              </a:r>
              <a:endPara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" name="Объект 39">
              <a:extLst>
                <a:ext uri="{FF2B5EF4-FFF2-40B4-BE49-F238E27FC236}">
                  <a16:creationId xmlns:a16="http://schemas.microsoft.com/office/drawing/2014/main" id="{5ADA54DA-BBE5-A699-260A-8ACFA69C048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8655786"/>
                </p:ext>
              </p:extLst>
            </p:nvPr>
          </p:nvGraphicFramePr>
          <p:xfrm>
            <a:off x="7083752" y="5508348"/>
            <a:ext cx="1702241" cy="435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939800" imgH="228600" progId="Equation.3">
                    <p:embed/>
                  </p:oleObj>
                </mc:Choice>
                <mc:Fallback>
                  <p:oleObj r:id="rId16" imgW="939800" imgH="2286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3752" y="5508348"/>
                          <a:ext cx="1702241" cy="43593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Rectangle 23">
            <a:extLst>
              <a:ext uri="{FF2B5EF4-FFF2-40B4-BE49-F238E27FC236}">
                <a16:creationId xmlns:a16="http://schemas.microsoft.com/office/drawing/2014/main" id="{E8591D5B-2B82-1265-5321-80FA9CE5D19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668325" y="5308720"/>
            <a:ext cx="54500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FD23E-C117-AA68-0B13-7A609B7FB4BA}"/>
              </a:ext>
            </a:extLst>
          </p:cNvPr>
          <p:cNvSpPr txBox="1"/>
          <p:nvPr/>
        </p:nvSpPr>
        <p:spPr>
          <a:xfrm>
            <a:off x="2489048" y="124490"/>
            <a:ext cx="5619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Одноканальная СМО без накопителя (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/1/0)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sz="1800" b="1" u="sng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продолжение)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ru-RU" b="1" u="sng" dirty="0"/>
          </a:p>
        </p:txBody>
      </p:sp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45008102-E65E-556A-9577-9C498D52609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84" y="587704"/>
            <a:ext cx="1771429" cy="790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82491-88B8-BB27-6D42-97ED039B8C52}"/>
                  </a:ext>
                </a:extLst>
              </p:cNvPr>
              <p:cNvSpPr txBox="1"/>
              <p:nvPr/>
            </p:nvSpPr>
            <p:spPr>
              <a:xfrm>
                <a:off x="5050791" y="3412527"/>
                <a:ext cx="83747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24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ru-RU" sz="2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C82491-88B8-BB27-6D42-97ED039B8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91" y="3412527"/>
                <a:ext cx="837473" cy="369332"/>
              </a:xfrm>
              <a:prstGeom prst="rect">
                <a:avLst/>
              </a:prstGeom>
              <a:blipFill>
                <a:blip r:embed="rId19"/>
                <a:stretch>
                  <a:fillRect l="-9489" t="-26667" r="-13869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5186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72CAE-FDEA-88D7-040E-4FA872658731}"/>
              </a:ext>
            </a:extLst>
          </p:cNvPr>
          <p:cNvSpPr txBox="1"/>
          <p:nvPr/>
        </p:nvSpPr>
        <p:spPr>
          <a:xfrm>
            <a:off x="2919370" y="159283"/>
            <a:ext cx="5687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>
                <a:latin typeface="Times New Roman" panose="02020603050405020304" pitchFamily="18" charset="0"/>
              </a:rPr>
              <a:t>2. Многоканальная СМО без накопителя (</a:t>
            </a:r>
            <a:r>
              <a:rPr lang="en-US" b="1" u="sng" dirty="0">
                <a:latin typeface="Times New Roman" panose="02020603050405020304" pitchFamily="18" charset="0"/>
              </a:rPr>
              <a:t>M</a:t>
            </a:r>
            <a:r>
              <a:rPr lang="ru-RU" b="1" u="sng" dirty="0">
                <a:latin typeface="Times New Roman" panose="02020603050405020304" pitchFamily="18" charset="0"/>
              </a:rPr>
              <a:t>/</a:t>
            </a:r>
            <a:r>
              <a:rPr lang="en-US" b="1" u="sng" dirty="0">
                <a:latin typeface="Times New Roman" panose="02020603050405020304" pitchFamily="18" charset="0"/>
              </a:rPr>
              <a:t>M</a:t>
            </a:r>
            <a:r>
              <a:rPr lang="ru-RU" b="1" u="sng" dirty="0">
                <a:latin typeface="Times New Roman" panose="02020603050405020304" pitchFamily="18" charset="0"/>
              </a:rPr>
              <a:t>/</a:t>
            </a:r>
            <a:r>
              <a:rPr lang="en-US" b="1" u="sng" dirty="0">
                <a:latin typeface="Times New Roman" panose="02020603050405020304" pitchFamily="18" charset="0"/>
              </a:rPr>
              <a:t>N</a:t>
            </a:r>
            <a:r>
              <a:rPr lang="ru-RU" b="1" u="sng" dirty="0">
                <a:latin typeface="Times New Roman" panose="02020603050405020304" pitchFamily="18" charset="0"/>
              </a:rPr>
              <a:t>/0)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A8B30DBF-AA99-7D9A-58CA-C23D0FC27411}"/>
              </a:ext>
            </a:extLst>
          </p:cNvPr>
          <p:cNvGrpSpPr/>
          <p:nvPr/>
        </p:nvGrpSpPr>
        <p:grpSpPr>
          <a:xfrm>
            <a:off x="680716" y="666156"/>
            <a:ext cx="2441574" cy="1731010"/>
            <a:chOff x="680716" y="666156"/>
            <a:chExt cx="2441574" cy="1731010"/>
          </a:xfrm>
        </p:grpSpPr>
        <p:grpSp>
          <p:nvGrpSpPr>
            <p:cNvPr id="7" name="Group 998">
              <a:extLst>
                <a:ext uri="{FF2B5EF4-FFF2-40B4-BE49-F238E27FC236}">
                  <a16:creationId xmlns:a16="http://schemas.microsoft.com/office/drawing/2014/main" id="{481A78F3-320C-1EEA-9F88-3F2A89BF2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0716" y="666156"/>
              <a:ext cx="2441574" cy="1731010"/>
              <a:chOff x="6308" y="3202"/>
              <a:chExt cx="4228" cy="2726"/>
            </a:xfrm>
          </p:grpSpPr>
          <p:sp>
            <p:nvSpPr>
              <p:cNvPr id="8" name="Text Box 471">
                <a:extLst>
                  <a:ext uri="{FF2B5EF4-FFF2-40B4-BE49-F238E27FC236}">
                    <a16:creationId xmlns:a16="http://schemas.microsoft.com/office/drawing/2014/main" id="{FC4D02B1-CF92-2AF5-D477-EA436BE3C6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6" y="3605"/>
                <a:ext cx="813" cy="79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0" tIns="126000" rIns="0" bIns="0" anchor="t" anchorCtr="0" upright="1">
                <a:noAutofit/>
              </a:bodyPr>
              <a:lstStyle/>
              <a:p>
                <a:pPr algn="ctr"/>
                <a:r>
                  <a: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</a:t>
                </a:r>
                <a:r>
                  <a:rPr lang="ru-RU" sz="1400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1</a:t>
                </a:r>
                <a:endPara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9" name="Text Box 472">
                <a:extLst>
                  <a:ext uri="{FF2B5EF4-FFF2-40B4-BE49-F238E27FC236}">
                    <a16:creationId xmlns:a16="http://schemas.microsoft.com/office/drawing/2014/main" id="{AA596300-7B9E-5C69-1668-44F0BB10BA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3" y="3263"/>
                <a:ext cx="379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/>
                  </a14:hiddenEffects>
                </a:ext>
              </a:extLst>
            </p:spPr>
            <p:txBody>
              <a:bodyPr rot="0" vert="horz" wrap="square" lIns="0" tIns="0" rIns="0" bIns="0" anchor="t" anchorCtr="0" upright="1">
                <a:noAutofit/>
              </a:bodyPr>
              <a:lstStyle/>
              <a:p>
                <a:pPr algn="ctr"/>
                <a:endParaRPr lang="ru-RU" sz="1200">
                  <a:effectLst/>
                  <a:latin typeface="Symbol" panose="05050102010706020507" pitchFamily="18" charset="2"/>
                  <a:ea typeface="Times New Roman" panose="02020603050405020304" pitchFamily="18" charset="0"/>
                  <a:cs typeface="Symbol" panose="05050102010706020507" pitchFamily="18" charset="2"/>
                </a:endParaRPr>
              </a:p>
              <a:p>
                <a:pPr algn="ctr"/>
                <a:r>
                  <a:rPr lang="ru-RU" sz="1400" i="1" u="none" strike="noStrike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            	</a:t>
                </a:r>
                <a:endPara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1" name="Rectangle 482">
                <a:extLst>
                  <a:ext uri="{FF2B5EF4-FFF2-40B4-BE49-F238E27FC236}">
                    <a16:creationId xmlns:a16="http://schemas.microsoft.com/office/drawing/2014/main" id="{D0B2111B-BB0A-8372-35E8-DA1D1C0B5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8" y="3202"/>
                <a:ext cx="4228" cy="2726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ru-RU"/>
              </a:p>
            </p:txBody>
          </p:sp>
          <p:cxnSp>
            <p:nvCxnSpPr>
              <p:cNvPr id="12" name="Line 470">
                <a:extLst>
                  <a:ext uri="{FF2B5EF4-FFF2-40B4-BE49-F238E27FC236}">
                    <a16:creationId xmlns:a16="http://schemas.microsoft.com/office/drawing/2014/main" id="{30EDE84A-0156-0D94-2A21-8B821E381BA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71" y="4633"/>
                <a:ext cx="74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" name="Line 469">
                <a:extLst>
                  <a:ext uri="{FF2B5EF4-FFF2-40B4-BE49-F238E27FC236}">
                    <a16:creationId xmlns:a16="http://schemas.microsoft.com/office/drawing/2014/main" id="{939D6128-CA76-FFD6-AB71-7BF003C3C9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535" y="4624"/>
                <a:ext cx="1031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" name="Line 483">
                <a:extLst>
                  <a:ext uri="{FF2B5EF4-FFF2-40B4-BE49-F238E27FC236}">
                    <a16:creationId xmlns:a16="http://schemas.microsoft.com/office/drawing/2014/main" id="{6A86EE55-3855-5ADD-3F66-5580912EB30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6915" y="4669"/>
                <a:ext cx="596" cy="22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lg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" name="Text Box 484">
                <a:extLst>
                  <a:ext uri="{FF2B5EF4-FFF2-40B4-BE49-F238E27FC236}">
                    <a16:creationId xmlns:a16="http://schemas.microsoft.com/office/drawing/2014/main" id="{561D9474-C516-6EB0-2EB4-8FA1374AF1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4" y="4669"/>
                <a:ext cx="370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18000" tIns="10800" rIns="18000" bIns="10800" anchor="t" anchorCtr="0" upright="1">
                <a:spAutoFit/>
              </a:bodyPr>
              <a:lstStyle/>
              <a:p>
                <a:pPr algn="ctr"/>
                <a:endPara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6" name="Text Box 485">
                <a:extLst>
                  <a:ext uri="{FF2B5EF4-FFF2-40B4-BE49-F238E27FC236}">
                    <a16:creationId xmlns:a16="http://schemas.microsoft.com/office/drawing/2014/main" id="{F0389806-2938-3B40-CF0D-FDD52B54C3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2" y="4855"/>
                <a:ext cx="813" cy="798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0" tIns="126000" rIns="0" bIns="0" anchor="t" anchorCtr="0" upright="1">
                <a:noAutofit/>
              </a:bodyPr>
              <a:lstStyle/>
              <a:p>
                <a:pPr algn="ctr"/>
                <a:r>
                  <a: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П</a:t>
                </a:r>
                <a:r>
                  <a:rPr lang="en-US" sz="1400" i="1" baseline="-250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</a:t>
                </a:r>
                <a:endPara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17" name="Line 488">
                <a:extLst>
                  <a:ext uri="{FF2B5EF4-FFF2-40B4-BE49-F238E27FC236}">
                    <a16:creationId xmlns:a16="http://schemas.microsoft.com/office/drawing/2014/main" id="{5A06CCB2-ECDC-046B-D7CE-DB0844BA165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566" y="4000"/>
                <a:ext cx="0" cy="12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Line 489">
                <a:extLst>
                  <a:ext uri="{FF2B5EF4-FFF2-40B4-BE49-F238E27FC236}">
                    <a16:creationId xmlns:a16="http://schemas.microsoft.com/office/drawing/2014/main" id="{F944995F-AF08-DE7A-B1DF-571B0A334E8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566" y="4000"/>
                <a:ext cx="5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Line 490">
                <a:extLst>
                  <a:ext uri="{FF2B5EF4-FFF2-40B4-BE49-F238E27FC236}">
                    <a16:creationId xmlns:a16="http://schemas.microsoft.com/office/drawing/2014/main" id="{FEE60232-9726-4CCA-B0BD-4ED088630C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566" y="5254"/>
                <a:ext cx="5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Line 491">
                <a:extLst>
                  <a:ext uri="{FF2B5EF4-FFF2-40B4-BE49-F238E27FC236}">
                    <a16:creationId xmlns:a16="http://schemas.microsoft.com/office/drawing/2014/main" id="{88085F2C-508F-3FEC-4387-F1969E0203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71" y="4000"/>
                <a:ext cx="0" cy="12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Line 492">
                <a:extLst>
                  <a:ext uri="{FF2B5EF4-FFF2-40B4-BE49-F238E27FC236}">
                    <a16:creationId xmlns:a16="http://schemas.microsoft.com/office/drawing/2014/main" id="{0A813AC4-6BEF-9DAC-8AC2-C335FAB985B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975" y="4000"/>
                <a:ext cx="5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" name="Line 493">
                <a:extLst>
                  <a:ext uri="{FF2B5EF4-FFF2-40B4-BE49-F238E27FC236}">
                    <a16:creationId xmlns:a16="http://schemas.microsoft.com/office/drawing/2014/main" id="{B91BCAA0-7CD1-0C3B-A22C-2B8EA7DF12A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8975" y="5254"/>
                <a:ext cx="59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3" name="Text Box 494">
                <a:extLst>
                  <a:ext uri="{FF2B5EF4-FFF2-40B4-BE49-F238E27FC236}">
                    <a16:creationId xmlns:a16="http://schemas.microsoft.com/office/drawing/2014/main" id="{A86A8458-A88D-5874-37E9-5172BA3C40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88" y="4213"/>
                <a:ext cx="349" cy="4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18000" tIns="10800" rIns="18000" bIns="10800" anchor="t" anchorCtr="0" upright="1">
                <a:spAutoFit/>
              </a:bodyPr>
              <a:lstStyle/>
              <a:p>
                <a:pPr algn="ctr"/>
                <a:endPara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4" name="Text Box 496">
                <a:extLst>
                  <a:ext uri="{FF2B5EF4-FFF2-40B4-BE49-F238E27FC236}">
                    <a16:creationId xmlns:a16="http://schemas.microsoft.com/office/drawing/2014/main" id="{1CFBAF10-30DE-6464-E034-EFBE003DC8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90" y="4271"/>
                <a:ext cx="326" cy="3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18000" tIns="10800" rIns="18000" bIns="10800" anchor="t" anchorCtr="0" upright="1">
                <a:spAutoFit/>
              </a:bodyPr>
              <a:lstStyle/>
              <a:p>
                <a:pPr algn="ctr"/>
                <a:endParaRPr lang="ru-RU" sz="14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25" name="Text Box 497">
                <a:extLst>
                  <a:ext uri="{FF2B5EF4-FFF2-40B4-BE49-F238E27FC236}">
                    <a16:creationId xmlns:a16="http://schemas.microsoft.com/office/drawing/2014/main" id="{EF5E1FC5-B83C-5AC4-B6D6-59C5364584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33" y="4342"/>
                <a:ext cx="379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18000" tIns="10800" rIns="18000" bIns="10800" anchor="t" anchorCtr="0" upright="1">
                <a:noAutofit/>
              </a:bodyPr>
              <a:lstStyle/>
              <a:p>
                <a:pPr algn="ctr"/>
                <a:r>
                  <a:rPr lang="ru-RU" sz="14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…</a:t>
                </a:r>
              </a:p>
            </p:txBody>
          </p:sp>
        </p:grpSp>
        <p:graphicFrame>
          <p:nvGraphicFramePr>
            <p:cNvPr id="27" name="Объект 26">
              <a:extLst>
                <a:ext uri="{FF2B5EF4-FFF2-40B4-BE49-F238E27FC236}">
                  <a16:creationId xmlns:a16="http://schemas.microsoft.com/office/drawing/2014/main" id="{696D7E90-B8BE-DA39-C558-1DB06DC6D9F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7456603"/>
                </p:ext>
              </p:extLst>
            </p:nvPr>
          </p:nvGraphicFramePr>
          <p:xfrm>
            <a:off x="830310" y="1341161"/>
            <a:ext cx="1524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2334" imgH="190417" progId="Equation.3">
                    <p:embed/>
                  </p:oleObj>
                </mc:Choice>
                <mc:Fallback>
                  <p:oleObj r:id="rId2" imgW="152334" imgH="190417" progId="Equation.3">
                    <p:embed/>
                    <p:pic>
                      <p:nvPicPr>
                        <p:cNvPr id="27" name="Объект 26">
                          <a:extLst>
                            <a:ext uri="{FF2B5EF4-FFF2-40B4-BE49-F238E27FC236}">
                              <a16:creationId xmlns:a16="http://schemas.microsoft.com/office/drawing/2014/main" id="{696D7E90-B8BE-DA39-C558-1DB06DC6D9F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310" y="1341161"/>
                          <a:ext cx="152400" cy="190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Объект 28">
              <a:extLst>
                <a:ext uri="{FF2B5EF4-FFF2-40B4-BE49-F238E27FC236}">
                  <a16:creationId xmlns:a16="http://schemas.microsoft.com/office/drawing/2014/main" id="{ABDE2F7E-87F7-ED95-BF28-A5AFDCB8880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54591577"/>
                </p:ext>
              </p:extLst>
            </p:nvPr>
          </p:nvGraphicFramePr>
          <p:xfrm>
            <a:off x="1932051" y="702351"/>
            <a:ext cx="161925" cy="180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4814" imgH="177492" progId="Equation.3">
                    <p:embed/>
                  </p:oleObj>
                </mc:Choice>
                <mc:Fallback>
                  <p:oleObj r:id="rId4" imgW="164814" imgH="177492" progId="Equation.3">
                    <p:embed/>
                    <p:pic>
                      <p:nvPicPr>
                        <p:cNvPr id="29" name="Объект 28">
                          <a:extLst>
                            <a:ext uri="{FF2B5EF4-FFF2-40B4-BE49-F238E27FC236}">
                              <a16:creationId xmlns:a16="http://schemas.microsoft.com/office/drawing/2014/main" id="{ABDE2F7E-87F7-ED95-BF28-A5AFDCB888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2051" y="702351"/>
                          <a:ext cx="161925" cy="180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Объект 30">
              <a:extLst>
                <a:ext uri="{FF2B5EF4-FFF2-40B4-BE49-F238E27FC236}">
                  <a16:creationId xmlns:a16="http://schemas.microsoft.com/office/drawing/2014/main" id="{22011061-92C1-1929-0C9D-6826338F6CE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67610183"/>
                </p:ext>
              </p:extLst>
            </p:nvPr>
          </p:nvGraphicFramePr>
          <p:xfrm>
            <a:off x="874748" y="1710736"/>
            <a:ext cx="18097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77646" imgH="241091" progId="Equation.3">
                    <p:embed/>
                  </p:oleObj>
                </mc:Choice>
                <mc:Fallback>
                  <p:oleObj r:id="rId6" imgW="177646" imgH="241091" progId="Equation.3">
                    <p:embed/>
                    <p:pic>
                      <p:nvPicPr>
                        <p:cNvPr id="31" name="Объект 30">
                          <a:extLst>
                            <a:ext uri="{FF2B5EF4-FFF2-40B4-BE49-F238E27FC236}">
                              <a16:creationId xmlns:a16="http://schemas.microsoft.com/office/drawing/2014/main" id="{22011061-92C1-1929-0C9D-6826338F6CE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4748" y="1710736"/>
                          <a:ext cx="18097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Объект 32">
              <a:extLst>
                <a:ext uri="{FF2B5EF4-FFF2-40B4-BE49-F238E27FC236}">
                  <a16:creationId xmlns:a16="http://schemas.microsoft.com/office/drawing/2014/main" id="{4D4B930B-7CE2-24D0-2C4B-5FF1F22AB82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1907572"/>
                </p:ext>
              </p:extLst>
            </p:nvPr>
          </p:nvGraphicFramePr>
          <p:xfrm>
            <a:off x="2855264" y="1304331"/>
            <a:ext cx="161925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64957" imgH="241091" progId="Equation.3">
                    <p:embed/>
                  </p:oleObj>
                </mc:Choice>
                <mc:Fallback>
                  <p:oleObj r:id="rId8" imgW="164957" imgH="241091" progId="Equation.3">
                    <p:embed/>
                    <p:pic>
                      <p:nvPicPr>
                        <p:cNvPr id="33" name="Объект 32">
                          <a:extLst>
                            <a:ext uri="{FF2B5EF4-FFF2-40B4-BE49-F238E27FC236}">
                              <a16:creationId xmlns:a16="http://schemas.microsoft.com/office/drawing/2014/main" id="{4D4B930B-7CE2-24D0-2C4B-5FF1F22AB82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264" y="1304331"/>
                          <a:ext cx="161925" cy="238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6B883E5-7A56-8E00-524D-1703F973A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22962" y="1024936"/>
            <a:ext cx="5591175" cy="92392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C7645ED-218D-41AF-261F-A4F9394F32B7}"/>
              </a:ext>
            </a:extLst>
          </p:cNvPr>
          <p:cNvSpPr txBox="1"/>
          <p:nvPr/>
        </p:nvSpPr>
        <p:spPr>
          <a:xfrm>
            <a:off x="2265029" y="2562392"/>
            <a:ext cx="7730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235" indent="-864235">
              <a:spcBef>
                <a:spcPts val="900"/>
              </a:spcBef>
              <a:spcAft>
                <a:spcPts val="300"/>
              </a:spcAft>
            </a:pPr>
            <a:r>
              <a:rPr lang="ru-RU" b="1" u="sng" dirty="0">
                <a:latin typeface="Times New Roman" panose="02020603050405020304" pitchFamily="18" charset="0"/>
              </a:rPr>
              <a:t>3. Одноканальная СМО с накопителем ограниченной емкости (</a:t>
            </a:r>
            <a:r>
              <a:rPr lang="en-US" b="1" u="sng" dirty="0">
                <a:latin typeface="Times New Roman" panose="02020603050405020304" pitchFamily="18" charset="0"/>
              </a:rPr>
              <a:t>M</a:t>
            </a:r>
            <a:r>
              <a:rPr lang="ru-RU" b="1" u="sng" dirty="0">
                <a:latin typeface="Times New Roman" panose="02020603050405020304" pitchFamily="18" charset="0"/>
              </a:rPr>
              <a:t>/</a:t>
            </a:r>
            <a:r>
              <a:rPr lang="en-US" b="1" u="sng" dirty="0">
                <a:latin typeface="Times New Roman" panose="02020603050405020304" pitchFamily="18" charset="0"/>
              </a:rPr>
              <a:t>M</a:t>
            </a:r>
            <a:r>
              <a:rPr lang="ru-RU" b="1" u="sng" dirty="0">
                <a:latin typeface="Times New Roman" panose="02020603050405020304" pitchFamily="18" charset="0"/>
              </a:rPr>
              <a:t>/1/</a:t>
            </a:r>
            <a:r>
              <a:rPr lang="en-US" b="1" u="sng" dirty="0">
                <a:latin typeface="Times New Roman" panose="02020603050405020304" pitchFamily="18" charset="0"/>
              </a:rPr>
              <a:t>r</a:t>
            </a:r>
            <a:r>
              <a:rPr lang="ru-RU" b="1" u="sng" dirty="0"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E8F33D-B3EA-1C75-D503-4694A20D7B6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678" y="2954061"/>
            <a:ext cx="2533650" cy="9429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D4DC6F83-0BEA-12B1-2319-519C4CFD085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13612" y="3107127"/>
            <a:ext cx="4200525" cy="8191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36A996F-4861-F1CA-A32B-9E57A22ACCF1}"/>
              </a:ext>
            </a:extLst>
          </p:cNvPr>
          <p:cNvSpPr txBox="1"/>
          <p:nvPr/>
        </p:nvSpPr>
        <p:spPr>
          <a:xfrm>
            <a:off x="2013013" y="4050747"/>
            <a:ext cx="7735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235" indent="-864235">
              <a:spcBef>
                <a:spcPts val="900"/>
              </a:spcBef>
              <a:spcAft>
                <a:spcPts val="300"/>
              </a:spcAft>
            </a:pPr>
            <a:r>
              <a:rPr lang="ru-RU" b="1" u="sng" dirty="0">
                <a:latin typeface="Times New Roman" panose="02020603050405020304" pitchFamily="18" charset="0"/>
              </a:rPr>
              <a:t>4. Многоканальная СМО накопителем ограниченной ёмкости (</a:t>
            </a:r>
            <a:r>
              <a:rPr lang="en-US" b="1" u="sng" dirty="0">
                <a:latin typeface="Times New Roman" panose="02020603050405020304" pitchFamily="18" charset="0"/>
              </a:rPr>
              <a:t>M</a:t>
            </a:r>
            <a:r>
              <a:rPr lang="ru-RU" b="1" u="sng" dirty="0">
                <a:latin typeface="Times New Roman" panose="02020603050405020304" pitchFamily="18" charset="0"/>
              </a:rPr>
              <a:t>/</a:t>
            </a:r>
            <a:r>
              <a:rPr lang="en-US" b="1" u="sng" dirty="0">
                <a:latin typeface="Times New Roman" panose="02020603050405020304" pitchFamily="18" charset="0"/>
              </a:rPr>
              <a:t>M</a:t>
            </a:r>
            <a:r>
              <a:rPr lang="ru-RU" b="1" u="sng" dirty="0">
                <a:latin typeface="Times New Roman" panose="02020603050405020304" pitchFamily="18" charset="0"/>
              </a:rPr>
              <a:t>/2/1)</a:t>
            </a:r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278F93B-8016-508C-0FAB-98234EC40ED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7125" y="4505202"/>
            <a:ext cx="2771775" cy="1190625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52E13BC-73F8-FEC4-B91B-89D25E588B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63238" y="4729039"/>
            <a:ext cx="3133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72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3CC8E1D0-236C-3B9B-9E89-9696CE08DD18}"/>
              </a:ext>
            </a:extLst>
          </p:cNvPr>
          <p:cNvSpPr txBox="1"/>
          <p:nvPr/>
        </p:nvSpPr>
        <p:spPr>
          <a:xfrm>
            <a:off x="1205218" y="2302878"/>
            <a:ext cx="9781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235" indent="-864235">
              <a:spcBef>
                <a:spcPts val="900"/>
              </a:spcBef>
              <a:spcAft>
                <a:spcPts val="300"/>
              </a:spcAft>
            </a:pPr>
            <a:r>
              <a:rPr lang="ru-RU" b="1" u="sng" dirty="0">
                <a:latin typeface="Times New Roman" panose="02020603050405020304" pitchFamily="18" charset="0"/>
              </a:rPr>
              <a:t>7. Одноканальная СМО с неоднородным потоком заявок и относительными приоритетами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3A316B-638E-2601-673D-3F3630659B14}"/>
              </a:ext>
            </a:extLst>
          </p:cNvPr>
          <p:cNvSpPr txBox="1"/>
          <p:nvPr/>
        </p:nvSpPr>
        <p:spPr>
          <a:xfrm>
            <a:off x="202734" y="196873"/>
            <a:ext cx="118033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235" indent="-864235">
              <a:spcBef>
                <a:spcPts val="900"/>
              </a:spcBef>
              <a:spcAft>
                <a:spcPts val="300"/>
              </a:spcAft>
            </a:pPr>
            <a:r>
              <a:rPr lang="ru-RU" b="1" u="sng" dirty="0">
                <a:latin typeface="Times New Roman" panose="02020603050405020304" pitchFamily="18" charset="0"/>
              </a:rPr>
              <a:t>5. Одноканальная СМО с накопителем ограниченной емкости и с обслуживанием по закону Эрланга (</a:t>
            </a:r>
            <a:r>
              <a:rPr lang="en-US" b="1" u="sng" dirty="0">
                <a:latin typeface="Times New Roman" panose="02020603050405020304" pitchFamily="18" charset="0"/>
              </a:rPr>
              <a:t>M</a:t>
            </a:r>
            <a:r>
              <a:rPr lang="ru-RU" b="1" u="sng" dirty="0">
                <a:latin typeface="Times New Roman" panose="02020603050405020304" pitchFamily="18" charset="0"/>
              </a:rPr>
              <a:t>/</a:t>
            </a:r>
            <a:r>
              <a:rPr lang="en-US" b="1" u="sng" dirty="0">
                <a:latin typeface="Times New Roman" panose="02020603050405020304" pitchFamily="18" charset="0"/>
              </a:rPr>
              <a:t>E</a:t>
            </a:r>
            <a:r>
              <a:rPr lang="en-US" b="1" u="sng" baseline="-25000" dirty="0">
                <a:latin typeface="Times New Roman" panose="02020603050405020304" pitchFamily="18" charset="0"/>
              </a:rPr>
              <a:t>2</a:t>
            </a:r>
            <a:r>
              <a:rPr lang="ru-RU" b="1" u="sng" dirty="0">
                <a:latin typeface="Times New Roman" panose="02020603050405020304" pitchFamily="18" charset="0"/>
              </a:rPr>
              <a:t>/1/</a:t>
            </a:r>
            <a:r>
              <a:rPr lang="en-US" b="1" u="sng" dirty="0">
                <a:latin typeface="Times New Roman" panose="02020603050405020304" pitchFamily="18" charset="0"/>
              </a:rPr>
              <a:t>r</a:t>
            </a:r>
            <a:r>
              <a:rPr lang="ru-RU" b="1" u="sng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96E27A-249D-1F34-512F-34E16537A82A}"/>
              </a:ext>
            </a:extLst>
          </p:cNvPr>
          <p:cNvSpPr txBox="1"/>
          <p:nvPr/>
        </p:nvSpPr>
        <p:spPr>
          <a:xfrm>
            <a:off x="117009" y="1027660"/>
            <a:ext cx="118033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u="sng" dirty="0">
                <a:latin typeface="Times New Roman" panose="02020603050405020304" pitchFamily="18" charset="0"/>
              </a:rPr>
              <a:t>6. Одноканальная СМО с накопителем ограниченной емкости и с обслуживанием </a:t>
            </a:r>
          </a:p>
          <a:p>
            <a:pPr algn="ctr"/>
            <a:r>
              <a:rPr lang="ru-RU" b="1" u="sng" dirty="0">
                <a:latin typeface="Times New Roman" panose="02020603050405020304" pitchFamily="18" charset="0"/>
              </a:rPr>
              <a:t>по </a:t>
            </a:r>
            <a:r>
              <a:rPr lang="ru-RU" b="1" u="sng" dirty="0" err="1">
                <a:latin typeface="Times New Roman" panose="02020603050405020304" pitchFamily="18" charset="0"/>
              </a:rPr>
              <a:t>гиперэкспоненциальному</a:t>
            </a:r>
            <a:r>
              <a:rPr lang="ru-RU" b="1" u="sng" dirty="0">
                <a:latin typeface="Times New Roman" panose="02020603050405020304" pitchFamily="18" charset="0"/>
              </a:rPr>
              <a:t> </a:t>
            </a:r>
            <a:r>
              <a:rPr lang="en-US" b="1" u="sng" dirty="0">
                <a:latin typeface="Times New Roman" panose="02020603050405020304" pitchFamily="18" charset="0"/>
              </a:rPr>
              <a:t> </a:t>
            </a:r>
            <a:r>
              <a:rPr lang="ru-RU" b="1" u="sng" dirty="0">
                <a:latin typeface="Times New Roman" panose="02020603050405020304" pitchFamily="18" charset="0"/>
              </a:rPr>
              <a:t>закону (</a:t>
            </a:r>
            <a:r>
              <a:rPr lang="en-US" b="1" u="sng" dirty="0">
                <a:latin typeface="Times New Roman" panose="02020603050405020304" pitchFamily="18" charset="0"/>
              </a:rPr>
              <a:t>M</a:t>
            </a:r>
            <a:r>
              <a:rPr lang="ru-RU" b="1" u="sng" dirty="0">
                <a:latin typeface="Times New Roman" panose="02020603050405020304" pitchFamily="18" charset="0"/>
              </a:rPr>
              <a:t>/</a:t>
            </a:r>
            <a:r>
              <a:rPr lang="en-US" b="1" u="sng" dirty="0">
                <a:latin typeface="Times New Roman" panose="02020603050405020304" pitchFamily="18" charset="0"/>
              </a:rPr>
              <a:t>H</a:t>
            </a:r>
            <a:r>
              <a:rPr lang="en-US" b="1" u="sng" baseline="-25000" dirty="0">
                <a:latin typeface="Times New Roman" panose="02020603050405020304" pitchFamily="18" charset="0"/>
              </a:rPr>
              <a:t>2</a:t>
            </a:r>
            <a:r>
              <a:rPr lang="ru-RU" b="1" u="sng" dirty="0">
                <a:latin typeface="Times New Roman" panose="02020603050405020304" pitchFamily="18" charset="0"/>
              </a:rPr>
              <a:t>/1/</a:t>
            </a:r>
            <a:r>
              <a:rPr lang="en-US" b="1" u="sng" dirty="0">
                <a:latin typeface="Times New Roman" panose="02020603050405020304" pitchFamily="18" charset="0"/>
              </a:rPr>
              <a:t>r</a:t>
            </a:r>
            <a:r>
              <a:rPr lang="ru-RU" b="1" u="sng" dirty="0">
                <a:latin typeface="Times New Roman" panose="02020603050405020304" pitchFamily="18" charset="0"/>
              </a:rPr>
              <a:t>)</a:t>
            </a: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DC62B9B-E8D4-DBF8-1184-1A60FBD61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2" y="3195637"/>
            <a:ext cx="2714625" cy="145732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84C9CDD1-1805-7D9E-C240-77B4ADDDB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644" y="2767012"/>
            <a:ext cx="5572125" cy="31242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8087B525-3917-AF70-0E50-86D0C406269B}"/>
              </a:ext>
            </a:extLst>
          </p:cNvPr>
          <p:cNvSpPr txBox="1"/>
          <p:nvPr/>
        </p:nvSpPr>
        <p:spPr>
          <a:xfrm>
            <a:off x="3086100" y="2859197"/>
            <a:ext cx="32906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2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Кодирование состояний:</a:t>
            </a:r>
          </a:p>
          <a:p>
            <a:pPr algn="just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(0/0,0) – нет заявок;</a:t>
            </a:r>
          </a:p>
          <a:p>
            <a:pPr algn="just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(1/0,0) – на обслуживании заявка класса 1;</a:t>
            </a:r>
          </a:p>
          <a:p>
            <a:pPr algn="just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(2/0,0) – на обслуживании заявка класса 2;</a:t>
            </a:r>
          </a:p>
          <a:p>
            <a:pPr algn="just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(1/1,0) – на обслуживании заявка класса 1 и </a:t>
            </a:r>
          </a:p>
          <a:p>
            <a:pPr algn="just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 заявка класса 1 в первом накопителе;</a:t>
            </a:r>
          </a:p>
          <a:p>
            <a:pPr algn="just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(1/0,1) – на обслуживании заявка класса 1 и </a:t>
            </a:r>
          </a:p>
          <a:p>
            <a:pPr algn="just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 заявка класса 2 во втором накопителе;</a:t>
            </a:r>
          </a:p>
          <a:p>
            <a:pPr algn="just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(2/1,0) – на обслуживании заявка класса 2 и</a:t>
            </a:r>
          </a:p>
          <a:p>
            <a:pPr algn="just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 заявка класса 1 в первом накопителе;</a:t>
            </a:r>
          </a:p>
          <a:p>
            <a:pPr algn="just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(2/0,1) – на обслуживании заявка класса 2 и</a:t>
            </a:r>
          </a:p>
          <a:p>
            <a:pPr algn="just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одна заявка класса 2 втором накопителе;</a:t>
            </a:r>
          </a:p>
          <a:p>
            <a:pPr algn="just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(1/1,1) – на обслуживании заявка класса 1 и </a:t>
            </a:r>
          </a:p>
          <a:p>
            <a:pPr algn="just"/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одной заявке каждого класса накопителях;</a:t>
            </a:r>
          </a:p>
          <a:p>
            <a:pPr algn="just"/>
            <a:r>
              <a:rPr lang="ru-RU" sz="1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ru-RU" sz="1200" baseline="-25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</a:t>
            </a:r>
            <a:r>
              <a:rPr lang="ru-RU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(2/1,1) – на обслуживании заявка класса 2, и по одной заявке каждого класса накопителях.</a:t>
            </a:r>
          </a:p>
        </p:txBody>
      </p:sp>
    </p:spTree>
    <p:extLst>
      <p:ext uri="{BB962C8B-B14F-4D97-AF65-F5344CB8AC3E}">
        <p14:creationId xmlns:p14="http://schemas.microsoft.com/office/powerpoint/2010/main" val="234637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3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E77AF4-48E6-5DE0-2A23-63EC3B91873E}"/>
              </a:ext>
            </a:extLst>
          </p:cNvPr>
          <p:cNvSpPr txBox="1"/>
          <p:nvPr/>
        </p:nvSpPr>
        <p:spPr>
          <a:xfrm>
            <a:off x="3022134" y="238897"/>
            <a:ext cx="6625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431800">
              <a:spcBef>
                <a:spcPts val="1200"/>
              </a:spcBef>
              <a:spcAft>
                <a:spcPts val="300"/>
              </a:spcAft>
            </a:pPr>
            <a:r>
              <a:rPr lang="ru-RU" sz="1800" b="1" i="1" dirty="0">
                <a:effectLst/>
                <a:latin typeface="Arial" panose="020B0604020202020204" pitchFamily="34" charset="0"/>
              </a:rPr>
              <a:t>Марковские модели сетей массового обслуживания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A66A6-D9B8-C953-4489-61AD4ED510AB}"/>
              </a:ext>
            </a:extLst>
          </p:cNvPr>
          <p:cNvSpPr txBox="1"/>
          <p:nvPr/>
        </p:nvSpPr>
        <p:spPr>
          <a:xfrm>
            <a:off x="947956" y="717069"/>
            <a:ext cx="10083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235" indent="-864235">
              <a:spcBef>
                <a:spcPts val="900"/>
              </a:spcBef>
              <a:spcAft>
                <a:spcPts val="300"/>
              </a:spcAft>
            </a:pPr>
            <a:r>
              <a:rPr lang="ru-RU" sz="1800" b="1" u="sng" dirty="0">
                <a:effectLst/>
                <a:latin typeface="Courier New" panose="02070309020205020404" pitchFamily="49" charset="0"/>
              </a:rPr>
              <a:t>1. Разомкнутая экспоненциальная </a:t>
            </a:r>
            <a:r>
              <a:rPr lang="ru-RU" sz="1800" b="1" u="sng" dirty="0" err="1">
                <a:effectLst/>
                <a:latin typeface="Courier New" panose="02070309020205020404" pitchFamily="49" charset="0"/>
              </a:rPr>
              <a:t>СеМО</a:t>
            </a:r>
            <a:r>
              <a:rPr lang="ru-RU" sz="1800" b="1" u="sng" dirty="0">
                <a:effectLst/>
                <a:latin typeface="Courier New" panose="02070309020205020404" pitchFamily="49" charset="0"/>
              </a:rPr>
              <a:t> с накопителями ограниченной емкости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0E433E-C370-25AB-406E-E0A66514B333}"/>
              </a:ext>
            </a:extLst>
          </p:cNvPr>
          <p:cNvSpPr txBox="1"/>
          <p:nvPr/>
        </p:nvSpPr>
        <p:spPr>
          <a:xfrm>
            <a:off x="3312602" y="3668636"/>
            <a:ext cx="51267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235" indent="-864235">
              <a:spcBef>
                <a:spcPts val="900"/>
              </a:spcBef>
              <a:spcAft>
                <a:spcPts val="300"/>
              </a:spcAft>
            </a:pPr>
            <a:r>
              <a:rPr lang="ru-RU" b="1" u="sng" dirty="0">
                <a:latin typeface="Courier New" panose="02070309020205020404" pitchFamily="49" charset="0"/>
              </a:rPr>
              <a:t>2. Замкнутая экспоненциальная </a:t>
            </a:r>
            <a:r>
              <a:rPr lang="ru-RU" b="1" u="sng" dirty="0" err="1">
                <a:latin typeface="Courier New" panose="02070309020205020404" pitchFamily="49" charset="0"/>
              </a:rPr>
              <a:t>СеМО</a:t>
            </a:r>
            <a:endParaRPr lang="ru-RU" b="1" u="sng" dirty="0">
              <a:latin typeface="Courier New" panose="02070309020205020404" pitchFamily="49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848768-59A8-0FD1-CE2B-D8BE19EFF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740" y="4214812"/>
            <a:ext cx="5105400" cy="8477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4B7BD63-58B4-CC58-BB2B-5EA68562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75" y="4214812"/>
            <a:ext cx="2381250" cy="98107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0D71DD-AF18-7E93-2260-49B780084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183" y="1375769"/>
            <a:ext cx="5314950" cy="13906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A31B86-BED1-293B-260A-F192F82F2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736" y="1375769"/>
            <a:ext cx="49149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6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D1E33D-5507-81D8-A3CF-E39C5020F083}"/>
              </a:ext>
            </a:extLst>
          </p:cNvPr>
          <p:cNvSpPr txBox="1"/>
          <p:nvPr/>
        </p:nvSpPr>
        <p:spPr>
          <a:xfrm>
            <a:off x="2581712" y="33261"/>
            <a:ext cx="65874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235" indent="-864235">
              <a:spcBef>
                <a:spcPts val="900"/>
              </a:spcBef>
              <a:spcAft>
                <a:spcPts val="300"/>
              </a:spcAft>
            </a:pPr>
            <a:r>
              <a:rPr lang="ru-RU" b="1" u="sng" dirty="0">
                <a:latin typeface="Courier New" panose="02070309020205020404" pitchFamily="49" charset="0"/>
              </a:rPr>
              <a:t>3. Замкнутая </a:t>
            </a:r>
            <a:r>
              <a:rPr lang="ru-RU" b="1" u="sng" dirty="0" err="1">
                <a:latin typeface="Courier New" panose="02070309020205020404" pitchFamily="49" charset="0"/>
              </a:rPr>
              <a:t>СеМО</a:t>
            </a:r>
            <a:r>
              <a:rPr lang="ru-RU" b="1" u="sng" dirty="0">
                <a:latin typeface="Courier New" panose="02070309020205020404" pitchFamily="49" charset="0"/>
              </a:rPr>
              <a:t> с </a:t>
            </a:r>
            <a:r>
              <a:rPr lang="ru-RU" b="1" u="sng" dirty="0" err="1">
                <a:latin typeface="Courier New" panose="02070309020205020404" pitchFamily="49" charset="0"/>
              </a:rPr>
              <a:t>эрланговским</a:t>
            </a:r>
            <a:r>
              <a:rPr lang="ru-RU" b="1" u="sng" dirty="0">
                <a:latin typeface="Courier New" panose="02070309020205020404" pitchFamily="49" charset="0"/>
              </a:rPr>
              <a:t> обслуживанием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E3D43-C214-CCAB-4EC7-EF399F5D9BB2}"/>
              </a:ext>
            </a:extLst>
          </p:cNvPr>
          <p:cNvSpPr txBox="1"/>
          <p:nvPr/>
        </p:nvSpPr>
        <p:spPr>
          <a:xfrm>
            <a:off x="2524860" y="2929776"/>
            <a:ext cx="7793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u="sng" dirty="0">
                <a:latin typeface="Courier New" panose="02070309020205020404" pitchFamily="49" charset="0"/>
              </a:rPr>
              <a:t>4. Замкнутая </a:t>
            </a:r>
            <a:r>
              <a:rPr lang="ru-RU" b="1" u="sng" dirty="0" err="1">
                <a:latin typeface="Courier New" panose="02070309020205020404" pitchFamily="49" charset="0"/>
              </a:rPr>
              <a:t>СеМО</a:t>
            </a:r>
            <a:r>
              <a:rPr lang="ru-RU" b="1" u="sng" dirty="0">
                <a:latin typeface="Courier New" panose="02070309020205020404" pitchFamily="49" charset="0"/>
              </a:rPr>
              <a:t> с </a:t>
            </a:r>
            <a:r>
              <a:rPr lang="ru-RU" b="1" u="sng" dirty="0" err="1">
                <a:latin typeface="Courier New" panose="02070309020205020404" pitchFamily="49" charset="0"/>
              </a:rPr>
              <a:t>гиперэкспоненциальным</a:t>
            </a:r>
            <a:r>
              <a:rPr lang="ru-RU" b="1" u="sng" dirty="0">
                <a:latin typeface="Courier New" panose="02070309020205020404" pitchFamily="49" charset="0"/>
              </a:rPr>
              <a:t> обслуживанием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FD89A7-1D4D-717B-1C72-A67D21123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4" y="501057"/>
            <a:ext cx="5600700" cy="2286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5DB9C5-6373-8A75-ADF2-50CF3242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088" y="653457"/>
            <a:ext cx="5514975" cy="19812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3657623-C4A1-A2A7-992C-E4FF06126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639" y="3423243"/>
            <a:ext cx="5638800" cy="29337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646545-C248-C1DF-BFA3-E5770E461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711" y="3441827"/>
            <a:ext cx="596265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25D944-FA0F-EF5C-9FB7-454F94BEC183}"/>
              </a:ext>
            </a:extLst>
          </p:cNvPr>
          <p:cNvSpPr txBox="1"/>
          <p:nvPr/>
        </p:nvSpPr>
        <p:spPr>
          <a:xfrm>
            <a:off x="186789" y="4813539"/>
            <a:ext cx="118200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Марковский случайный процесс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для</a:t>
            </a:r>
            <a:r>
              <a:rPr lang="ru-RU" sz="16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исследования систем массового обслуживания </a:t>
            </a:r>
            <a:r>
              <a:rPr lang="ru-RU" sz="1600" b="1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накопителями ограниченной ёмкости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43BA5-2B5A-089B-BD3B-8269CFC8BC3D}"/>
              </a:ext>
            </a:extLst>
          </p:cNvPr>
          <p:cNvSpPr txBox="1"/>
          <p:nvPr/>
        </p:nvSpPr>
        <p:spPr>
          <a:xfrm>
            <a:off x="406131" y="5398314"/>
            <a:ext cx="114767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Математическое описание марковских процессов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система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дифференциальных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(в случае нестационарного режима) или </a:t>
            </a:r>
            <a:r>
              <a:rPr lang="ru-RU" sz="16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алгебраических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(для стационарного режима) уравнений, для решения которых применяются </a:t>
            </a:r>
            <a:r>
              <a:rPr lang="ru-RU" sz="16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численные методы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7AE7E-7B5D-C582-5488-2FC41B35FD74}"/>
              </a:ext>
            </a:extLst>
          </p:cNvPr>
          <p:cNvSpPr txBox="1"/>
          <p:nvPr/>
        </p:nvSpPr>
        <p:spPr>
          <a:xfrm>
            <a:off x="304800" y="124386"/>
            <a:ext cx="11531600" cy="1054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235" indent="-864235" algn="ctr">
              <a:spcBef>
                <a:spcPts val="900"/>
              </a:spcBef>
              <a:spcAft>
                <a:spcPts val="300"/>
              </a:spcAft>
            </a:pPr>
            <a:r>
              <a:rPr lang="ru-RU" sz="2400" b="1" u="sng" dirty="0">
                <a:effectLst/>
                <a:latin typeface="Courier New" panose="02070309020205020404" pitchFamily="49" charset="0"/>
              </a:rPr>
              <a:t>Понятие случайного процесса</a:t>
            </a:r>
          </a:p>
          <a:p>
            <a:pPr algn="ctr"/>
            <a:r>
              <a:rPr lang="ru-RU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Состояние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событие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переход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Случайный процесс переходит из одного состояния в другое </a:t>
            </a:r>
            <a:r>
              <a:rPr lang="ru-RU" sz="18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заранее не известное состояние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grpSp>
        <p:nvGrpSpPr>
          <p:cNvPr id="20" name="Group 1">
            <a:extLst>
              <a:ext uri="{FF2B5EF4-FFF2-40B4-BE49-F238E27FC236}">
                <a16:creationId xmlns:a16="http://schemas.microsoft.com/office/drawing/2014/main" id="{C3170BC1-23D2-0659-9AB6-CDD746B4EF83}"/>
              </a:ext>
            </a:extLst>
          </p:cNvPr>
          <p:cNvGrpSpPr>
            <a:grpSpLocks/>
          </p:cNvGrpSpPr>
          <p:nvPr/>
        </p:nvGrpSpPr>
        <p:grpSpPr bwMode="auto">
          <a:xfrm>
            <a:off x="4887016" y="1875652"/>
            <a:ext cx="3174721" cy="1925206"/>
            <a:chOff x="1309" y="10749"/>
            <a:chExt cx="4433" cy="2472"/>
          </a:xfrm>
        </p:grpSpPr>
        <p:sp>
          <p:nvSpPr>
            <p:cNvPr id="21" name="Rectangle 38">
              <a:extLst>
                <a:ext uri="{FF2B5EF4-FFF2-40B4-BE49-F238E27FC236}">
                  <a16:creationId xmlns:a16="http://schemas.microsoft.com/office/drawing/2014/main" id="{188B9BD0-FD94-E50B-B33E-C169EF639C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10762"/>
              <a:ext cx="3696" cy="2127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2" name="Line 37">
              <a:extLst>
                <a:ext uri="{FF2B5EF4-FFF2-40B4-BE49-F238E27FC236}">
                  <a16:creationId xmlns:a16="http://schemas.microsoft.com/office/drawing/2014/main" id="{93E9534A-BC18-C83D-ABBC-12169816E9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10762"/>
              <a:ext cx="0" cy="21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3" name="Line 36">
              <a:extLst>
                <a:ext uri="{FF2B5EF4-FFF2-40B4-BE49-F238E27FC236}">
                  <a16:creationId xmlns:a16="http://schemas.microsoft.com/office/drawing/2014/main" id="{42E1F55B-C466-7C0C-5417-645B89EA2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" y="10762"/>
              <a:ext cx="0" cy="21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C799AFB8-428E-9424-06FE-2489E43D9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10762"/>
              <a:ext cx="0" cy="21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5" name="Line 34">
              <a:extLst>
                <a:ext uri="{FF2B5EF4-FFF2-40B4-BE49-F238E27FC236}">
                  <a16:creationId xmlns:a16="http://schemas.microsoft.com/office/drawing/2014/main" id="{E0F81CC9-1EDB-0E2D-903D-CDE81D5FA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0762"/>
              <a:ext cx="0" cy="21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6" name="Line 33">
              <a:extLst>
                <a:ext uri="{FF2B5EF4-FFF2-40B4-BE49-F238E27FC236}">
                  <a16:creationId xmlns:a16="http://schemas.microsoft.com/office/drawing/2014/main" id="{CD2C55B5-BE7F-902E-4CBD-7AA3118F3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" y="10762"/>
              <a:ext cx="0" cy="212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7" name="Line 32">
              <a:extLst>
                <a:ext uri="{FF2B5EF4-FFF2-40B4-BE49-F238E27FC236}">
                  <a16:creationId xmlns:a16="http://schemas.microsoft.com/office/drawing/2014/main" id="{78C56D5C-38C9-7B0D-6897-86BEEA3A5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12512"/>
              <a:ext cx="369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Line 31">
              <a:extLst>
                <a:ext uri="{FF2B5EF4-FFF2-40B4-BE49-F238E27FC236}">
                  <a16:creationId xmlns:a16="http://schemas.microsoft.com/office/drawing/2014/main" id="{359B1DEB-3744-A145-52BD-21C6C19A7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12133"/>
              <a:ext cx="369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C61D4A43-2834-E01D-76A6-068723632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11755"/>
              <a:ext cx="369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0" name="Line 29">
              <a:extLst>
                <a:ext uri="{FF2B5EF4-FFF2-40B4-BE49-F238E27FC236}">
                  <a16:creationId xmlns:a16="http://schemas.microsoft.com/office/drawing/2014/main" id="{5B224BBB-E130-F284-8760-2CD0DE3D3D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11377"/>
              <a:ext cx="369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1" name="Line 28">
              <a:extLst>
                <a:ext uri="{FF2B5EF4-FFF2-40B4-BE49-F238E27FC236}">
                  <a16:creationId xmlns:a16="http://schemas.microsoft.com/office/drawing/2014/main" id="{D3136F13-7C14-BC9E-EDF1-4D9E8EC1A8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10998"/>
              <a:ext cx="369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B4079042-7715-B64E-4F56-40616C9DE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6" y="12889"/>
              <a:ext cx="45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3" name="Line 26">
              <a:extLst>
                <a:ext uri="{FF2B5EF4-FFF2-40B4-BE49-F238E27FC236}">
                  <a16:creationId xmlns:a16="http://schemas.microsoft.com/office/drawing/2014/main" id="{4F29DA59-36F1-697A-EAF4-5DF2FA02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1" y="11755"/>
              <a:ext cx="626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4" name="Line 25">
              <a:extLst>
                <a:ext uri="{FF2B5EF4-FFF2-40B4-BE49-F238E27FC236}">
                  <a16:creationId xmlns:a16="http://schemas.microsoft.com/office/drawing/2014/main" id="{EAEFC152-9126-DAD8-D43C-4691A720C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7" y="12133"/>
              <a:ext cx="39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5" name="Line 24">
              <a:extLst>
                <a:ext uri="{FF2B5EF4-FFF2-40B4-BE49-F238E27FC236}">
                  <a16:creationId xmlns:a16="http://schemas.microsoft.com/office/drawing/2014/main" id="{CD7CE09F-E151-F417-B54A-0F81832EC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4" y="10998"/>
              <a:ext cx="85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6" name="Line 23">
              <a:extLst>
                <a:ext uri="{FF2B5EF4-FFF2-40B4-BE49-F238E27FC236}">
                  <a16:creationId xmlns:a16="http://schemas.microsoft.com/office/drawing/2014/main" id="{B450C088-7472-72C7-66B6-143A8B67EB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7" y="12512"/>
              <a:ext cx="56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7" name="Line 22">
              <a:extLst>
                <a:ext uri="{FF2B5EF4-FFF2-40B4-BE49-F238E27FC236}">
                  <a16:creationId xmlns:a16="http://schemas.microsoft.com/office/drawing/2014/main" id="{15540EA2-3B43-9694-847B-0E884E7A7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" y="11377"/>
              <a:ext cx="56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id="{EBC697CD-90C0-44FB-961D-ADB65602255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06" y="12322"/>
              <a:ext cx="113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Line 20">
              <a:extLst>
                <a:ext uri="{FF2B5EF4-FFF2-40B4-BE49-F238E27FC236}">
                  <a16:creationId xmlns:a16="http://schemas.microsoft.com/office/drawing/2014/main" id="{947659CB-309F-0958-846A-C9305E894AC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80" y="11755"/>
              <a:ext cx="151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Line 19">
              <a:extLst>
                <a:ext uri="{FF2B5EF4-FFF2-40B4-BE49-F238E27FC236}">
                  <a16:creationId xmlns:a16="http://schemas.microsoft.com/office/drawing/2014/main" id="{0C6A3449-C51B-52E5-2EF3-64C593DB186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598" y="11944"/>
              <a:ext cx="37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40797E49-9075-3607-F03C-5C34C38AB5F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16" y="11566"/>
              <a:ext cx="11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Line 17">
              <a:extLst>
                <a:ext uri="{FF2B5EF4-FFF2-40B4-BE49-F238E27FC236}">
                  <a16:creationId xmlns:a16="http://schemas.microsoft.com/office/drawing/2014/main" id="{020448F7-5865-7266-12F1-C8967A2768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38" y="11945"/>
              <a:ext cx="113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Text Box 16">
              <a:extLst>
                <a:ext uri="{FF2B5EF4-FFF2-40B4-BE49-F238E27FC236}">
                  <a16:creationId xmlns:a16="http://schemas.microsoft.com/office/drawing/2014/main" id="{F1A79172-9B35-E406-4C02-EA428634C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12700"/>
              <a:ext cx="39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Е</a:t>
              </a:r>
              <a:r>
                <a:rPr kumimoji="0" lang="ru-RU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endPara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Text Box 15">
              <a:extLst>
                <a:ext uri="{FF2B5EF4-FFF2-40B4-BE49-F238E27FC236}">
                  <a16:creationId xmlns:a16="http://schemas.microsoft.com/office/drawing/2014/main" id="{5B82A8E4-A5FA-3895-403A-02EA8CD963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12322"/>
              <a:ext cx="39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Е</a:t>
              </a:r>
              <a:r>
                <a:rPr kumimoji="0" lang="ru-RU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endPara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9708ED51-764A-216D-35A6-7957B7516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11944"/>
              <a:ext cx="39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Е</a:t>
              </a:r>
              <a:r>
                <a:rPr kumimoji="0" lang="ru-RU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3</a:t>
              </a:r>
              <a:endPara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Text Box 13">
              <a:extLst>
                <a:ext uri="{FF2B5EF4-FFF2-40B4-BE49-F238E27FC236}">
                  <a16:creationId xmlns:a16="http://schemas.microsoft.com/office/drawing/2014/main" id="{4A238FD4-0F23-6EDD-CCD1-819B7D795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11566"/>
              <a:ext cx="39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Е</a:t>
              </a:r>
              <a:r>
                <a:rPr kumimoji="0" lang="ru-RU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4</a:t>
              </a:r>
              <a:endPara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Text Box 12">
              <a:extLst>
                <a:ext uri="{FF2B5EF4-FFF2-40B4-BE49-F238E27FC236}">
                  <a16:creationId xmlns:a16="http://schemas.microsoft.com/office/drawing/2014/main" id="{6E98ABBF-0011-8641-E823-B6B7B7104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11188"/>
              <a:ext cx="39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Е</a:t>
              </a:r>
              <a:r>
                <a:rPr kumimoji="0" lang="ru-RU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5</a:t>
              </a:r>
              <a:endPara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Text Box 11">
              <a:extLst>
                <a:ext uri="{FF2B5EF4-FFF2-40B4-BE49-F238E27FC236}">
                  <a16:creationId xmlns:a16="http://schemas.microsoft.com/office/drawing/2014/main" id="{4DDF849A-55D9-D532-F989-84A8C0A55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9" y="10810"/>
              <a:ext cx="397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Е</a:t>
              </a:r>
              <a:r>
                <a:rPr kumimoji="0" lang="ru-RU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6</a:t>
              </a:r>
              <a:endPara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Text Box 10">
              <a:extLst>
                <a:ext uri="{FF2B5EF4-FFF2-40B4-BE49-F238E27FC236}">
                  <a16:creationId xmlns:a16="http://schemas.microsoft.com/office/drawing/2014/main" id="{1B53B785-C355-4791-E88A-5AC2A5550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9" y="12889"/>
              <a:ext cx="285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0</a:t>
              </a:r>
              <a:endParaRPr kumimoji="0" lang="en-US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Text Box 9">
              <a:extLst>
                <a:ext uri="{FF2B5EF4-FFF2-40B4-BE49-F238E27FC236}">
                  <a16:creationId xmlns:a16="http://schemas.microsoft.com/office/drawing/2014/main" id="{AA6807C1-67BB-0D7A-8826-5C26B1A68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4" y="12889"/>
              <a:ext cx="284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1</a:t>
              </a:r>
              <a:endParaRPr kumimoji="0" lang="en-US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Text Box 8">
              <a:extLst>
                <a:ext uri="{FF2B5EF4-FFF2-40B4-BE49-F238E27FC236}">
                  <a16:creationId xmlns:a16="http://schemas.microsoft.com/office/drawing/2014/main" id="{F7A8D98B-DC60-BAE5-03C0-278310D0D6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0" y="12889"/>
              <a:ext cx="284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2</a:t>
              </a:r>
              <a:endParaRPr kumimoji="0" lang="en-US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Text Box 7">
              <a:extLst>
                <a:ext uri="{FF2B5EF4-FFF2-40B4-BE49-F238E27FC236}">
                  <a16:creationId xmlns:a16="http://schemas.microsoft.com/office/drawing/2014/main" id="{ABA83BE9-7D1B-1A78-ADEA-F6256E78A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8" y="12889"/>
              <a:ext cx="284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3</a:t>
              </a:r>
              <a:endParaRPr kumimoji="0" lang="en-US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Text Box 6">
              <a:extLst>
                <a:ext uri="{FF2B5EF4-FFF2-40B4-BE49-F238E27FC236}">
                  <a16:creationId xmlns:a16="http://schemas.microsoft.com/office/drawing/2014/main" id="{0A5EA023-A7DD-89D8-8A4F-0A81B95897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1" y="12889"/>
              <a:ext cx="283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4</a:t>
              </a:r>
              <a:endParaRPr kumimoji="0" lang="en-US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Text Box 5">
              <a:extLst>
                <a:ext uri="{FF2B5EF4-FFF2-40B4-BE49-F238E27FC236}">
                  <a16:creationId xmlns:a16="http://schemas.microsoft.com/office/drawing/2014/main" id="{186E4E42-B8FD-61F2-F1FA-653FB6F07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9" y="12889"/>
              <a:ext cx="285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en-US" altLang="ru-RU" sz="1400" b="0" i="0" u="none" strike="noStrike" cap="none" normalizeH="0" baseline="-3000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5</a:t>
              </a:r>
              <a:endParaRPr kumimoji="0" lang="en-US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5BDEE175-F3C8-3B83-3749-052127049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9" y="12753"/>
              <a:ext cx="28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Line 3">
              <a:extLst>
                <a:ext uri="{FF2B5EF4-FFF2-40B4-BE49-F238E27FC236}">
                  <a16:creationId xmlns:a16="http://schemas.microsoft.com/office/drawing/2014/main" id="{A9DD9C1A-1FDD-9C7B-EC1F-B4DD60F6A3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2880"/>
              <a:ext cx="369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7" name="Line 2">
              <a:extLst>
                <a:ext uri="{FF2B5EF4-FFF2-40B4-BE49-F238E27FC236}">
                  <a16:creationId xmlns:a16="http://schemas.microsoft.com/office/drawing/2014/main" id="{7691DCFB-68C4-EB90-C332-D874E3F1A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1" y="10749"/>
              <a:ext cx="0" cy="213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9DEDB0B-F5A4-9E85-22D8-66EBDF3AABC5}"/>
              </a:ext>
            </a:extLst>
          </p:cNvPr>
          <p:cNvGrpSpPr/>
          <p:nvPr/>
        </p:nvGrpSpPr>
        <p:grpSpPr>
          <a:xfrm>
            <a:off x="8409191" y="1875651"/>
            <a:ext cx="3161812" cy="1925201"/>
            <a:chOff x="8409191" y="1875651"/>
            <a:chExt cx="3161812" cy="1925201"/>
          </a:xfrm>
        </p:grpSpPr>
        <p:sp>
          <p:nvSpPr>
            <p:cNvPr id="19" name="Text Box 46">
              <a:extLst>
                <a:ext uri="{FF2B5EF4-FFF2-40B4-BE49-F238E27FC236}">
                  <a16:creationId xmlns:a16="http://schemas.microsoft.com/office/drawing/2014/main" id="{894486F7-6F43-E6C7-B057-A259FF0D2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09191" y="1896257"/>
              <a:ext cx="400050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969696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000" tIns="10800" rIns="18000" bIns="1080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Е</a:t>
              </a: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(</a:t>
              </a:r>
              <a:r>
                <a:rPr kumimoji="0" lang="ru-RU" altLang="ru-RU" sz="1400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kumimoji="0" lang="ru-RU" altLang="ru-RU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ea typeface="Times New Roman" panose="02020603050405020304" pitchFamily="18" charset="0"/>
                </a:rPr>
                <a:t>)</a:t>
              </a:r>
              <a:endPara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8" name="Group 39">
              <a:extLst>
                <a:ext uri="{FF2B5EF4-FFF2-40B4-BE49-F238E27FC236}">
                  <a16:creationId xmlns:a16="http://schemas.microsoft.com/office/drawing/2014/main" id="{A6A89CAD-E6DA-E183-A419-805828830D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09857" y="1875651"/>
              <a:ext cx="2861146" cy="1925201"/>
              <a:chOff x="6016" y="10749"/>
              <a:chExt cx="4088" cy="2472"/>
            </a:xfrm>
          </p:grpSpPr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BDCB88D9-F65A-9F02-4313-6AA38AD7A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0" y="10762"/>
                <a:ext cx="3694" cy="2127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0" name="Text Box 44">
                <a:extLst>
                  <a:ext uri="{FF2B5EF4-FFF2-40B4-BE49-F238E27FC236}">
                    <a16:creationId xmlns:a16="http://schemas.microsoft.com/office/drawing/2014/main" id="{18D8CB2E-04A9-8171-A208-3CEB60049A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81" y="12748"/>
                <a:ext cx="223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8000" tIns="10800" rIns="18000" bIns="108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endParaRPr kumimoji="0" lang="ru-RU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ru-RU" alt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43">
                <a:extLst>
                  <a:ext uri="{FF2B5EF4-FFF2-40B4-BE49-F238E27FC236}">
                    <a16:creationId xmlns:a16="http://schemas.microsoft.com/office/drawing/2014/main" id="{B5B0AEBD-552D-EE3E-5E06-A426BFB00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" y="11305"/>
                <a:ext cx="3694" cy="1584"/>
              </a:xfrm>
              <a:custGeom>
                <a:avLst/>
                <a:gdLst>
                  <a:gd name="T0" fmla="*/ 0 w 3705"/>
                  <a:gd name="T1" fmla="*/ 1909 h 1909"/>
                  <a:gd name="T2" fmla="*/ 342 w 3705"/>
                  <a:gd name="T3" fmla="*/ 1738 h 1909"/>
                  <a:gd name="T4" fmla="*/ 570 w 3705"/>
                  <a:gd name="T5" fmla="*/ 1282 h 1909"/>
                  <a:gd name="T6" fmla="*/ 741 w 3705"/>
                  <a:gd name="T7" fmla="*/ 427 h 1909"/>
                  <a:gd name="T8" fmla="*/ 1026 w 3705"/>
                  <a:gd name="T9" fmla="*/ 712 h 1909"/>
                  <a:gd name="T10" fmla="*/ 1197 w 3705"/>
                  <a:gd name="T11" fmla="*/ 769 h 1909"/>
                  <a:gd name="T12" fmla="*/ 1482 w 3705"/>
                  <a:gd name="T13" fmla="*/ 598 h 1909"/>
                  <a:gd name="T14" fmla="*/ 1596 w 3705"/>
                  <a:gd name="T15" fmla="*/ 256 h 1909"/>
                  <a:gd name="T16" fmla="*/ 2052 w 3705"/>
                  <a:gd name="T17" fmla="*/ 28 h 1909"/>
                  <a:gd name="T18" fmla="*/ 2337 w 3705"/>
                  <a:gd name="T19" fmla="*/ 85 h 1909"/>
                  <a:gd name="T20" fmla="*/ 2565 w 3705"/>
                  <a:gd name="T21" fmla="*/ 541 h 1909"/>
                  <a:gd name="T22" fmla="*/ 2736 w 3705"/>
                  <a:gd name="T23" fmla="*/ 1168 h 1909"/>
                  <a:gd name="T24" fmla="*/ 2964 w 3705"/>
                  <a:gd name="T25" fmla="*/ 1339 h 1909"/>
                  <a:gd name="T26" fmla="*/ 3078 w 3705"/>
                  <a:gd name="T27" fmla="*/ 1111 h 1909"/>
                  <a:gd name="T28" fmla="*/ 3135 w 3705"/>
                  <a:gd name="T29" fmla="*/ 940 h 1909"/>
                  <a:gd name="T30" fmla="*/ 3306 w 3705"/>
                  <a:gd name="T31" fmla="*/ 826 h 1909"/>
                  <a:gd name="T32" fmla="*/ 3534 w 3705"/>
                  <a:gd name="T33" fmla="*/ 1111 h 1909"/>
                  <a:gd name="T34" fmla="*/ 3705 w 3705"/>
                  <a:gd name="T35" fmla="*/ 427 h 19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705" h="1909">
                    <a:moveTo>
                      <a:pt x="0" y="1909"/>
                    </a:moveTo>
                    <a:cubicBezTo>
                      <a:pt x="123" y="1875"/>
                      <a:pt x="247" y="1842"/>
                      <a:pt x="342" y="1738"/>
                    </a:cubicBezTo>
                    <a:cubicBezTo>
                      <a:pt x="437" y="1634"/>
                      <a:pt x="504" y="1500"/>
                      <a:pt x="570" y="1282"/>
                    </a:cubicBezTo>
                    <a:cubicBezTo>
                      <a:pt x="636" y="1064"/>
                      <a:pt x="665" y="522"/>
                      <a:pt x="741" y="427"/>
                    </a:cubicBezTo>
                    <a:cubicBezTo>
                      <a:pt x="817" y="332"/>
                      <a:pt x="950" y="655"/>
                      <a:pt x="1026" y="712"/>
                    </a:cubicBezTo>
                    <a:cubicBezTo>
                      <a:pt x="1102" y="769"/>
                      <a:pt x="1121" y="788"/>
                      <a:pt x="1197" y="769"/>
                    </a:cubicBezTo>
                    <a:cubicBezTo>
                      <a:pt x="1273" y="750"/>
                      <a:pt x="1416" y="683"/>
                      <a:pt x="1482" y="598"/>
                    </a:cubicBezTo>
                    <a:cubicBezTo>
                      <a:pt x="1548" y="513"/>
                      <a:pt x="1501" y="351"/>
                      <a:pt x="1596" y="256"/>
                    </a:cubicBezTo>
                    <a:cubicBezTo>
                      <a:pt x="1691" y="161"/>
                      <a:pt x="1929" y="56"/>
                      <a:pt x="2052" y="28"/>
                    </a:cubicBezTo>
                    <a:cubicBezTo>
                      <a:pt x="2175" y="0"/>
                      <a:pt x="2252" y="0"/>
                      <a:pt x="2337" y="85"/>
                    </a:cubicBezTo>
                    <a:cubicBezTo>
                      <a:pt x="2422" y="170"/>
                      <a:pt x="2499" y="361"/>
                      <a:pt x="2565" y="541"/>
                    </a:cubicBezTo>
                    <a:cubicBezTo>
                      <a:pt x="2631" y="721"/>
                      <a:pt x="2670" y="1035"/>
                      <a:pt x="2736" y="1168"/>
                    </a:cubicBezTo>
                    <a:cubicBezTo>
                      <a:pt x="2802" y="1301"/>
                      <a:pt x="2907" y="1348"/>
                      <a:pt x="2964" y="1339"/>
                    </a:cubicBezTo>
                    <a:cubicBezTo>
                      <a:pt x="3021" y="1330"/>
                      <a:pt x="3050" y="1177"/>
                      <a:pt x="3078" y="1111"/>
                    </a:cubicBezTo>
                    <a:cubicBezTo>
                      <a:pt x="3106" y="1045"/>
                      <a:pt x="3097" y="987"/>
                      <a:pt x="3135" y="940"/>
                    </a:cubicBezTo>
                    <a:cubicBezTo>
                      <a:pt x="3173" y="893"/>
                      <a:pt x="3240" y="798"/>
                      <a:pt x="3306" y="826"/>
                    </a:cubicBezTo>
                    <a:cubicBezTo>
                      <a:pt x="3372" y="854"/>
                      <a:pt x="3468" y="1177"/>
                      <a:pt x="3534" y="1111"/>
                    </a:cubicBezTo>
                    <a:cubicBezTo>
                      <a:pt x="3600" y="1045"/>
                      <a:pt x="3652" y="736"/>
                      <a:pt x="3705" y="427"/>
                    </a:cubicBezTo>
                  </a:path>
                </a:pathLst>
              </a:cu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2" name="Text Box 42">
                <a:extLst>
                  <a:ext uri="{FF2B5EF4-FFF2-40B4-BE49-F238E27FC236}">
                    <a16:creationId xmlns:a16="http://schemas.microsoft.com/office/drawing/2014/main" id="{27674311-0AB1-4F44-D42D-1E4185B54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16" y="12889"/>
                <a:ext cx="284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969696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36000" tIns="10800" rIns="0" bIns="1080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1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0</a:t>
                </a:r>
                <a:endParaRPr kumimoji="0" lang="en-US" altLang="ru-RU" sz="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3" name="Line 41">
                <a:extLst>
                  <a:ext uri="{FF2B5EF4-FFF2-40B4-BE49-F238E27FC236}">
                    <a16:creationId xmlns:a16="http://schemas.microsoft.com/office/drawing/2014/main" id="{2F493E04-2568-11B3-8059-3291D24CBE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5" y="12880"/>
                <a:ext cx="369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64" name="Line 40">
                <a:extLst>
                  <a:ext uri="{FF2B5EF4-FFF2-40B4-BE49-F238E27FC236}">
                    <a16:creationId xmlns:a16="http://schemas.microsoft.com/office/drawing/2014/main" id="{9D1BB4EC-2AD7-F8F7-14E3-F5F2C63B0B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25" y="10749"/>
                <a:ext cx="0" cy="213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</p:grpSp>
      </p:grpSp>
      <p:sp>
        <p:nvSpPr>
          <p:cNvPr id="65" name="Rectangle 56">
            <a:extLst>
              <a:ext uri="{FF2B5EF4-FFF2-40B4-BE49-F238E27FC236}">
                <a16:creationId xmlns:a16="http://schemas.microsoft.com/office/drawing/2014/main" id="{ECA361B1-86F1-D70E-2E0C-44F7AE2D2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73" y="294639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268CC09-C62F-C56F-B02A-309175D159B5}"/>
              </a:ext>
            </a:extLst>
          </p:cNvPr>
          <p:cNvGrpSpPr/>
          <p:nvPr/>
        </p:nvGrpSpPr>
        <p:grpSpPr>
          <a:xfrm>
            <a:off x="232840" y="1586166"/>
            <a:ext cx="4039311" cy="1405832"/>
            <a:chOff x="232840" y="1586166"/>
            <a:chExt cx="4039311" cy="1405832"/>
          </a:xfrm>
        </p:grpSpPr>
        <p:sp>
          <p:nvSpPr>
            <p:cNvPr id="10" name="Text Box 55">
              <a:extLst>
                <a:ext uri="{FF2B5EF4-FFF2-40B4-BE49-F238E27FC236}">
                  <a16:creationId xmlns:a16="http://schemas.microsoft.com/office/drawing/2014/main" id="{6A400645-E7D8-5FC6-F2A5-D7AD3A36EC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649" y="1586166"/>
              <a:ext cx="2427287" cy="35401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Случайный процесс …</a:t>
              </a:r>
              <a:endPara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Text Box 54">
              <a:extLst>
                <a:ext uri="{FF2B5EF4-FFF2-40B4-BE49-F238E27FC236}">
                  <a16:creationId xmlns:a16="http://schemas.microsoft.com/office/drawing/2014/main" id="{E38E92C2-621E-DDE2-1D08-ABE3B3945B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840" y="2353059"/>
              <a:ext cx="1847850" cy="6389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 дискретными состояниями</a:t>
              </a:r>
              <a:endPara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" name="Text Box 53">
              <a:extLst>
                <a:ext uri="{FF2B5EF4-FFF2-40B4-BE49-F238E27FC236}">
                  <a16:creationId xmlns:a16="http://schemas.microsoft.com/office/drawing/2014/main" id="{A59B1E36-4292-0C0B-8F0E-B28F958A14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5336" y="2337945"/>
              <a:ext cx="1776815" cy="63893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 непрерывными состояниями</a:t>
              </a:r>
              <a:endPara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E4178238-C290-4EF4-4B1D-24F7E83B2FF5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>
            <a:xfrm flipH="1">
              <a:off x="1156765" y="1940179"/>
              <a:ext cx="1161528" cy="4128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E476BA66-8D00-04F8-A2F1-12334BF9DE5B}"/>
                </a:ext>
              </a:extLst>
            </p:cNvPr>
            <p:cNvCxnSpPr>
              <a:cxnSpLocks/>
              <a:stCxn id="10" idx="2"/>
              <a:endCxn id="12" idx="0"/>
            </p:cNvCxnSpPr>
            <p:nvPr/>
          </p:nvCxnSpPr>
          <p:spPr>
            <a:xfrm>
              <a:off x="2318293" y="1940179"/>
              <a:ext cx="1065451" cy="39776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06AB034-A4C1-177A-6628-36C6FA65319D}"/>
              </a:ext>
            </a:extLst>
          </p:cNvPr>
          <p:cNvGrpSpPr/>
          <p:nvPr/>
        </p:nvGrpSpPr>
        <p:grpSpPr>
          <a:xfrm>
            <a:off x="229519" y="2991998"/>
            <a:ext cx="3320840" cy="1147352"/>
            <a:chOff x="229519" y="2991998"/>
            <a:chExt cx="3320840" cy="1147352"/>
          </a:xfrm>
        </p:grpSpPr>
        <p:sp>
          <p:nvSpPr>
            <p:cNvPr id="15" name="Text Box 50">
              <a:extLst>
                <a:ext uri="{FF2B5EF4-FFF2-40B4-BE49-F238E27FC236}">
                  <a16:creationId xmlns:a16="http://schemas.microsoft.com/office/drawing/2014/main" id="{50616C29-2A8D-8C5F-28B5-715249D64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519" y="3588488"/>
              <a:ext cx="1536700" cy="5508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 дискретным временем</a:t>
              </a:r>
              <a:endParaRPr kumimoji="0" lang="ru-RU" altLang="ru-RU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Text Box 49">
              <a:extLst>
                <a:ext uri="{FF2B5EF4-FFF2-40B4-BE49-F238E27FC236}">
                  <a16:creationId xmlns:a16="http://schemas.microsoft.com/office/drawing/2014/main" id="{60902D2A-CBD5-6F4C-6807-08C5AD0DA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3219" y="3576644"/>
              <a:ext cx="1657140" cy="56270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1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 непрерывным временем</a:t>
              </a:r>
              <a:endPara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58746E0A-1D51-D378-3E4B-84B0C85F8C81}"/>
                </a:ext>
              </a:extLst>
            </p:cNvPr>
            <p:cNvCxnSpPr>
              <a:stCxn id="11" idx="2"/>
              <a:endCxn id="15" idx="0"/>
            </p:cNvCxnSpPr>
            <p:nvPr/>
          </p:nvCxnSpPr>
          <p:spPr>
            <a:xfrm flipH="1">
              <a:off x="997869" y="2991998"/>
              <a:ext cx="158896" cy="59649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Прямая соединительная линия 73">
              <a:extLst>
                <a:ext uri="{FF2B5EF4-FFF2-40B4-BE49-F238E27FC236}">
                  <a16:creationId xmlns:a16="http://schemas.microsoft.com/office/drawing/2014/main" id="{4B39CFD4-91B3-BFDE-62A6-6C25133B7C92}"/>
                </a:ext>
              </a:extLst>
            </p:cNvPr>
            <p:cNvCxnSpPr>
              <a:stCxn id="11" idx="2"/>
              <a:endCxn id="16" idx="0"/>
            </p:cNvCxnSpPr>
            <p:nvPr/>
          </p:nvCxnSpPr>
          <p:spPr>
            <a:xfrm>
              <a:off x="1156765" y="2991998"/>
              <a:ext cx="1565024" cy="58464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403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092561-7FBB-7758-E32B-D6D548ADD2C2}"/>
              </a:ext>
            </a:extLst>
          </p:cNvPr>
          <p:cNvSpPr txBox="1"/>
          <p:nvPr/>
        </p:nvSpPr>
        <p:spPr>
          <a:xfrm>
            <a:off x="1208314" y="179985"/>
            <a:ext cx="95467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64235" indent="-864235" algn="ctr">
              <a:spcBef>
                <a:spcPts val="900"/>
              </a:spcBef>
              <a:spcAft>
                <a:spcPts val="300"/>
              </a:spcAft>
            </a:pPr>
            <a:r>
              <a:rPr lang="ru-RU" sz="2400" b="1" u="sng" dirty="0">
                <a:effectLst/>
                <a:latin typeface="Courier New" panose="02070309020205020404" pitchFamily="49" charset="0"/>
              </a:rPr>
              <a:t>Случайные процессы с дискретными состояниями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AF2A4B-B3CC-784D-8086-B96F94F2F5FB}"/>
              </a:ext>
            </a:extLst>
          </p:cNvPr>
          <p:cNvSpPr txBox="1"/>
          <p:nvPr/>
        </p:nvSpPr>
        <p:spPr>
          <a:xfrm>
            <a:off x="378903" y="687451"/>
            <a:ext cx="114341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Граф переходов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(состояний)</a:t>
            </a:r>
          </a:p>
          <a:p>
            <a:pPr algn="ctr"/>
            <a:r>
              <a:rPr lang="ru-RU" sz="16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</a:t>
            </a:r>
            <a:r>
              <a:rPr lang="ru-RU" sz="1600" b="1" i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азмеченный</a:t>
            </a:r>
            <a:r>
              <a:rPr lang="ru-RU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граф переходов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 </a:t>
            </a:r>
            <a:r>
              <a:rPr lang="ru-RU" sz="16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вероятности переходов 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(для процессов с дискретным временем) или </a:t>
            </a:r>
            <a:r>
              <a:rPr lang="ru-RU" sz="16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интенсивности переходов</a:t>
            </a:r>
            <a:r>
              <a: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(для процессов с непрерывным временем).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BA13C5-7C62-0C95-B9C5-C9A146D89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27" y="1785507"/>
            <a:ext cx="3227546" cy="73737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8181ABBF-EA4C-D5FF-8BEA-21D53AB64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9175" y="3201587"/>
                <a:ext cx="10125075" cy="1815672"/>
              </a:xfrm>
              <a:prstGeom prst="rect">
                <a:avLst/>
              </a:prstGeom>
              <a:blipFill>
                <a:blip r:embed="rId3"/>
                <a:tile tx="0" ty="0" sx="100000" sy="100000" flip="none" algn="tl"/>
              </a:blipFill>
              <a:ln>
                <a:noFill/>
              </a:ln>
              <a:effectLst/>
            </p:spPr>
            <p:txBody>
              <a:bodyPr vert="horz" wrap="square" lIns="72000" tIns="72000" rIns="72000" bIns="7200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2000" b="1" i="0" u="sng" strike="noStrike" cap="none" normalizeH="0" baseline="0" dirty="0" bmk="_Toc14126422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Понятие марковского случайного процесса</a:t>
                </a:r>
                <a:endParaRPr lang="ru-RU" altLang="ru-RU" sz="2000" b="1" u="sng" dirty="0" bmk="_Toc14126422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457200" defTabSz="914400" rtl="0" eaLnBrk="0" fontAlgn="base" latinLnBrk="0" hangingPunct="0"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180000" algn="l"/>
                  </a:tabLst>
                </a:pPr>
                <a:r>
                  <a:rPr kumimoji="0" lang="ru-RU" altLang="ru-RU" sz="1600" b="1" i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Марковский </a:t>
                </a:r>
                <a:r>
                  <a:rPr kumimoji="0" lang="ru-RU" altLang="ru-RU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случайный процесс – </a:t>
                </a:r>
                <a:r>
                  <a:rPr kumimoji="0" lang="ru-RU" altLang="ru-RU" sz="1600" b="0" i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вероятность любого состояния в будущем зависит только от состояния в настоящем</a:t>
                </a:r>
                <a:r>
                  <a:rPr kumimoji="0" lang="ru-RU" altLang="ru-RU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и не зависит от того, когда и каким образом процесс оказался в этом состоянии.</a:t>
                </a:r>
                <a:endParaRPr kumimoji="0" lang="ru-RU" altLang="ru-RU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0" indent="457200">
                  <a:spcAft>
                    <a:spcPts val="0"/>
                  </a:spcAft>
                  <a:tabLst>
                    <a:tab pos="180000" algn="l"/>
                  </a:tabLst>
                </a:pPr>
                <a:r>
                  <a:rPr kumimoji="0" lang="ru-RU" altLang="ru-RU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Случайный процесс </a:t>
                </a:r>
                <a:r>
                  <a:rPr kumimoji="0" lang="ru-RU" altLang="ru-RU" sz="1600" b="0" i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 непрерывным временем</a:t>
                </a:r>
                <a:r>
                  <a:rPr kumimoji="0" lang="ru-RU" altLang="ru-RU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kumimoji="0" lang="ru-RU" altLang="ru-RU" sz="1600" b="1" i="1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марковский</a:t>
                </a:r>
                <a:r>
                  <a:rPr kumimoji="0" lang="ru-RU" altLang="ru-RU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если интервалы времени между соседними переходами</a:t>
                </a:r>
                <a:r>
                  <a:rPr lang="ru-RU" altLang="ru-RU" sz="16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lvl="0" algn="ctr">
                  <a:spcAft>
                    <a:spcPts val="0"/>
                  </a:spcAft>
                  <a:tabLst>
                    <a:tab pos="180000" algn="l"/>
                  </a:tabLst>
                </a:pPr>
                <a14:m>
                  <m:oMath xmlns:m="http://schemas.openxmlformats.org/officeDocument/2006/math">
                    <m:r>
                      <a:rPr kumimoji="0" lang="en-US" altLang="ru-RU" sz="20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ru-RU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𝑖𝑗</m:t>
                    </m:r>
                    <m:d>
                      <m:dPr>
                        <m:ctrlPr>
                          <a:rPr kumimoji="0" lang="en-US" altLang="ru-RU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ru-RU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d>
                    <m:r>
                      <a:rPr kumimoji="0" lang="en-US" altLang="ru-RU" sz="2000" b="0" i="1" u="none" strike="noStrike" cap="none" normalizeH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=1−</m:t>
                    </m:r>
                    <m:sSup>
                      <m:sSupPr>
                        <m:ctrlPr>
                          <a:rPr kumimoji="0" lang="en-US" altLang="ru-RU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ru-RU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kumimoji="0" lang="en-US" altLang="ru-RU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US" altLang="ru-RU" sz="20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ru-RU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0" lang="en-US" altLang="ru-RU" sz="2000" b="0" i="1" u="none" strike="noStrike" cap="none" normalizeH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kumimoji="0" lang="en-US" altLang="ru-RU" sz="2000" b="0" i="1" u="none" strike="noStrike" cap="none" normalizeH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kumimoji="0" lang="ru-RU" altLang="ru-RU" sz="16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kumimoji="0" lang="ru-RU" altLang="ru-RU" sz="16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8181ABBF-EA4C-D5FF-8BEA-21D53AB64C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9175" y="3201587"/>
                <a:ext cx="10125075" cy="1815672"/>
              </a:xfrm>
              <a:prstGeom prst="rect">
                <a:avLst/>
              </a:prstGeom>
              <a:blipFill>
                <a:blip r:embed="rId4"/>
                <a:stretch>
                  <a:fillRect l="-542" r="-301" b="-20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">
            <a:extLst>
              <a:ext uri="{FF2B5EF4-FFF2-40B4-BE49-F238E27FC236}">
                <a16:creationId xmlns:a16="http://schemas.microsoft.com/office/drawing/2014/main" id="{ACF07298-E50E-2D9B-55B7-7D55D0FB9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03" y="5161439"/>
            <a:ext cx="11434193" cy="11079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16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Замечательное </a:t>
            </a:r>
            <a:r>
              <a:rPr kumimoji="0" lang="ru-RU" altLang="ru-RU" sz="1600" b="1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свойство экспоненциального распределения </a:t>
            </a:r>
            <a:r>
              <a:rPr kumimoji="0" lang="ru-RU" altLang="ru-RU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(отсутствие последействия)</a:t>
            </a:r>
            <a:r>
              <a:rPr kumimoji="0" lang="ru-RU" altLang="ru-RU" sz="1600" b="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время нахождения случайного процесса в некотором состоянии </a:t>
            </a:r>
            <a:r>
              <a:rPr kumimoji="0" lang="ru-RU" altLang="ru-RU" sz="16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ru-RU" altLang="ru-RU" sz="16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ru-RU" altLang="ru-R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его перехода в другое состояние </a:t>
            </a:r>
            <a:r>
              <a:rPr kumimoji="0" lang="ru-RU" altLang="ru-RU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ru-RU" sz="16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ru-RU" altLang="ru-RU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распределено по экспоненциальному закону с параметром </a:t>
            </a:r>
            <a:r>
              <a:rPr kumimoji="0" lang="el-GR" altLang="ru-RU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0" lang="en-US" altLang="ru-RU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en-US" altLang="ru-RU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то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интервал времени от любого случайного момента времени до момента перехода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в состояние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US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имеет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такое же экспоненциальное распределение с тем же параметром </a:t>
            </a:r>
            <a:r>
              <a:rPr kumimoji="0" lang="el-GR" altLang="ru-RU" sz="1600" b="0" i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kumimoji="0" lang="en-US" altLang="ru-RU" sz="1600" b="0" i="1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F923F6-EF6B-F645-9875-453B50B15674}"/>
              </a:ext>
            </a:extLst>
          </p:cNvPr>
          <p:cNvSpPr txBox="1"/>
          <p:nvPr/>
        </p:nvSpPr>
        <p:spPr>
          <a:xfrm>
            <a:off x="6118679" y="2715571"/>
            <a:ext cx="3846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Транзитивный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случайный процесс</a:t>
            </a:r>
            <a:r>
              <a:rPr lang="ru-RU" alt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5B318E9-B4DB-8232-E036-BE168953F991}"/>
              </a:ext>
            </a:extLst>
          </p:cNvPr>
          <p:cNvGrpSpPr/>
          <p:nvPr/>
        </p:nvGrpSpPr>
        <p:grpSpPr>
          <a:xfrm>
            <a:off x="5843515" y="1614816"/>
            <a:ext cx="4434814" cy="979604"/>
            <a:chOff x="4972657" y="1614816"/>
            <a:chExt cx="4434814" cy="9796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96EDE5-EC39-E272-ADDE-A8EDF32FBA56}"/>
                </a:ext>
              </a:extLst>
            </p:cNvPr>
            <p:cNvSpPr txBox="1"/>
            <p:nvPr/>
          </p:nvSpPr>
          <p:spPr>
            <a:xfrm>
              <a:off x="6202541" y="1614816"/>
              <a:ext cx="1937288" cy="369332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Состояния</a:t>
              </a:r>
              <a:r>
                <a: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 </a:t>
              </a:r>
              <a:r>
                <a:rPr kumimoji="0" lang="ru-RU" altLang="ru-RU" sz="1800" b="1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r>
                <a:rPr kumimoji="0" lang="ru-RU" altLang="ru-RU" sz="1800" b="0" i="1" u="none" strike="noStrike" cap="none" normalizeH="0" baseline="-3000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ru-RU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967D101-CA16-A3D4-3E4B-8EFCDBE14851}"/>
                </a:ext>
              </a:extLst>
            </p:cNvPr>
            <p:cNvSpPr txBox="1"/>
            <p:nvPr/>
          </p:nvSpPr>
          <p:spPr>
            <a:xfrm>
              <a:off x="4972657" y="2255866"/>
              <a:ext cx="1867546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ru-RU" altLang="ru-RU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невозвратные</a:t>
              </a:r>
              <a:endPara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B0E5A14-80CC-3ABC-467E-5D3A27457744}"/>
                </a:ext>
              </a:extLst>
            </p:cNvPr>
            <p:cNvSpPr txBox="1"/>
            <p:nvPr/>
          </p:nvSpPr>
          <p:spPr>
            <a:xfrm>
              <a:off x="7539926" y="2250051"/>
              <a:ext cx="1867545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kumimoji="0" lang="ru-RU" altLang="ru-RU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поглощающие</a:t>
              </a:r>
              <a:endParaRPr lang="ru-RU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522A492F-4AD6-BE08-A93E-08D975D047BF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5906430" y="1984148"/>
              <a:ext cx="1264755" cy="27171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4598A874-3C5D-2211-4B6A-E9651485B161}"/>
                </a:ext>
              </a:extLst>
            </p:cNvPr>
            <p:cNvCxnSpPr>
              <a:stCxn id="15" idx="2"/>
              <a:endCxn id="20" idx="0"/>
            </p:cNvCxnSpPr>
            <p:nvPr/>
          </p:nvCxnSpPr>
          <p:spPr>
            <a:xfrm>
              <a:off x="7171185" y="1984148"/>
              <a:ext cx="1302514" cy="265903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3419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F32CB99-6E5B-EA97-AC94-8AD871600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046" y="50130"/>
            <a:ext cx="10419907" cy="523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3328" tIns="114264" rIns="91440" bIns="38088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sng" strike="noStrike" cap="none" normalizeH="0" baseline="0" dirty="0" bmk="_Toc141264222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Параметры марковского случайного процесса</a:t>
            </a:r>
            <a:endParaRPr kumimoji="0" lang="ru-RU" altLang="ru-RU" sz="2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1475BE5-311F-3EF2-FE40-1DC645FEA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48" y="950766"/>
            <a:ext cx="89916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28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2813" algn="l"/>
              </a:tabLst>
            </a:pPr>
            <a:r>
              <a:rPr lang="ru-RU" altLang="ru-RU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Матрица переходов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описывающая переходы случайного процесса между состояниями в виде: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матрицы вероятностей переходов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процессов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дискретным временем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Tx/>
              <a:buChar char="•"/>
            </a:pP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матрицы интенсивностей переходов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процессов </a:t>
            </a:r>
            <a:r>
              <a:rPr kumimoji="0" lang="ru-RU" altLang="ru-RU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непрерывным временем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A59E06D2-DA6A-4C93-AAE8-7979DF3D9F9D}"/>
              </a:ext>
            </a:extLst>
          </p:cNvPr>
          <p:cNvGrpSpPr/>
          <p:nvPr/>
        </p:nvGrpSpPr>
        <p:grpSpPr>
          <a:xfrm>
            <a:off x="747748" y="669165"/>
            <a:ext cx="3771081" cy="346664"/>
            <a:chOff x="747748" y="764862"/>
            <a:chExt cx="3771081" cy="346664"/>
          </a:xfrm>
        </p:grpSpPr>
        <p:graphicFrame>
          <p:nvGraphicFramePr>
            <p:cNvPr id="4" name="Объект 3">
              <a:extLst>
                <a:ext uri="{FF2B5EF4-FFF2-40B4-BE49-F238E27FC236}">
                  <a16:creationId xmlns:a16="http://schemas.microsoft.com/office/drawing/2014/main" id="{36067688-9794-1867-482A-A39B9F1B98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5410671"/>
                </p:ext>
              </p:extLst>
            </p:nvPr>
          </p:nvGraphicFramePr>
          <p:xfrm>
            <a:off x="3568212" y="764862"/>
            <a:ext cx="950617" cy="344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660113" imgH="241195" progId="Equation.3">
                    <p:embed/>
                  </p:oleObj>
                </mc:Choice>
                <mc:Fallback>
                  <p:oleObj r:id="rId2" imgW="660113" imgH="24119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212" y="764862"/>
                          <a:ext cx="950617" cy="3444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28C969-19C4-9D6D-E9BF-B0EB77B49AC1}"/>
                </a:ext>
              </a:extLst>
            </p:cNvPr>
            <p:cNvSpPr txBox="1"/>
            <p:nvPr/>
          </p:nvSpPr>
          <p:spPr>
            <a:xfrm>
              <a:off x="747748" y="772972"/>
              <a:ext cx="27202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ru-RU" altLang="ru-RU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1. Перечень состояний: </a:t>
              </a:r>
              <a:endPara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AF606038-1BE3-7DAD-3F00-0378FC0C6264}"/>
              </a:ext>
            </a:extLst>
          </p:cNvPr>
          <p:cNvGrpSpPr/>
          <p:nvPr/>
        </p:nvGrpSpPr>
        <p:grpSpPr>
          <a:xfrm>
            <a:off x="747748" y="1810162"/>
            <a:ext cx="4759917" cy="338554"/>
            <a:chOff x="747748" y="2416235"/>
            <a:chExt cx="4759917" cy="338554"/>
          </a:xfrm>
        </p:grpSpPr>
        <p:graphicFrame>
          <p:nvGraphicFramePr>
            <p:cNvPr id="5" name="Объект 4">
              <a:extLst>
                <a:ext uri="{FF2B5EF4-FFF2-40B4-BE49-F238E27FC236}">
                  <a16:creationId xmlns:a16="http://schemas.microsoft.com/office/drawing/2014/main" id="{2646814E-7CEC-1203-540E-19984D5E8C3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0470618"/>
                </p:ext>
              </p:extLst>
            </p:nvPr>
          </p:nvGraphicFramePr>
          <p:xfrm>
            <a:off x="3869198" y="2416235"/>
            <a:ext cx="1638467" cy="338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55700" imgH="241300" progId="Equation.3">
                    <p:embed/>
                  </p:oleObj>
                </mc:Choice>
                <mc:Fallback>
                  <p:oleObj r:id="rId4" imgW="1155700" imgH="2413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198" y="2416235"/>
                          <a:ext cx="1638467" cy="33852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B0406D-F071-B659-2A5A-F06BC4D3A8F1}"/>
                </a:ext>
              </a:extLst>
            </p:cNvPr>
            <p:cNvSpPr txBox="1"/>
            <p:nvPr/>
          </p:nvSpPr>
          <p:spPr>
            <a:xfrm>
              <a:off x="747748" y="2416235"/>
              <a:ext cx="32562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>
                  <a:tab pos="912813" algn="l"/>
                </a:tabLst>
              </a:pPr>
              <a:r>
                <a:rPr kumimoji="0" lang="ru-RU" altLang="ru-RU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3. Начальные вероятности:  </a:t>
              </a:r>
              <a:endPara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58D88A-1348-2321-23D6-830ED87BEC04}"/>
              </a:ext>
            </a:extLst>
          </p:cNvPr>
          <p:cNvSpPr txBox="1"/>
          <p:nvPr/>
        </p:nvSpPr>
        <p:spPr>
          <a:xfrm>
            <a:off x="159488" y="2202054"/>
            <a:ext cx="8888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Перечень состояний</a:t>
            </a:r>
            <a:r>
              <a:rPr lang="ru-RU" sz="18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случайного процесса – этап </a:t>
            </a:r>
            <a:r>
              <a:rPr lang="ru-RU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кодирования состояний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4CC594-C676-A4AC-F51F-2BA119A69801}"/>
              </a:ext>
            </a:extLst>
          </p:cNvPr>
          <p:cNvSpPr txBox="1"/>
          <p:nvPr/>
        </p:nvSpPr>
        <p:spPr>
          <a:xfrm>
            <a:off x="747748" y="2516816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/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Матрица переходов: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B52842E5-F4D6-D061-91C6-597CB5D52702}"/>
              </a:ext>
            </a:extLst>
          </p:cNvPr>
          <p:cNvGrpSpPr/>
          <p:nvPr/>
        </p:nvGrpSpPr>
        <p:grpSpPr>
          <a:xfrm>
            <a:off x="1092489" y="2817223"/>
            <a:ext cx="8877382" cy="1053009"/>
            <a:chOff x="1092489" y="2817223"/>
            <a:chExt cx="8877382" cy="105300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43BA72-D9FC-24E5-A0B8-9302C30DBEFD}"/>
                </a:ext>
              </a:extLst>
            </p:cNvPr>
            <p:cNvSpPr txBox="1"/>
            <p:nvPr/>
          </p:nvSpPr>
          <p:spPr>
            <a:xfrm>
              <a:off x="1092489" y="2817223"/>
              <a:ext cx="88773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0" indent="-342900" algn="ctr">
                <a:buFont typeface="+mj-lt"/>
                <a:buAutoNum type="arabicParenR"/>
              </a:pPr>
              <a:r>
                <a:rPr lang="ru-RU" sz="16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матрицы вероятностей переходов</a:t>
              </a:r>
              <a:r>
                <a:rPr lang="ru-RU" sz="1600" b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(</a:t>
              </a:r>
              <a:r>
                <a:rPr lang="ru-RU" sz="1600" b="1" i="1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стохастическая</a:t>
              </a:r>
              <a:r>
                <a:rPr lang="ru-RU" sz="1600" b="0" i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ru-RU" sz="1600" b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для процессов с дискретным временем: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0" name="Объект 19">
              <a:extLst>
                <a:ext uri="{FF2B5EF4-FFF2-40B4-BE49-F238E27FC236}">
                  <a16:creationId xmlns:a16="http://schemas.microsoft.com/office/drawing/2014/main" id="{877D07F7-E108-CB41-8F4C-B18E6C8BA9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23425219"/>
                </p:ext>
              </p:extLst>
            </p:nvPr>
          </p:nvGraphicFramePr>
          <p:xfrm>
            <a:off x="3067050" y="3343275"/>
            <a:ext cx="1708150" cy="369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409088" imgH="304668" progId="Equation.3">
                    <p:embed/>
                  </p:oleObj>
                </mc:Choice>
                <mc:Fallback>
                  <p:oleObj r:id="rId6" imgW="1409088" imgH="304668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7050" y="3343275"/>
                          <a:ext cx="1708150" cy="369888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Объект 22">
              <a:extLst>
                <a:ext uri="{FF2B5EF4-FFF2-40B4-BE49-F238E27FC236}">
                  <a16:creationId xmlns:a16="http://schemas.microsoft.com/office/drawing/2014/main" id="{FB5550C4-6F47-2152-467F-17CB22F8CB6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4119883"/>
                </p:ext>
              </p:extLst>
            </p:nvPr>
          </p:nvGraphicFramePr>
          <p:xfrm>
            <a:off x="5116622" y="3175253"/>
            <a:ext cx="3077764" cy="6949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654300" imgH="596900" progId="Equation.3">
                    <p:embed/>
                  </p:oleObj>
                </mc:Choice>
                <mc:Fallback>
                  <p:oleObj r:id="rId8" imgW="2654300" imgH="596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6622" y="3175253"/>
                          <a:ext cx="3077764" cy="694979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FF000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Rectangle 18">
            <a:extLst>
              <a:ext uri="{FF2B5EF4-FFF2-40B4-BE49-F238E27FC236}">
                <a16:creationId xmlns:a16="http://schemas.microsoft.com/office/drawing/2014/main" id="{56B73C76-8AD8-866F-0A9E-1CAEB71C15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1D1D6F63-8A99-4FEF-CB41-C4409383E42D}"/>
              </a:ext>
            </a:extLst>
          </p:cNvPr>
          <p:cNvSpPr/>
          <p:nvPr/>
        </p:nvSpPr>
        <p:spPr>
          <a:xfrm>
            <a:off x="669851" y="627318"/>
            <a:ext cx="9300019" cy="15676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8859E3C-3976-54B9-CAB0-6B28BD13A806}"/>
              </a:ext>
            </a:extLst>
          </p:cNvPr>
          <p:cNvGrpSpPr/>
          <p:nvPr/>
        </p:nvGrpSpPr>
        <p:grpSpPr>
          <a:xfrm>
            <a:off x="1020737" y="3865574"/>
            <a:ext cx="9856367" cy="1876502"/>
            <a:chOff x="1020737" y="3865574"/>
            <a:chExt cx="9856367" cy="187650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EDA466-D641-E9E0-C650-F84A22FA4DCD}"/>
                </a:ext>
              </a:extLst>
            </p:cNvPr>
            <p:cNvSpPr txBox="1"/>
            <p:nvPr/>
          </p:nvSpPr>
          <p:spPr>
            <a:xfrm>
              <a:off x="1020737" y="3865574"/>
              <a:ext cx="93991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ru-RU" sz="16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2) Матрица интенсивностей переходов (</a:t>
              </a:r>
              <a:r>
                <a:rPr lang="ru-RU" sz="1600" b="1" i="1" dirty="0">
                  <a:solidFill>
                    <a:schemeClr val="accent6">
                      <a:lumMod val="75000"/>
                    </a:schemeClr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дифференциальная</a:t>
              </a:r>
              <a:r>
                <a:rPr lang="ru-RU" sz="16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ru-RU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u-RU" sz="1600" b="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для процессов с непрерывным временем: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aphicFrame>
          <p:nvGraphicFramePr>
            <p:cNvPr id="28" name="Объект 27">
              <a:extLst>
                <a:ext uri="{FF2B5EF4-FFF2-40B4-BE49-F238E27FC236}">
                  <a16:creationId xmlns:a16="http://schemas.microsoft.com/office/drawing/2014/main" id="{07A2D414-461E-5273-739B-B5228A2232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79435852"/>
                </p:ext>
              </p:extLst>
            </p:nvPr>
          </p:nvGraphicFramePr>
          <p:xfrm>
            <a:off x="1531088" y="4430495"/>
            <a:ext cx="1737763" cy="3664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397000" imgH="292100" progId="Equation.3">
                    <p:embed/>
                  </p:oleObj>
                </mc:Choice>
                <mc:Fallback>
                  <p:oleObj r:id="rId10" imgW="1397000" imgH="292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1088" y="4430495"/>
                          <a:ext cx="1737763" cy="366467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45BB24-8A47-28F5-CA23-478C5D6E4E9F}"/>
                </a:ext>
              </a:extLst>
            </p:cNvPr>
            <p:cNvSpPr txBox="1"/>
            <p:nvPr/>
          </p:nvSpPr>
          <p:spPr>
            <a:xfrm>
              <a:off x="3468021" y="4427630"/>
              <a:ext cx="9657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причем: </a:t>
              </a:r>
              <a:endParaRPr lang="ru-RU" dirty="0"/>
            </a:p>
          </p:txBody>
        </p:sp>
        <p:graphicFrame>
          <p:nvGraphicFramePr>
            <p:cNvPr id="33" name="Объект 32">
              <a:extLst>
                <a:ext uri="{FF2B5EF4-FFF2-40B4-BE49-F238E27FC236}">
                  <a16:creationId xmlns:a16="http://schemas.microsoft.com/office/drawing/2014/main" id="{0F0AE17D-B8AF-1487-81B1-3B08FE584B8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49779591"/>
                </p:ext>
              </p:extLst>
            </p:nvPr>
          </p:nvGraphicFramePr>
          <p:xfrm>
            <a:off x="4662179" y="4223435"/>
            <a:ext cx="1855579" cy="735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511300" imgH="596900" progId="Equation.3">
                    <p:embed/>
                  </p:oleObj>
                </mc:Choice>
                <mc:Fallback>
                  <p:oleObj r:id="rId12" imgW="1511300" imgH="5969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2179" y="4223435"/>
                          <a:ext cx="1855579" cy="735230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rgbClr val="00B05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827C4B-32B2-D072-A335-C5200052A4D8}"/>
                </a:ext>
              </a:extLst>
            </p:cNvPr>
            <p:cNvSpPr txBox="1"/>
            <p:nvPr/>
          </p:nvSpPr>
          <p:spPr>
            <a:xfrm>
              <a:off x="6655504" y="4387673"/>
              <a:ext cx="103401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откуда</a:t>
              </a:r>
            </a:p>
          </p:txBody>
        </p:sp>
        <p:graphicFrame>
          <p:nvGraphicFramePr>
            <p:cNvPr id="37" name="Объект 36">
              <a:extLst>
                <a:ext uri="{FF2B5EF4-FFF2-40B4-BE49-F238E27FC236}">
                  <a16:creationId xmlns:a16="http://schemas.microsoft.com/office/drawing/2014/main" id="{2F5EE610-B577-2A46-A128-9217390F8A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9502229"/>
                </p:ext>
              </p:extLst>
            </p:nvPr>
          </p:nvGraphicFramePr>
          <p:xfrm>
            <a:off x="7917630" y="4203007"/>
            <a:ext cx="2349893" cy="932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892300" imgH="749300" progId="Equation.3">
                    <p:embed/>
                  </p:oleObj>
                </mc:Choice>
                <mc:Fallback>
                  <p:oleObj r:id="rId14" imgW="1892300" imgH="749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17630" y="4203007"/>
                          <a:ext cx="2349893" cy="93287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Группа 46">
              <a:extLst>
                <a:ext uri="{FF2B5EF4-FFF2-40B4-BE49-F238E27FC236}">
                  <a16:creationId xmlns:a16="http://schemas.microsoft.com/office/drawing/2014/main" id="{84DCBC6A-20E8-C2E8-B3B8-953CD72C545D}"/>
                </a:ext>
              </a:extLst>
            </p:cNvPr>
            <p:cNvGrpSpPr/>
            <p:nvPr/>
          </p:nvGrpSpPr>
          <p:grpSpPr>
            <a:xfrm>
              <a:off x="1468144" y="5239968"/>
              <a:ext cx="5704368" cy="378344"/>
              <a:chOff x="1387548" y="5611289"/>
              <a:chExt cx="5704368" cy="378344"/>
            </a:xfrm>
          </p:grpSpPr>
          <p:graphicFrame>
            <p:nvGraphicFramePr>
              <p:cNvPr id="42" name="Объект 41">
                <a:extLst>
                  <a:ext uri="{FF2B5EF4-FFF2-40B4-BE49-F238E27FC236}">
                    <a16:creationId xmlns:a16="http://schemas.microsoft.com/office/drawing/2014/main" id="{099B785D-E2B3-5AF7-9B09-53BE09696F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06066180"/>
                  </p:ext>
                </p:extLst>
              </p:nvPr>
            </p:nvGraphicFramePr>
            <p:xfrm>
              <a:off x="1387548" y="5611289"/>
              <a:ext cx="324294" cy="378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6" imgW="228600" imgH="266700" progId="Equation.3">
                      <p:embed/>
                    </p:oleObj>
                  </mc:Choice>
                  <mc:Fallback>
                    <p:oleObj r:id="rId16" imgW="228600" imgH="2667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87548" y="5611289"/>
                            <a:ext cx="324294" cy="37834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" name="Rectangle 24">
                <a:extLst>
                  <a:ext uri="{FF2B5EF4-FFF2-40B4-BE49-F238E27FC236}">
                    <a16:creationId xmlns:a16="http://schemas.microsoft.com/office/drawing/2014/main" id="{DDA1FF6B-9735-1614-790A-6783086F9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2459" y="5645564"/>
                <a:ext cx="5419457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 интенсивность перехода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состояния </a:t>
                </a:r>
                <a:r>
                  <a:rPr kumimoji="0" lang="ru-RU" altLang="ru-RU" sz="16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</a:t>
                </a:r>
                <a:r>
                  <a:rPr kumimoji="0" lang="ru-RU" altLang="ru-RU" sz="1600" b="0" i="0" u="none" strike="noStrike" cap="none" normalizeH="0" baseline="-3000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i</a:t>
                </a:r>
                <a:r>
                  <a:rPr kumimoji="0" lang="ru-RU" altLang="ru-RU" sz="16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</a:t>
                </a:r>
                <a:r>
                  <a:rPr kumimoji="0" lang="ru-RU" altLang="ru-RU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в состояние </a:t>
                </a:r>
                <a:r>
                  <a:rPr kumimoji="0" lang="ru-RU" altLang="ru-RU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E</a:t>
                </a:r>
                <a:r>
                  <a:rPr kumimoji="0" lang="en-US" altLang="ru-RU" sz="1600" b="0" i="0" u="none" strike="noStrike" cap="none" normalizeH="0" baseline="-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j</a:t>
                </a:r>
                <a:r>
                  <a:rPr kumimoji="0" lang="ru-RU" altLang="ru-RU" sz="1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ru-RU" altLang="ru-RU" sz="1600" b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0" lang="ru-RU" altLang="ru-RU" sz="1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ru-RU" altLang="ru-RU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49" name="Объект 48">
              <a:extLst>
                <a:ext uri="{FF2B5EF4-FFF2-40B4-BE49-F238E27FC236}">
                  <a16:creationId xmlns:a16="http://schemas.microsoft.com/office/drawing/2014/main" id="{B5501569-3D02-6C21-4793-8BBA0DEA54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3844496"/>
                </p:ext>
              </p:extLst>
            </p:nvPr>
          </p:nvGraphicFramePr>
          <p:xfrm>
            <a:off x="7357322" y="5157285"/>
            <a:ext cx="3519782" cy="584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3035300" imgH="508000" progId="Equation.3">
                    <p:embed/>
                  </p:oleObj>
                </mc:Choice>
                <mc:Fallback>
                  <p:oleObj r:id="rId18" imgW="3035300" imgH="5080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57322" y="5157285"/>
                          <a:ext cx="3519782" cy="584791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70C0"/>
                          </a:solidFill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A7ABC2AB-660C-972B-F812-5DC2F62A9770}"/>
              </a:ext>
            </a:extLst>
          </p:cNvPr>
          <p:cNvGrpSpPr/>
          <p:nvPr/>
        </p:nvGrpSpPr>
        <p:grpSpPr>
          <a:xfrm>
            <a:off x="669851" y="5766817"/>
            <a:ext cx="11351900" cy="644437"/>
            <a:chOff x="840100" y="262993"/>
            <a:chExt cx="11351900" cy="644437"/>
          </a:xfrm>
        </p:grpSpPr>
        <p:grpSp>
          <p:nvGrpSpPr>
            <p:cNvPr id="55" name="Группа 54">
              <a:extLst>
                <a:ext uri="{FF2B5EF4-FFF2-40B4-BE49-F238E27FC236}">
                  <a16:creationId xmlns:a16="http://schemas.microsoft.com/office/drawing/2014/main" id="{A014DEDD-2EB7-6CE9-9D74-99FD51790E32}"/>
                </a:ext>
              </a:extLst>
            </p:cNvPr>
            <p:cNvGrpSpPr/>
            <p:nvPr/>
          </p:nvGrpSpPr>
          <p:grpSpPr>
            <a:xfrm>
              <a:off x="840100" y="262993"/>
              <a:ext cx="5590978" cy="346475"/>
              <a:chOff x="3436064" y="3388965"/>
              <a:chExt cx="5590978" cy="343308"/>
            </a:xfrm>
          </p:grpSpPr>
          <p:graphicFrame>
            <p:nvGraphicFramePr>
              <p:cNvPr id="59" name="Объект 58">
                <a:extLst>
                  <a:ext uri="{FF2B5EF4-FFF2-40B4-BE49-F238E27FC236}">
                    <a16:creationId xmlns:a16="http://schemas.microsoft.com/office/drawing/2014/main" id="{9B0CBEF1-2667-7AC1-FB4C-88897DD72B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544719"/>
                  </p:ext>
                </p:extLst>
              </p:nvPr>
            </p:nvGraphicFramePr>
            <p:xfrm>
              <a:off x="6251942" y="3418775"/>
              <a:ext cx="344453" cy="2649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254110" imgH="190583" progId="Equation.3">
                      <p:embed/>
                    </p:oleObj>
                  </mc:Choice>
                  <mc:Fallback>
                    <p:oleObj r:id="rId20" imgW="254110" imgH="190583" progId="Equation.3">
                      <p:embed/>
                      <p:pic>
                        <p:nvPicPr>
                          <p:cNvPr id="2" name="Объект 1">
                            <a:extLst>
                              <a:ext uri="{FF2B5EF4-FFF2-40B4-BE49-F238E27FC236}">
                                <a16:creationId xmlns:a16="http://schemas.microsoft.com/office/drawing/2014/main" id="{7A5C2A29-EB36-0F4B-963A-245C326F4DA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51942" y="3418775"/>
                            <a:ext cx="344453" cy="26496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" name="Объект 59">
                <a:extLst>
                  <a:ext uri="{FF2B5EF4-FFF2-40B4-BE49-F238E27FC236}">
                    <a16:creationId xmlns:a16="http://schemas.microsoft.com/office/drawing/2014/main" id="{2B4B9022-457F-02E4-38DE-A3B5CD0A2E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1472626"/>
                  </p:ext>
                </p:extLst>
              </p:nvPr>
            </p:nvGraphicFramePr>
            <p:xfrm>
              <a:off x="7327064" y="3388965"/>
              <a:ext cx="1459060" cy="343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1155700" imgH="266700" progId="Equation.3">
                      <p:embed/>
                    </p:oleObj>
                  </mc:Choice>
                  <mc:Fallback>
                    <p:oleObj r:id="rId22" imgW="1155700" imgH="266700" progId="Equation.3">
                      <p:embed/>
                      <p:pic>
                        <p:nvPicPr>
                          <p:cNvPr id="3" name="Объект 2">
                            <a:extLst>
                              <a:ext uri="{FF2B5EF4-FFF2-40B4-BE49-F238E27FC236}">
                                <a16:creationId xmlns:a16="http://schemas.microsoft.com/office/drawing/2014/main" id="{3383EEEC-AAB6-25D2-1988-7F689824280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27064" y="3388965"/>
                            <a:ext cx="1459060" cy="343308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6B7C5306-CA19-2D51-2E51-AA625AB4B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6064" y="3408140"/>
                <a:ext cx="2808709" cy="297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36000" tIns="36000" rIns="36000" bIns="3600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Вероятность перехода за время </a:t>
                </a: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62" name="Rectangle 6">
                <a:extLst>
                  <a:ext uri="{FF2B5EF4-FFF2-40B4-BE49-F238E27FC236}">
                    <a16:creationId xmlns:a16="http://schemas.microsoft.com/office/drawing/2014/main" id="{DD031824-52AE-86B3-0F08-8DAC3F9DD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96396" y="3419273"/>
                <a:ext cx="2430646" cy="285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равна:                               ,   </a:t>
                </a: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6" name="Группа 55">
              <a:extLst>
                <a:ext uri="{FF2B5EF4-FFF2-40B4-BE49-F238E27FC236}">
                  <a16:creationId xmlns:a16="http://schemas.microsoft.com/office/drawing/2014/main" id="{E7EDF390-FF8F-413C-BCCE-8AA1B25B1DAE}"/>
                </a:ext>
              </a:extLst>
            </p:cNvPr>
            <p:cNvGrpSpPr/>
            <p:nvPr/>
          </p:nvGrpSpPr>
          <p:grpSpPr>
            <a:xfrm>
              <a:off x="4572000" y="598488"/>
              <a:ext cx="7620000" cy="308942"/>
              <a:chOff x="606055" y="4064707"/>
              <a:chExt cx="7046286" cy="308942"/>
            </a:xfrm>
          </p:grpSpPr>
          <p:sp>
            <p:nvSpPr>
              <p:cNvPr id="57" name="Rectangle 25">
                <a:extLst>
                  <a:ext uri="{FF2B5EF4-FFF2-40B4-BE49-F238E27FC236}">
                    <a16:creationId xmlns:a16="http://schemas.microsoft.com/office/drawing/2014/main" id="{074EE433-992C-1D6F-D513-293FAB066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055" y="4075687"/>
                <a:ext cx="7046286" cy="2979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36000" tIns="36000" rIns="36000" bIns="3600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ru-RU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а вероятность двух и более переходов за это время имеет порядок (        )</a:t>
                </a:r>
                <a:r>
                  <a:rPr kumimoji="0" lang="ru-RU" altLang="ru-RU" sz="1400" b="0" i="0" u="none" strike="noStrike" cap="none" normalizeH="0" baseline="30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2</a:t>
                </a:r>
                <a:r>
                  <a:rPr kumimoji="0" lang="ru-RU" altLang="ru-RU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Times New Roman" panose="02020603050405020304" pitchFamily="18" charset="0"/>
                  </a:rPr>
                  <a:t> и выше.</a:t>
                </a:r>
                <a:endParaRPr kumimoji="0" lang="ru-RU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58" name="Объект 57">
                <a:extLst>
                  <a:ext uri="{FF2B5EF4-FFF2-40B4-BE49-F238E27FC236}">
                    <a16:creationId xmlns:a16="http://schemas.microsoft.com/office/drawing/2014/main" id="{784C1A05-2AA9-B3C3-C48B-DF5F32EF93A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30430"/>
                  </p:ext>
                </p:extLst>
              </p:nvPr>
            </p:nvGraphicFramePr>
            <p:xfrm>
              <a:off x="5937164" y="4064707"/>
              <a:ext cx="377269" cy="290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254110" imgH="190583" progId="Equation.3">
                      <p:embed/>
                    </p:oleObj>
                  </mc:Choice>
                  <mc:Fallback>
                    <p:oleObj r:id="rId24" imgW="254110" imgH="190583" progId="Equation.3">
                      <p:embed/>
                      <p:pic>
                        <p:nvPicPr>
                          <p:cNvPr id="31" name="Объект 30">
                            <a:extLst>
                              <a:ext uri="{FF2B5EF4-FFF2-40B4-BE49-F238E27FC236}">
                                <a16:creationId xmlns:a16="http://schemas.microsoft.com/office/drawing/2014/main" id="{3D8EAAF1-B4C5-0675-64B5-17E4B1C33E1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37164" y="4064707"/>
                            <a:ext cx="377269" cy="290512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520798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D9A7852-7236-1B20-959E-B32A37CA6715}"/>
              </a:ext>
            </a:extLst>
          </p:cNvPr>
          <p:cNvGrpSpPr/>
          <p:nvPr/>
        </p:nvGrpSpPr>
        <p:grpSpPr>
          <a:xfrm>
            <a:off x="765545" y="250842"/>
            <a:ext cx="11079124" cy="1078302"/>
            <a:chOff x="765545" y="250842"/>
            <a:chExt cx="11079124" cy="10783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95BC53-B3CC-130D-5D4A-6595FE4F6FE8}"/>
                </a:ext>
              </a:extLst>
            </p:cNvPr>
            <p:cNvSpPr txBox="1"/>
            <p:nvPr/>
          </p:nvSpPr>
          <p:spPr>
            <a:xfrm>
              <a:off x="3212175" y="250842"/>
              <a:ext cx="5028058" cy="400110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0" lang="ru-RU" altLang="ru-RU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Марковский процесс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4218342-6FDE-0D10-475C-03FC18300A5B}"/>
                </a:ext>
              </a:extLst>
            </p:cNvPr>
            <p:cNvSpPr txBox="1"/>
            <p:nvPr/>
          </p:nvSpPr>
          <p:spPr>
            <a:xfrm>
              <a:off x="765545" y="990590"/>
              <a:ext cx="4830242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ru-RU" altLang="ru-RU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однородный (интенсивности не зависят от времени)</a:t>
              </a:r>
              <a:endPara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BA3A07-2A2C-4E77-6DAC-21C178338CC3}"/>
                </a:ext>
              </a:extLst>
            </p:cNvPr>
            <p:cNvSpPr txBox="1"/>
            <p:nvPr/>
          </p:nvSpPr>
          <p:spPr>
            <a:xfrm>
              <a:off x="5908996" y="990590"/>
              <a:ext cx="5935673" cy="338554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ru-RU" altLang="ru-RU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неоднородный (интенсивности изменяются со временем</a:t>
              </a:r>
              <a:endParaRPr kumimoji="0" lang="ru-RU" altLang="ru-RU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77AD7DEF-571F-4E00-7A07-68F1CA422C2A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3180666" y="650952"/>
              <a:ext cx="2545538" cy="339638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9B8BB3A1-650F-0D40-453B-37D0C8925366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>
              <a:off x="5726204" y="650952"/>
              <a:ext cx="3150629" cy="339638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D350402-5343-7361-76E6-D887D97C45A7}"/>
              </a:ext>
            </a:extLst>
          </p:cNvPr>
          <p:cNvGrpSpPr/>
          <p:nvPr/>
        </p:nvGrpSpPr>
        <p:grpSpPr>
          <a:xfrm>
            <a:off x="582133" y="1521307"/>
            <a:ext cx="11262536" cy="584775"/>
            <a:chOff x="582133" y="1521307"/>
            <a:chExt cx="11262536" cy="58477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6BF3CC8-023D-4800-87E9-D51AEBC0C707}"/>
                </a:ext>
              </a:extLst>
            </p:cNvPr>
            <p:cNvSpPr txBox="1"/>
            <p:nvPr/>
          </p:nvSpPr>
          <p:spPr>
            <a:xfrm>
              <a:off x="582133" y="1521307"/>
              <a:ext cx="1126253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В случае экспоненциального закона распределения времени нахождения случайного процесса в некотором состоянии вероятность:</a:t>
              </a:r>
              <a:endParaRPr lang="ru-RU" sz="1600" dirty="0"/>
            </a:p>
          </p:txBody>
        </p:sp>
        <p:graphicFrame>
          <p:nvGraphicFramePr>
            <p:cNvPr id="59" name="Объект 58">
              <a:extLst>
                <a:ext uri="{FF2B5EF4-FFF2-40B4-BE49-F238E27FC236}">
                  <a16:creationId xmlns:a16="http://schemas.microsoft.com/office/drawing/2014/main" id="{E1246485-DA68-CA8B-B715-A36F76DC29F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1591947"/>
                </p:ext>
              </p:extLst>
            </p:nvPr>
          </p:nvGraphicFramePr>
          <p:xfrm>
            <a:off x="2052084" y="1767528"/>
            <a:ext cx="1463037" cy="338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55199" imgH="266584" progId="Equation.3">
                    <p:embed/>
                  </p:oleObj>
                </mc:Choice>
                <mc:Fallback>
                  <p:oleObj r:id="rId2" imgW="1155199" imgH="266584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2084" y="1767528"/>
                          <a:ext cx="1463037" cy="3385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BD04BD7D-C6E0-9723-50DC-848AA8D23933}"/>
              </a:ext>
            </a:extLst>
          </p:cNvPr>
          <p:cNvGrpSpPr/>
          <p:nvPr/>
        </p:nvGrpSpPr>
        <p:grpSpPr>
          <a:xfrm>
            <a:off x="582133" y="2137991"/>
            <a:ext cx="11262536" cy="912681"/>
            <a:chOff x="582133" y="2137991"/>
            <a:chExt cx="11262536" cy="91268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C68309C-0FDC-7CF1-3AFB-B0BD5473E09F}"/>
                </a:ext>
              </a:extLst>
            </p:cNvPr>
            <p:cNvSpPr txBox="1"/>
            <p:nvPr/>
          </p:nvSpPr>
          <p:spPr>
            <a:xfrm>
              <a:off x="582133" y="2137991"/>
              <a:ext cx="112625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Отсюда следует, что </a:t>
              </a:r>
              <a:r>
                <a:rPr lang="ru-RU" sz="1600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интенсивность перехода представляет собой </a:t>
              </a:r>
              <a:r>
                <a:rPr lang="ru-RU" sz="1600" b="1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параметр</a:t>
              </a:r>
              <a:r>
                <a:rPr lang="ru-RU" sz="1600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экспоненциального распределения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</a:t>
              </a:r>
              <a:endParaRPr lang="ru-RU" sz="1600" dirty="0"/>
            </a:p>
          </p:txBody>
        </p:sp>
        <p:graphicFrame>
          <p:nvGraphicFramePr>
            <p:cNvPr id="63" name="Объект 62">
              <a:extLst>
                <a:ext uri="{FF2B5EF4-FFF2-40B4-BE49-F238E27FC236}">
                  <a16:creationId xmlns:a16="http://schemas.microsoft.com/office/drawing/2014/main" id="{9B02630E-FA8D-6093-E252-49E4C94FB82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0952362"/>
                </p:ext>
              </p:extLst>
            </p:nvPr>
          </p:nvGraphicFramePr>
          <p:xfrm>
            <a:off x="4681963" y="2465897"/>
            <a:ext cx="2088482" cy="584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63700" imgH="469900" progId="Equation.3">
                    <p:embed/>
                  </p:oleObj>
                </mc:Choice>
                <mc:Fallback>
                  <p:oleObj r:id="rId4" imgW="1663700" imgH="469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1963" y="2465897"/>
                          <a:ext cx="2088482" cy="58477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5031EB4C-D2BA-16BD-803E-70315BCBFC35}"/>
              </a:ext>
            </a:extLst>
          </p:cNvPr>
          <p:cNvGrpSpPr/>
          <p:nvPr/>
        </p:nvGrpSpPr>
        <p:grpSpPr>
          <a:xfrm>
            <a:off x="296562" y="3059668"/>
            <a:ext cx="11451931" cy="754052"/>
            <a:chOff x="326951" y="3059668"/>
            <a:chExt cx="11685397" cy="75405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6859EE-76F5-3BB8-692A-E8E4DD8C4180}"/>
                </a:ext>
              </a:extLst>
            </p:cNvPr>
            <p:cNvSpPr txBox="1"/>
            <p:nvPr/>
          </p:nvSpPr>
          <p:spPr>
            <a:xfrm>
              <a:off x="326951" y="3059668"/>
              <a:ext cx="60977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800" b="1" u="sn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3. Начальные вероятности</a:t>
              </a:r>
              <a:r>
                <a:rPr lang="ru-RU" sz="18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ru-RU" dirty="0"/>
            </a:p>
          </p:txBody>
        </p:sp>
        <p:graphicFrame>
          <p:nvGraphicFramePr>
            <p:cNvPr id="67" name="Объект 66">
              <a:extLst>
                <a:ext uri="{FF2B5EF4-FFF2-40B4-BE49-F238E27FC236}">
                  <a16:creationId xmlns:a16="http://schemas.microsoft.com/office/drawing/2014/main" id="{DFE5A928-7712-5D3D-3D57-1380D9F9FE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1369346"/>
                </p:ext>
              </p:extLst>
            </p:nvPr>
          </p:nvGraphicFramePr>
          <p:xfrm>
            <a:off x="3327988" y="3090446"/>
            <a:ext cx="1638601" cy="338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155700" imgH="241300" progId="Equation.3">
                    <p:embed/>
                  </p:oleObj>
                </mc:Choice>
                <mc:Fallback>
                  <p:oleObj r:id="rId6" imgW="1155700" imgH="2413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7988" y="3090446"/>
                          <a:ext cx="1638601" cy="3385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" name="Объект 68">
              <a:extLst>
                <a:ext uri="{FF2B5EF4-FFF2-40B4-BE49-F238E27FC236}">
                  <a16:creationId xmlns:a16="http://schemas.microsoft.com/office/drawing/2014/main" id="{66ABCA90-E5E7-ED65-E6CC-555500B7D21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3741319"/>
                </p:ext>
              </p:extLst>
            </p:nvPr>
          </p:nvGraphicFramePr>
          <p:xfrm>
            <a:off x="9314810" y="3110131"/>
            <a:ext cx="589198" cy="302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368300" imgH="190500" progId="Equation.3">
                    <p:embed/>
                  </p:oleObj>
                </mc:Choice>
                <mc:Fallback>
                  <p:oleObj r:id="rId8" imgW="368300" imgH="1905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14810" y="3110131"/>
                          <a:ext cx="589198" cy="30215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Rectangle 42">
              <a:extLst>
                <a:ext uri="{FF2B5EF4-FFF2-40B4-BE49-F238E27FC236}">
                  <a16:creationId xmlns:a16="http://schemas.microsoft.com/office/drawing/2014/main" id="{6996319F-F04A-5BDA-95C7-3981CABDED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13424" y="3090445"/>
              <a:ext cx="451233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– вероятность того, что в момент времени  </a:t>
              </a:r>
              <a:endPara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Rectangle 43">
              <a:extLst>
                <a:ext uri="{FF2B5EF4-FFF2-40B4-BE49-F238E27FC236}">
                  <a16:creationId xmlns:a16="http://schemas.microsoft.com/office/drawing/2014/main" id="{11B95E90-4E1F-96FE-1486-0CA5A680B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9539" y="3075057"/>
              <a:ext cx="210280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система находится</a:t>
              </a:r>
              <a:endPara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E0F46D0-CB9B-5924-0A32-9D50F05DECEA}"/>
                </a:ext>
              </a:extLst>
            </p:cNvPr>
            <p:cNvSpPr txBox="1"/>
            <p:nvPr/>
          </p:nvSpPr>
          <p:spPr>
            <a:xfrm>
              <a:off x="5122405" y="3444388"/>
              <a:ext cx="30639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altLang="ru-RU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в состоянии </a:t>
              </a:r>
              <a:r>
                <a:rPr lang="ru-RU" altLang="ru-RU" b="1" dirty="0"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r>
                <a:rPr kumimoji="0" lang="ru-RU" altLang="ru-RU" sz="16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1</a:t>
              </a:r>
              <a:r>
                <a:rPr kumimoji="0" lang="ru-RU" altLang="ru-RU" sz="1600" b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,</a:t>
              </a:r>
              <a:r>
                <a: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ru-RU" altLang="ru-RU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r>
                <a:rPr kumimoji="0" lang="ru-RU" altLang="ru-RU" sz="1800" b="0" i="1" u="none" strike="noStrike" cap="none" normalizeH="0" baseline="-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2</a:t>
              </a:r>
              <a:r>
                <a:rPr kumimoji="0" lang="ru-RU" altLang="ru-RU" sz="1800" b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, …, </a:t>
              </a:r>
              <a:r>
                <a:rPr kumimoji="0" lang="ru-RU" altLang="ru-RU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E</a:t>
              </a:r>
              <a:r>
                <a:rPr kumimoji="0" lang="en-US" altLang="ru-RU" sz="200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n</a:t>
              </a:r>
              <a:r>
                <a:rPr kumimoji="0" lang="ru-RU" altLang="ru-RU" sz="2000" i="1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endParaRPr lang="ru-RU" sz="2000" i="1" baseline="-25000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EF16E52F-877F-02F9-E444-BB41DFC663F8}"/>
              </a:ext>
            </a:extLst>
          </p:cNvPr>
          <p:cNvSpPr txBox="1"/>
          <p:nvPr/>
        </p:nvSpPr>
        <p:spPr>
          <a:xfrm>
            <a:off x="582134" y="3829108"/>
            <a:ext cx="6818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Начальные вероятности необходимы при изучении переходных процессов. 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8F1A70F-E753-F70A-E77D-BCFB0A6AC5BE}"/>
              </a:ext>
            </a:extLst>
          </p:cNvPr>
          <p:cNvSpPr txBox="1"/>
          <p:nvPr/>
        </p:nvSpPr>
        <p:spPr>
          <a:xfrm>
            <a:off x="1339702" y="4196790"/>
            <a:ext cx="9484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характеристика марковского случайного процесса:</a:t>
            </a:r>
            <a:endParaRPr lang="ru-RU" b="1" u="sng" dirty="0"/>
          </a:p>
        </p:txBody>
      </p:sp>
      <p:sp>
        <p:nvSpPr>
          <p:cNvPr id="86" name="Rectangle 45">
            <a:extLst>
              <a:ext uri="{FF2B5EF4-FFF2-40B4-BE49-F238E27FC236}">
                <a16:creationId xmlns:a16="http://schemas.microsoft.com/office/drawing/2014/main" id="{80C35EC8-1D96-CFCF-D406-6F7D329E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669" y="4502913"/>
            <a:ext cx="128582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279D0E2F-6735-8180-152E-DDDC55FCB821}"/>
              </a:ext>
            </a:extLst>
          </p:cNvPr>
          <p:cNvGrpSpPr/>
          <p:nvPr/>
        </p:nvGrpSpPr>
        <p:grpSpPr>
          <a:xfrm>
            <a:off x="582133" y="4298002"/>
            <a:ext cx="11390140" cy="679559"/>
            <a:chOff x="582133" y="4298002"/>
            <a:chExt cx="11390140" cy="679559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845E80D-E28A-E8D2-CCFD-F756E24EBE66}"/>
                </a:ext>
              </a:extLst>
            </p:cNvPr>
            <p:cNvSpPr txBox="1"/>
            <p:nvPr/>
          </p:nvSpPr>
          <p:spPr>
            <a:xfrm>
              <a:off x="582133" y="4502914"/>
              <a:ext cx="8078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вероятность</a:t>
              </a:r>
              <a:r>
                <a: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того, что в момент времени </a:t>
              </a:r>
              <a:r>
                <a:rPr lang="ru-RU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система находится в состоянии </a:t>
              </a:r>
              <a:r>
                <a:rPr lang="ru-RU" b="1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</a:t>
              </a:r>
              <a:r>
                <a:rPr lang="ru-RU" i="1" baseline="-250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i</a:t>
              </a:r>
              <a:r>
                <a: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: </a:t>
              </a:r>
            </a:p>
          </p:txBody>
        </p:sp>
        <p:graphicFrame>
          <p:nvGraphicFramePr>
            <p:cNvPr id="87" name="Объект 86">
              <a:extLst>
                <a:ext uri="{FF2B5EF4-FFF2-40B4-BE49-F238E27FC236}">
                  <a16:creationId xmlns:a16="http://schemas.microsoft.com/office/drawing/2014/main" id="{D6E8EE63-5B57-51FE-15D2-AFC8A7775B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1668588"/>
                </p:ext>
              </p:extLst>
            </p:nvPr>
          </p:nvGraphicFramePr>
          <p:xfrm>
            <a:off x="8380180" y="4525267"/>
            <a:ext cx="2077031" cy="318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548728" imgH="241195" progId="Equation.3">
                    <p:embed/>
                  </p:oleObj>
                </mc:Choice>
                <mc:Fallback>
                  <p:oleObj r:id="rId10" imgW="1548728" imgH="241195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80180" y="4525267"/>
                          <a:ext cx="2077031" cy="3185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" name="Объект 88">
              <a:extLst>
                <a:ext uri="{FF2B5EF4-FFF2-40B4-BE49-F238E27FC236}">
                  <a16:creationId xmlns:a16="http://schemas.microsoft.com/office/drawing/2014/main" id="{24B4347F-F888-9CAE-EB44-22E39FA269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7500799"/>
                </p:ext>
              </p:extLst>
            </p:nvPr>
          </p:nvGraphicFramePr>
          <p:xfrm>
            <a:off x="10930282" y="4298002"/>
            <a:ext cx="1041991" cy="6795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876300" imgH="571500" progId="Equation.3">
                    <p:embed/>
                  </p:oleObj>
                </mc:Choice>
                <mc:Fallback>
                  <p:oleObj r:id="rId12" imgW="876300" imgH="5715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0282" y="4298002"/>
                          <a:ext cx="1041991" cy="67955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BF7D75E8-0F80-61E2-1E7E-F23E69C489F8}"/>
              </a:ext>
            </a:extLst>
          </p:cNvPr>
          <p:cNvGrpSpPr/>
          <p:nvPr/>
        </p:nvGrpSpPr>
        <p:grpSpPr>
          <a:xfrm>
            <a:off x="532608" y="4926230"/>
            <a:ext cx="8058073" cy="1160055"/>
            <a:chOff x="532608" y="4926230"/>
            <a:chExt cx="8058073" cy="116005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F90E7F8-C4A6-9729-72BD-00084A28BBF7}"/>
                </a:ext>
              </a:extLst>
            </p:cNvPr>
            <p:cNvSpPr txBox="1"/>
            <p:nvPr/>
          </p:nvSpPr>
          <p:spPr>
            <a:xfrm>
              <a:off x="532608" y="4954899"/>
              <a:ext cx="46145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вектор вероятностей состояний </a:t>
              </a:r>
              <a:r>
                <a:rPr lang="ru-RU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системы:</a:t>
              </a:r>
            </a:p>
          </p:txBody>
        </p:sp>
        <p:graphicFrame>
          <p:nvGraphicFramePr>
            <p:cNvPr id="93" name="Объект 92">
              <a:extLst>
                <a:ext uri="{FF2B5EF4-FFF2-40B4-BE49-F238E27FC236}">
                  <a16:creationId xmlns:a16="http://schemas.microsoft.com/office/drawing/2014/main" id="{E56493EC-4272-FE52-AAC3-698E16EEAE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20366043"/>
                </p:ext>
              </p:extLst>
            </p:nvPr>
          </p:nvGraphicFramePr>
          <p:xfrm>
            <a:off x="5102497" y="4977640"/>
            <a:ext cx="2235956" cy="315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688367" imgH="241195" progId="Equation.3">
                    <p:embed/>
                  </p:oleObj>
                </mc:Choice>
                <mc:Fallback>
                  <p:oleObj r:id="rId14" imgW="1688367" imgH="241195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2497" y="4977640"/>
                          <a:ext cx="2235956" cy="3158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D160DC1-8298-496F-701E-4613742C1787}"/>
                </a:ext>
              </a:extLst>
            </p:cNvPr>
            <p:cNvSpPr txBox="1"/>
            <p:nvPr/>
          </p:nvSpPr>
          <p:spPr>
            <a:xfrm>
              <a:off x="7495526" y="4926230"/>
              <a:ext cx="10951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причем</a:t>
              </a:r>
            </a:p>
          </p:txBody>
        </p:sp>
        <p:graphicFrame>
          <p:nvGraphicFramePr>
            <p:cNvPr id="97" name="Объект 96">
              <a:extLst>
                <a:ext uri="{FF2B5EF4-FFF2-40B4-BE49-F238E27FC236}">
                  <a16:creationId xmlns:a16="http://schemas.microsoft.com/office/drawing/2014/main" id="{70021AB8-7636-37AE-F5DD-C8917DE503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3331421"/>
                </p:ext>
              </p:extLst>
            </p:nvPr>
          </p:nvGraphicFramePr>
          <p:xfrm>
            <a:off x="4567331" y="5316194"/>
            <a:ext cx="2554135" cy="7700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892300" imgH="571500" progId="Equation.3">
                    <p:embed/>
                  </p:oleObj>
                </mc:Choice>
                <mc:Fallback>
                  <p:oleObj r:id="rId16" imgW="1892300" imgH="5715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7331" y="5316194"/>
                          <a:ext cx="2554135" cy="77009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1282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9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ABAC55-CF54-60E2-04A7-45D0EBE7E904}"/>
              </a:ext>
            </a:extLst>
          </p:cNvPr>
          <p:cNvSpPr txBox="1"/>
          <p:nvPr/>
        </p:nvSpPr>
        <p:spPr>
          <a:xfrm>
            <a:off x="3049030" y="16748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31800" indent="-431800" algn="ctr">
              <a:spcBef>
                <a:spcPts val="1200"/>
              </a:spcBef>
              <a:spcAft>
                <a:spcPts val="300"/>
              </a:spcAft>
            </a:pPr>
            <a:r>
              <a:rPr lang="ru-RU" sz="1800" b="1" i="1" u="sng" dirty="0">
                <a:effectLst/>
                <a:latin typeface="Arial" panose="020B0604020202020204" pitchFamily="34" charset="0"/>
              </a:rPr>
              <a:t>Методы расчета марковских моделей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EB2384F7-3518-FA30-B2CA-B6ED6839B3E7}"/>
              </a:ext>
            </a:extLst>
          </p:cNvPr>
          <p:cNvGrpSpPr/>
          <p:nvPr/>
        </p:nvGrpSpPr>
        <p:grpSpPr>
          <a:xfrm>
            <a:off x="222416" y="575270"/>
            <a:ext cx="7257355" cy="555239"/>
            <a:chOff x="617838" y="575270"/>
            <a:chExt cx="7257355" cy="55523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C747AE9-E99D-C30F-F9D2-FF936FA17434}"/>
                </a:ext>
              </a:extLst>
            </p:cNvPr>
            <p:cNvSpPr txBox="1"/>
            <p:nvPr/>
          </p:nvSpPr>
          <p:spPr>
            <a:xfrm>
              <a:off x="617838" y="575270"/>
              <a:ext cx="4869412" cy="34970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36000" tIns="36000" rIns="36000" bIns="36000">
              <a:spAutoFit/>
            </a:bodyPr>
            <a:lstStyle/>
            <a:p>
              <a:r>
                <a:rPr lang="ru-RU" b="1" u="sng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Эргодическое свойство случайных процессов:</a:t>
              </a:r>
              <a:endParaRPr lang="ru-RU" b="1" u="sng" dirty="0"/>
            </a:p>
          </p:txBody>
        </p:sp>
        <p:graphicFrame>
          <p:nvGraphicFramePr>
            <p:cNvPr id="7" name="Объект 6">
              <a:extLst>
                <a:ext uri="{FF2B5EF4-FFF2-40B4-BE49-F238E27FC236}">
                  <a16:creationId xmlns:a16="http://schemas.microsoft.com/office/drawing/2014/main" id="{7DDCB2A4-1706-485F-20BC-E569E791E83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170118"/>
                </p:ext>
              </p:extLst>
            </p:nvPr>
          </p:nvGraphicFramePr>
          <p:xfrm>
            <a:off x="5487250" y="581727"/>
            <a:ext cx="2387943" cy="5487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536033" imgH="355446" progId="Equation.3">
                    <p:embed/>
                  </p:oleObj>
                </mc:Choice>
                <mc:Fallback>
                  <p:oleObj r:id="rId2" imgW="1536033" imgH="355446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87250" y="581727"/>
                          <a:ext cx="2387943" cy="54878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8951ADA-2225-5537-0939-7C7B71F40454}"/>
              </a:ext>
            </a:extLst>
          </p:cNvPr>
          <p:cNvGrpSpPr/>
          <p:nvPr/>
        </p:nvGrpSpPr>
        <p:grpSpPr>
          <a:xfrm>
            <a:off x="3274946" y="1175415"/>
            <a:ext cx="4720281" cy="336314"/>
            <a:chOff x="2002200" y="1190967"/>
            <a:chExt cx="5198700" cy="369331"/>
          </a:xfrm>
        </p:grpSpPr>
        <p:graphicFrame>
          <p:nvGraphicFramePr>
            <p:cNvPr id="10" name="Объект 9">
              <a:extLst>
                <a:ext uri="{FF2B5EF4-FFF2-40B4-BE49-F238E27FC236}">
                  <a16:creationId xmlns:a16="http://schemas.microsoft.com/office/drawing/2014/main" id="{C5F0569C-1E6F-E542-993D-3BDA61320D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9896329"/>
                </p:ext>
              </p:extLst>
            </p:nvPr>
          </p:nvGraphicFramePr>
          <p:xfrm>
            <a:off x="2002200" y="1190967"/>
            <a:ext cx="1772789" cy="369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143000" imgH="241300" progId="Equation.3">
                    <p:embed/>
                  </p:oleObj>
                </mc:Choice>
                <mc:Fallback>
                  <p:oleObj r:id="rId4" imgW="1143000" imgH="24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2200" y="1190967"/>
                          <a:ext cx="1772789" cy="3693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ED47FE-C597-773E-939F-18C9C0017B9B}"/>
                </a:ext>
              </a:extLst>
            </p:cNvPr>
            <p:cNvSpPr txBox="1"/>
            <p:nvPr/>
          </p:nvSpPr>
          <p:spPr>
            <a:xfrm>
              <a:off x="3774989" y="1190967"/>
              <a:ext cx="3425911" cy="338554"/>
            </a:xfrm>
            <a:prstGeom prst="rect">
              <a:avLst/>
            </a:prstGeom>
            <a:solidFill>
              <a:srgbClr val="CCFFCC"/>
            </a:solidFill>
          </p:spPr>
          <p:txBody>
            <a:bodyPr wrap="square">
              <a:spAutoFit/>
            </a:bodyPr>
            <a:lstStyle/>
            <a:p>
              <a:r>
                <a:rPr lang="ru-RU" sz="1600" b="1" i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- стационарные вероятности</a:t>
              </a:r>
              <a:endParaRPr lang="ru-RU" sz="1600" dirty="0"/>
            </a:p>
          </p:txBody>
        </p: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B69DC607-91FF-1780-F886-5C175FD36CF3}"/>
              </a:ext>
            </a:extLst>
          </p:cNvPr>
          <p:cNvGrpSpPr/>
          <p:nvPr/>
        </p:nvGrpSpPr>
        <p:grpSpPr>
          <a:xfrm>
            <a:off x="7591926" y="596503"/>
            <a:ext cx="4427075" cy="318924"/>
            <a:chOff x="7591926" y="596503"/>
            <a:chExt cx="4427075" cy="31892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D13ECE-CA49-BA4E-AAB1-FB2600F8F033}"/>
                </a:ext>
              </a:extLst>
            </p:cNvPr>
            <p:cNvSpPr txBox="1"/>
            <p:nvPr/>
          </p:nvSpPr>
          <p:spPr>
            <a:xfrm>
              <a:off x="8174034" y="596503"/>
              <a:ext cx="3844967" cy="318924"/>
            </a:xfrm>
            <a:prstGeom prst="rect">
              <a:avLst/>
            </a:prstGeom>
            <a:noFill/>
          </p:spPr>
          <p:txBody>
            <a:bodyPr wrap="square" lIns="36000" tIns="36000" rIns="36000" bIns="36000">
              <a:spAutoFit/>
            </a:bodyPr>
            <a:lstStyle/>
            <a:p>
              <a:r>
                <a:rPr lang="ru-RU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установившийся 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</a:t>
              </a:r>
              <a:r>
                <a:rPr lang="ru-RU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стационарный) режим</a:t>
              </a:r>
              <a:endParaRPr lang="ru-RU" sz="1600" dirty="0"/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EC252FF-A706-FAC9-A7BB-C3DAF46E98DD}"/>
                </a:ext>
              </a:extLst>
            </p:cNvPr>
            <p:cNvCxnSpPr>
              <a:cxnSpLocks/>
            </p:cNvCxnSpPr>
            <p:nvPr/>
          </p:nvCxnSpPr>
          <p:spPr>
            <a:xfrm>
              <a:off x="7591926" y="765780"/>
              <a:ext cx="48576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FF83C3E4-8866-91E3-C702-4048AE1039FE}"/>
              </a:ext>
            </a:extLst>
          </p:cNvPr>
          <p:cNvGrpSpPr/>
          <p:nvPr/>
        </p:nvGrpSpPr>
        <p:grpSpPr>
          <a:xfrm>
            <a:off x="494950" y="2581696"/>
            <a:ext cx="11257589" cy="1212003"/>
            <a:chOff x="494950" y="2581696"/>
            <a:chExt cx="11257589" cy="1212003"/>
          </a:xfrm>
          <a:solidFill>
            <a:schemeClr val="bg1"/>
          </a:solidFill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796FE6F-59CC-FB9C-9C6C-EA2BB7258CC3}"/>
                </a:ext>
              </a:extLst>
            </p:cNvPr>
            <p:cNvSpPr txBox="1"/>
            <p:nvPr/>
          </p:nvSpPr>
          <p:spPr>
            <a:xfrm>
              <a:off x="494950" y="2581696"/>
              <a:ext cx="11257589" cy="6463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ru-RU" sz="1800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Транзитивный </a:t>
              </a:r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случайный процесс с </a:t>
              </a:r>
              <a:r>
                <a:rPr lang="ru-RU" sz="1800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непрерывным временем</a:t>
              </a:r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и </a:t>
              </a:r>
              <a:r>
                <a:rPr lang="ru-RU" sz="1800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конечным</a:t>
              </a:r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числом состояний, среди которых </a:t>
              </a:r>
              <a:r>
                <a:rPr lang="ru-RU" sz="18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нет невозвратных и поглощающих состояний</a:t>
              </a:r>
              <a:r>
                <a:rPr lang="ru-RU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всегда обладает эргодическим свойством:</a:t>
              </a:r>
            </a:p>
          </p:txBody>
        </p:sp>
        <p:graphicFrame>
          <p:nvGraphicFramePr>
            <p:cNvPr id="37" name="Объект 36">
              <a:extLst>
                <a:ext uri="{FF2B5EF4-FFF2-40B4-BE49-F238E27FC236}">
                  <a16:creationId xmlns:a16="http://schemas.microsoft.com/office/drawing/2014/main" id="{6BFB558C-2489-5F3A-DF77-43B725BF008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65644562"/>
                </p:ext>
              </p:extLst>
            </p:nvPr>
          </p:nvGraphicFramePr>
          <p:xfrm>
            <a:off x="4328957" y="3243823"/>
            <a:ext cx="2900596" cy="549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006600" imgH="381000" progId="Equation.3">
                    <p:embed/>
                  </p:oleObj>
                </mc:Choice>
                <mc:Fallback>
                  <p:oleObj r:id="rId6" imgW="2006600" imgH="381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957" y="3243823"/>
                          <a:ext cx="2900596" cy="54987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EF0510AA-FC72-DAAE-0450-6B1E2E099443}"/>
              </a:ext>
            </a:extLst>
          </p:cNvPr>
          <p:cNvGrpSpPr/>
          <p:nvPr/>
        </p:nvGrpSpPr>
        <p:grpSpPr>
          <a:xfrm>
            <a:off x="383060" y="1631215"/>
            <a:ext cx="11369479" cy="830997"/>
            <a:chOff x="383060" y="1631215"/>
            <a:chExt cx="11369479" cy="83099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8A5729A-C4B9-A393-A2D9-CD39B56A2198}"/>
                </a:ext>
              </a:extLst>
            </p:cNvPr>
            <p:cNvSpPr txBox="1"/>
            <p:nvPr/>
          </p:nvSpPr>
          <p:spPr>
            <a:xfrm>
              <a:off x="383060" y="1631215"/>
              <a:ext cx="69149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Случайный процесс </a:t>
              </a:r>
              <a:r>
                <a:rPr lang="ru-RU" sz="1600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с дискретным временем 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обладает </a:t>
              </a:r>
              <a:r>
                <a:rPr lang="ru-RU" sz="1600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эргодическим свойством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, если матрица вероятностей переходов </a:t>
              </a:r>
            </a:p>
            <a:p>
              <a:r>
                <a:rPr lang="ru-RU" sz="1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не является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u-RU" sz="1600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разложимой </a:t>
              </a:r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или </a:t>
              </a:r>
              <a:r>
                <a:rPr lang="ru-RU" sz="1600" i="1" u="none" strike="noStrike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периодической</a:t>
              </a:r>
              <a:endParaRPr lang="ru-RU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6B7888AE-9672-B2C1-FA29-F8B2D58E3AE0}"/>
                </a:ext>
              </a:extLst>
            </p:cNvPr>
            <p:cNvGrpSpPr/>
            <p:nvPr/>
          </p:nvGrpSpPr>
          <p:grpSpPr>
            <a:xfrm>
              <a:off x="7459872" y="1784775"/>
              <a:ext cx="4292667" cy="523875"/>
              <a:chOff x="716692" y="2409506"/>
              <a:chExt cx="4292667" cy="523875"/>
            </a:xfrm>
          </p:grpSpPr>
          <p:graphicFrame>
            <p:nvGraphicFramePr>
              <p:cNvPr id="22" name="Объект 21">
                <a:extLst>
                  <a:ext uri="{FF2B5EF4-FFF2-40B4-BE49-F238E27FC236}">
                    <a16:creationId xmlns:a16="http://schemas.microsoft.com/office/drawing/2014/main" id="{61A81AFA-8610-9739-38D7-81122A74E1D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7659571"/>
                  </p:ext>
                </p:extLst>
              </p:nvPr>
            </p:nvGraphicFramePr>
            <p:xfrm>
              <a:off x="716692" y="2409506"/>
              <a:ext cx="638175" cy="523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8" imgW="634725" imgH="520474" progId="Equation.3">
                      <p:embed/>
                    </p:oleObj>
                  </mc:Choice>
                  <mc:Fallback>
                    <p:oleObj r:id="rId8" imgW="634725" imgH="520474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16692" y="2409506"/>
                            <a:ext cx="638175" cy="523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Объект 24">
                <a:extLst>
                  <a:ext uri="{FF2B5EF4-FFF2-40B4-BE49-F238E27FC236}">
                    <a16:creationId xmlns:a16="http://schemas.microsoft.com/office/drawing/2014/main" id="{2C9028E6-627B-6070-1160-2AA87FD9DB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0833817"/>
                  </p:ext>
                </p:extLst>
              </p:nvPr>
            </p:nvGraphicFramePr>
            <p:xfrm>
              <a:off x="1944381" y="2409506"/>
              <a:ext cx="638175" cy="523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0" imgW="634725" imgH="520474" progId="Equation.3">
                      <p:embed/>
                    </p:oleObj>
                  </mc:Choice>
                  <mc:Fallback>
                    <p:oleObj r:id="rId10" imgW="634725" imgH="520474" progId="Equation.3">
                      <p:embed/>
                      <p:pic>
                        <p:nvPicPr>
                          <p:cNvPr id="0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44381" y="2409506"/>
                            <a:ext cx="638175" cy="523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Объект 27">
                <a:extLst>
                  <a:ext uri="{FF2B5EF4-FFF2-40B4-BE49-F238E27FC236}">
                    <a16:creationId xmlns:a16="http://schemas.microsoft.com/office/drawing/2014/main" id="{363B605B-9C66-EFD3-32DD-2F3F752E465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36517873"/>
                  </p:ext>
                </p:extLst>
              </p:nvPr>
            </p:nvGraphicFramePr>
            <p:xfrm>
              <a:off x="3172070" y="2409506"/>
              <a:ext cx="638175" cy="523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2" imgW="634725" imgH="520474" progId="Equation.3">
                      <p:embed/>
                    </p:oleObj>
                  </mc:Choice>
                  <mc:Fallback>
                    <p:oleObj r:id="rId12" imgW="634725" imgH="520474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72070" y="2409506"/>
                            <a:ext cx="638175" cy="523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Объект 30">
                <a:extLst>
                  <a:ext uri="{FF2B5EF4-FFF2-40B4-BE49-F238E27FC236}">
                    <a16:creationId xmlns:a16="http://schemas.microsoft.com/office/drawing/2014/main" id="{6209FD89-5A00-51D6-97A9-381738D6E2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65818717"/>
                  </p:ext>
                </p:extLst>
              </p:nvPr>
            </p:nvGraphicFramePr>
            <p:xfrm>
              <a:off x="4399759" y="2409506"/>
              <a:ext cx="609600" cy="5238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14" imgW="609336" imgH="520474" progId="Equation.3">
                      <p:embed/>
                    </p:oleObj>
                  </mc:Choice>
                  <mc:Fallback>
                    <p:oleObj r:id="rId14" imgW="609336" imgH="520474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99759" y="2409506"/>
                            <a:ext cx="609600" cy="5238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9" name="Объект 38">
              <a:extLst>
                <a:ext uri="{FF2B5EF4-FFF2-40B4-BE49-F238E27FC236}">
                  <a16:creationId xmlns:a16="http://schemas.microsoft.com/office/drawing/2014/main" id="{2EAA368E-87D8-6E59-28B9-F504D29AEAB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515251"/>
                </p:ext>
              </p:extLst>
            </p:nvPr>
          </p:nvGraphicFramePr>
          <p:xfrm>
            <a:off x="4942697" y="1903965"/>
            <a:ext cx="1602750" cy="333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422400" imgH="292100" progId="Equation.3">
                    <p:embed/>
                  </p:oleObj>
                </mc:Choice>
                <mc:Fallback>
                  <p:oleObj r:id="rId16" imgW="1422400" imgH="292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2697" y="1903965"/>
                          <a:ext cx="1602750" cy="3334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4A0FA40-861A-8035-242E-B669138D8261}"/>
              </a:ext>
            </a:extLst>
          </p:cNvPr>
          <p:cNvSpPr txBox="1"/>
          <p:nvPr/>
        </p:nvSpPr>
        <p:spPr>
          <a:xfrm>
            <a:off x="2730226" y="3932813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1" u="sng" dirty="0">
                <a:latin typeface="Arial" panose="020B0604020202020204" pitchFamily="34" charset="0"/>
              </a:rPr>
              <a:t>Марковские процессы с дискретным временем</a:t>
            </a:r>
          </a:p>
        </p:txBody>
      </p:sp>
      <p:graphicFrame>
        <p:nvGraphicFramePr>
          <p:cNvPr id="46" name="Объект 45">
            <a:extLst>
              <a:ext uri="{FF2B5EF4-FFF2-40B4-BE49-F238E27FC236}">
                <a16:creationId xmlns:a16="http://schemas.microsoft.com/office/drawing/2014/main" id="{043E6A0B-7696-517A-60FE-2D0F6625E1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974677"/>
              </p:ext>
            </p:extLst>
          </p:nvPr>
        </p:nvGraphicFramePr>
        <p:xfrm>
          <a:off x="9496150" y="5065308"/>
          <a:ext cx="738187" cy="26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520474" imgH="190417" progId="Equation.3">
                  <p:embed/>
                </p:oleObj>
              </mc:Choice>
              <mc:Fallback>
                <p:oleObj r:id="rId18" imgW="520474" imgH="190417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6150" y="5065308"/>
                        <a:ext cx="738187" cy="269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Объект 54">
            <a:extLst>
              <a:ext uri="{FF2B5EF4-FFF2-40B4-BE49-F238E27FC236}">
                <a16:creationId xmlns:a16="http://schemas.microsoft.com/office/drawing/2014/main" id="{F8CC0ED0-2931-1003-2646-71E6CE1A18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90559"/>
              </p:ext>
            </p:extLst>
          </p:nvPr>
        </p:nvGraphicFramePr>
        <p:xfrm>
          <a:off x="303546" y="5025292"/>
          <a:ext cx="3844968" cy="121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3403600" imgH="1079500" progId="Equation.3">
                  <p:embed/>
                </p:oleObj>
              </mc:Choice>
              <mc:Fallback>
                <p:oleObj r:id="rId20" imgW="3403600" imgH="1079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46" y="5025292"/>
                        <a:ext cx="3844968" cy="12170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EBD89C27-0F1A-4AA4-160D-B1F3878D3689}"/>
              </a:ext>
            </a:extLst>
          </p:cNvPr>
          <p:cNvGrpSpPr/>
          <p:nvPr/>
        </p:nvGrpSpPr>
        <p:grpSpPr>
          <a:xfrm>
            <a:off x="7944411" y="5528458"/>
            <a:ext cx="3844967" cy="708445"/>
            <a:chOff x="7297972" y="4420307"/>
            <a:chExt cx="3844967" cy="708445"/>
          </a:xfrm>
        </p:grpSpPr>
        <p:grpSp>
          <p:nvGrpSpPr>
            <p:cNvPr id="53" name="Группа 52">
              <a:extLst>
                <a:ext uri="{FF2B5EF4-FFF2-40B4-BE49-F238E27FC236}">
                  <a16:creationId xmlns:a16="http://schemas.microsoft.com/office/drawing/2014/main" id="{6A29B0EE-8D2E-F907-CD2C-2AAD3F76EE75}"/>
                </a:ext>
              </a:extLst>
            </p:cNvPr>
            <p:cNvGrpSpPr/>
            <p:nvPr/>
          </p:nvGrpSpPr>
          <p:grpSpPr>
            <a:xfrm>
              <a:off x="7374950" y="4420307"/>
              <a:ext cx="3749919" cy="695390"/>
              <a:chOff x="6077485" y="4420307"/>
              <a:chExt cx="3749919" cy="695390"/>
            </a:xfrm>
          </p:grpSpPr>
          <p:graphicFrame>
            <p:nvGraphicFramePr>
              <p:cNvPr id="48" name="Объект 47">
                <a:extLst>
                  <a:ext uri="{FF2B5EF4-FFF2-40B4-BE49-F238E27FC236}">
                    <a16:creationId xmlns:a16="http://schemas.microsoft.com/office/drawing/2014/main" id="{E145AA99-9561-9312-422C-A83C10126C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5473342"/>
                  </p:ext>
                </p:extLst>
              </p:nvPr>
            </p:nvGraphicFramePr>
            <p:xfrm>
              <a:off x="6077485" y="4420307"/>
              <a:ext cx="2375916" cy="6953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1955800" imgH="571500" progId="Equation.3">
                      <p:embed/>
                    </p:oleObj>
                  </mc:Choice>
                  <mc:Fallback>
                    <p:oleObj r:id="rId22" imgW="1955800" imgH="5715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77485" y="4420307"/>
                            <a:ext cx="2375916" cy="69539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2" name="Объект 51">
                <a:extLst>
                  <a:ext uri="{FF2B5EF4-FFF2-40B4-BE49-F238E27FC236}">
                    <a16:creationId xmlns:a16="http://schemas.microsoft.com/office/drawing/2014/main" id="{FA87917E-6135-504C-0AF7-2B5556A63C6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10527879"/>
                  </p:ext>
                </p:extLst>
              </p:nvPr>
            </p:nvGraphicFramePr>
            <p:xfrm>
              <a:off x="9021625" y="4425987"/>
              <a:ext cx="805779" cy="662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698197" imgH="571252" progId="Equation.3">
                      <p:embed/>
                    </p:oleObj>
                  </mc:Choice>
                  <mc:Fallback>
                    <p:oleObj r:id="rId24" imgW="698197" imgH="571252" progId="Equation.3">
                      <p:embed/>
                      <p:pic>
                        <p:nvPicPr>
                          <p:cNvPr id="0" name="Object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021625" y="4425987"/>
                            <a:ext cx="805779" cy="662284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1C43DD9B-97E8-C870-BC98-6ADB9593E34C}"/>
                </a:ext>
              </a:extLst>
            </p:cNvPr>
            <p:cNvSpPr/>
            <p:nvPr/>
          </p:nvSpPr>
          <p:spPr>
            <a:xfrm>
              <a:off x="7297972" y="4420307"/>
              <a:ext cx="3844967" cy="708445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9000"/>
              </a:schemeClr>
            </a:solidFill>
            <a:ln w="19050"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3D33A503-17CD-CCD6-0B06-59E836168386}"/>
              </a:ext>
            </a:extLst>
          </p:cNvPr>
          <p:cNvGrpSpPr/>
          <p:nvPr/>
        </p:nvGrpSpPr>
        <p:grpSpPr>
          <a:xfrm>
            <a:off x="274693" y="4326020"/>
            <a:ext cx="4129437" cy="548646"/>
            <a:chOff x="142613" y="4326020"/>
            <a:chExt cx="4129437" cy="548646"/>
          </a:xfrm>
        </p:grpSpPr>
        <p:graphicFrame>
          <p:nvGraphicFramePr>
            <p:cNvPr id="17" name="Объект 16">
              <a:extLst>
                <a:ext uri="{FF2B5EF4-FFF2-40B4-BE49-F238E27FC236}">
                  <a16:creationId xmlns:a16="http://schemas.microsoft.com/office/drawing/2014/main" id="{788BD627-7E34-FDF5-F009-2BC5097BD33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5537737"/>
                </p:ext>
              </p:extLst>
            </p:nvPr>
          </p:nvGraphicFramePr>
          <p:xfrm>
            <a:off x="2764330" y="4489836"/>
            <a:ext cx="1384184" cy="2918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6" imgW="1155700" imgH="241300" progId="Equation.3">
                    <p:embed/>
                  </p:oleObj>
                </mc:Choice>
                <mc:Fallback>
                  <p:oleObj r:id="rId26" imgW="1155700" imgH="241300" progId="Equation.3">
                    <p:embed/>
                    <p:pic>
                      <p:nvPicPr>
                        <p:cNvPr id="67" name="Объект 66">
                          <a:extLst>
                            <a:ext uri="{FF2B5EF4-FFF2-40B4-BE49-F238E27FC236}">
                              <a16:creationId xmlns:a16="http://schemas.microsoft.com/office/drawing/2014/main" id="{DFE5A928-7712-5D3D-3D57-1380D9F9FE8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330" y="4489836"/>
                          <a:ext cx="1384184" cy="29181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Объект 18">
              <a:extLst>
                <a:ext uri="{FF2B5EF4-FFF2-40B4-BE49-F238E27FC236}">
                  <a16:creationId xmlns:a16="http://schemas.microsoft.com/office/drawing/2014/main" id="{F2702F15-81A2-3F34-23F4-7F222775949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77334477"/>
                </p:ext>
              </p:extLst>
            </p:nvPr>
          </p:nvGraphicFramePr>
          <p:xfrm>
            <a:off x="1038044" y="4472468"/>
            <a:ext cx="1602750" cy="333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8" imgW="1422400" imgH="292100" progId="Equation.3">
                    <p:embed/>
                  </p:oleObj>
                </mc:Choice>
                <mc:Fallback>
                  <p:oleObj r:id="rId28" imgW="1422400" imgH="292100" progId="Equation.3">
                    <p:embed/>
                    <p:pic>
                      <p:nvPicPr>
                        <p:cNvPr id="39" name="Объект 38">
                          <a:extLst>
                            <a:ext uri="{FF2B5EF4-FFF2-40B4-BE49-F238E27FC236}">
                              <a16:creationId xmlns:a16="http://schemas.microsoft.com/office/drawing/2014/main" id="{2EAA368E-87D8-6E59-28B9-F504D29AEAB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8044" y="4472468"/>
                          <a:ext cx="1602750" cy="33345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9AF17F5-1119-B2D6-F083-F564B9D4433D}"/>
                </a:ext>
              </a:extLst>
            </p:cNvPr>
            <p:cNvSpPr txBox="1"/>
            <p:nvPr/>
          </p:nvSpPr>
          <p:spPr>
            <a:xfrm>
              <a:off x="222416" y="4466469"/>
              <a:ext cx="11114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Дано:</a:t>
              </a:r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A35A59DC-CF43-159B-07BE-BDCEB8384331}"/>
                </a:ext>
              </a:extLst>
            </p:cNvPr>
            <p:cNvSpPr/>
            <p:nvPr/>
          </p:nvSpPr>
          <p:spPr>
            <a:xfrm>
              <a:off x="142613" y="4326020"/>
              <a:ext cx="4129437" cy="54864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0" name="Группа 49">
            <a:extLst>
              <a:ext uri="{FF2B5EF4-FFF2-40B4-BE49-F238E27FC236}">
                <a16:creationId xmlns:a16="http://schemas.microsoft.com/office/drawing/2014/main" id="{84DD7154-DD7A-5077-83A0-E7A1DCB5D3EA}"/>
              </a:ext>
            </a:extLst>
          </p:cNvPr>
          <p:cNvGrpSpPr/>
          <p:nvPr/>
        </p:nvGrpSpPr>
        <p:grpSpPr>
          <a:xfrm>
            <a:off x="4100088" y="4692968"/>
            <a:ext cx="3165900" cy="1485591"/>
            <a:chOff x="4100088" y="4692968"/>
            <a:chExt cx="3165900" cy="1485591"/>
          </a:xfrm>
        </p:grpSpPr>
        <p:graphicFrame>
          <p:nvGraphicFramePr>
            <p:cNvPr id="4" name="Объект 3">
              <a:extLst>
                <a:ext uri="{FF2B5EF4-FFF2-40B4-BE49-F238E27FC236}">
                  <a16:creationId xmlns:a16="http://schemas.microsoft.com/office/drawing/2014/main" id="{54C41F56-1DE8-E1D2-CBF8-8248FDF14F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4149960"/>
                </p:ext>
              </p:extLst>
            </p:nvPr>
          </p:nvGraphicFramePr>
          <p:xfrm>
            <a:off x="4903788" y="4692968"/>
            <a:ext cx="23622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2362200" imgH="571500" progId="Equation.3">
                    <p:embed/>
                  </p:oleObj>
                </mc:Choice>
                <mc:Fallback>
                  <p:oleObj r:id="rId29" imgW="2362200" imgH="5715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788" y="4692968"/>
                          <a:ext cx="2362200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0AA38A6A-44AD-E901-4FCB-A0F04E840C65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flipV="1">
              <a:off x="4300914" y="5090773"/>
              <a:ext cx="559686" cy="53116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Правая фигурная скобка 28">
              <a:extLst>
                <a:ext uri="{FF2B5EF4-FFF2-40B4-BE49-F238E27FC236}">
                  <a16:creationId xmlns:a16="http://schemas.microsoft.com/office/drawing/2014/main" id="{1F4446D1-5CBD-97A7-68A7-78A04A6D1734}"/>
                </a:ext>
              </a:extLst>
            </p:cNvPr>
            <p:cNvSpPr/>
            <p:nvPr/>
          </p:nvSpPr>
          <p:spPr>
            <a:xfrm>
              <a:off x="4100088" y="5065309"/>
              <a:ext cx="200826" cy="111325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C33113F1-A807-6A65-A2AF-D72EF5ADF495}"/>
              </a:ext>
            </a:extLst>
          </p:cNvPr>
          <p:cNvGrpSpPr/>
          <p:nvPr/>
        </p:nvGrpSpPr>
        <p:grpSpPr>
          <a:xfrm>
            <a:off x="7441802" y="4329964"/>
            <a:ext cx="4310737" cy="1188351"/>
            <a:chOff x="7441802" y="4329964"/>
            <a:chExt cx="4310737" cy="1188351"/>
          </a:xfrm>
        </p:grpSpPr>
        <p:graphicFrame>
          <p:nvGraphicFramePr>
            <p:cNvPr id="44" name="Объект 43">
              <a:extLst>
                <a:ext uri="{FF2B5EF4-FFF2-40B4-BE49-F238E27FC236}">
                  <a16:creationId xmlns:a16="http://schemas.microsoft.com/office/drawing/2014/main" id="{3A1A64B2-3D65-989A-5B13-5C27C5C75AA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22620438"/>
                </p:ext>
              </p:extLst>
            </p:nvPr>
          </p:nvGraphicFramePr>
          <p:xfrm>
            <a:off x="7944411" y="4329964"/>
            <a:ext cx="3808128" cy="662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3289300" imgH="571500" progId="Equation.3">
                    <p:embed/>
                  </p:oleObj>
                </mc:Choice>
                <mc:Fallback>
                  <p:oleObj r:id="rId31" imgW="3289300" imgH="5715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44411" y="4329964"/>
                          <a:ext cx="3808128" cy="66228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8" name="Прямая со стрелкой 37">
              <a:extLst>
                <a:ext uri="{FF2B5EF4-FFF2-40B4-BE49-F238E27FC236}">
                  <a16:creationId xmlns:a16="http://schemas.microsoft.com/office/drawing/2014/main" id="{C7CA0AE7-E01A-607E-879A-E0421248D61C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V="1">
              <a:off x="7441802" y="4874666"/>
              <a:ext cx="601686" cy="64364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Группа 53">
            <a:extLst>
              <a:ext uri="{FF2B5EF4-FFF2-40B4-BE49-F238E27FC236}">
                <a16:creationId xmlns:a16="http://schemas.microsoft.com/office/drawing/2014/main" id="{CAE2010C-1B52-9050-834D-653284689787}"/>
              </a:ext>
            </a:extLst>
          </p:cNvPr>
          <p:cNvGrpSpPr/>
          <p:nvPr/>
        </p:nvGrpSpPr>
        <p:grpSpPr>
          <a:xfrm>
            <a:off x="4899089" y="4799727"/>
            <a:ext cx="2542713" cy="1437175"/>
            <a:chOff x="4899089" y="4799727"/>
            <a:chExt cx="2542713" cy="1437175"/>
          </a:xfrm>
        </p:grpSpPr>
        <p:graphicFrame>
          <p:nvGraphicFramePr>
            <p:cNvPr id="8" name="Объект 7">
              <a:extLst>
                <a:ext uri="{FF2B5EF4-FFF2-40B4-BE49-F238E27FC236}">
                  <a16:creationId xmlns:a16="http://schemas.microsoft.com/office/drawing/2014/main" id="{BC5E9D9E-79A0-1825-CC3A-37C9E8ECFB9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33973766"/>
                </p:ext>
              </p:extLst>
            </p:nvPr>
          </p:nvGraphicFramePr>
          <p:xfrm>
            <a:off x="4899089" y="5312450"/>
            <a:ext cx="237172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2374900" imgH="571500" progId="Equation.3">
                    <p:embed/>
                  </p:oleObj>
                </mc:Choice>
                <mc:Fallback>
                  <p:oleObj r:id="rId33" imgW="2374900" imgH="5715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9089" y="5312450"/>
                          <a:ext cx="2371725" cy="571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CB07583-A43E-2AFD-78FD-BC719591A894}"/>
                </a:ext>
              </a:extLst>
            </p:cNvPr>
            <p:cNvSpPr txBox="1"/>
            <p:nvPr/>
          </p:nvSpPr>
          <p:spPr>
            <a:xfrm>
              <a:off x="5750560" y="5859713"/>
              <a:ext cx="345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…</a:t>
              </a:r>
            </a:p>
          </p:txBody>
        </p:sp>
        <p:sp>
          <p:nvSpPr>
            <p:cNvPr id="41" name="Правая фигурная скобка 40">
              <a:extLst>
                <a:ext uri="{FF2B5EF4-FFF2-40B4-BE49-F238E27FC236}">
                  <a16:creationId xmlns:a16="http://schemas.microsoft.com/office/drawing/2014/main" id="{F5D58F78-7608-0BB7-6482-E03613828927}"/>
                </a:ext>
              </a:extLst>
            </p:cNvPr>
            <p:cNvSpPr/>
            <p:nvPr/>
          </p:nvSpPr>
          <p:spPr>
            <a:xfrm>
              <a:off x="7270814" y="4799727"/>
              <a:ext cx="170988" cy="143717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634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8">
            <a:extLst>
              <a:ext uri="{FF2B5EF4-FFF2-40B4-BE49-F238E27FC236}">
                <a16:creationId xmlns:a16="http://schemas.microsoft.com/office/drawing/2014/main" id="{E5027B4C-EDCF-1F0B-AB9E-11D455CF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2" y="128704"/>
            <a:ext cx="11806989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Система состоит из двух устройств У</a:t>
            </a:r>
            <a:r>
              <a:rPr kumimoji="0" lang="ru-RU" altLang="ru-RU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У</a:t>
            </a:r>
            <a:r>
              <a:rPr kumimoji="0" lang="ru-RU" altLang="ru-RU" sz="16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каждое из которых может находиться состоянии выключено 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и включено (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В определённые моменты времени устройства могут включаться или выключаться. </a:t>
            </a:r>
          </a:p>
        </p:txBody>
      </p:sp>
      <p:grpSp>
        <p:nvGrpSpPr>
          <p:cNvPr id="69" name="Группа 68">
            <a:extLst>
              <a:ext uri="{FF2B5EF4-FFF2-40B4-BE49-F238E27FC236}">
                <a16:creationId xmlns:a16="http://schemas.microsoft.com/office/drawing/2014/main" id="{5647922A-6D07-9DE9-A886-9BBF712578BF}"/>
              </a:ext>
            </a:extLst>
          </p:cNvPr>
          <p:cNvGrpSpPr/>
          <p:nvPr/>
        </p:nvGrpSpPr>
        <p:grpSpPr>
          <a:xfrm>
            <a:off x="228600" y="2208400"/>
            <a:ext cx="3212438" cy="1870240"/>
            <a:chOff x="228600" y="2208400"/>
            <a:chExt cx="3212438" cy="1870240"/>
          </a:xfrm>
        </p:grpSpPr>
        <p:graphicFrame>
          <p:nvGraphicFramePr>
            <p:cNvPr id="28" name="Объект 27">
              <a:extLst>
                <a:ext uri="{FF2B5EF4-FFF2-40B4-BE49-F238E27FC236}">
                  <a16:creationId xmlns:a16="http://schemas.microsoft.com/office/drawing/2014/main" id="{94C25E94-81D2-A611-3736-66C4D8B3D7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464117"/>
                </p:ext>
              </p:extLst>
            </p:nvPr>
          </p:nvGraphicFramePr>
          <p:xfrm>
            <a:off x="385010" y="2503361"/>
            <a:ext cx="2081463" cy="1575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2146300" imgH="1308100" progId="Equation.3">
                    <p:embed/>
                  </p:oleObj>
                </mc:Choice>
                <mc:Fallback>
                  <p:oleObj r:id="rId2" imgW="2146300" imgH="1308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010" y="2503361"/>
                          <a:ext cx="2081463" cy="157527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31">
              <a:extLst>
                <a:ext uri="{FF2B5EF4-FFF2-40B4-BE49-F238E27FC236}">
                  <a16:creationId xmlns:a16="http://schemas.microsoft.com/office/drawing/2014/main" id="{ED678B65-7EB8-12C8-0613-8483DAE5B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600" y="2208400"/>
              <a:ext cx="321243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Матрица вероятностей переходов:</a:t>
              </a:r>
              <a:endParaRPr kumimoji="0" lang="ru-RU" altLang="ru-RU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6D4D7B89-729A-FA86-336F-971F7D531A0B}"/>
              </a:ext>
            </a:extLst>
          </p:cNvPr>
          <p:cNvGrpSpPr/>
          <p:nvPr/>
        </p:nvGrpSpPr>
        <p:grpSpPr>
          <a:xfrm>
            <a:off x="213341" y="4247739"/>
            <a:ext cx="3470321" cy="732818"/>
            <a:chOff x="213341" y="4247739"/>
            <a:chExt cx="3470321" cy="732818"/>
          </a:xfrm>
        </p:grpSpPr>
        <p:graphicFrame>
          <p:nvGraphicFramePr>
            <p:cNvPr id="29" name="Объект 28">
              <a:extLst>
                <a:ext uri="{FF2B5EF4-FFF2-40B4-BE49-F238E27FC236}">
                  <a16:creationId xmlns:a16="http://schemas.microsoft.com/office/drawing/2014/main" id="{B4492C44-7BD2-1527-1D2D-4DB4EDF44A1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6711510"/>
                </p:ext>
              </p:extLst>
            </p:nvPr>
          </p:nvGraphicFramePr>
          <p:xfrm>
            <a:off x="216562" y="4672779"/>
            <a:ext cx="3467100" cy="307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467100" imgH="241300" progId="Equation.3">
                    <p:embed/>
                  </p:oleObj>
                </mc:Choice>
                <mc:Fallback>
                  <p:oleObj r:id="rId4" imgW="3467100" imgH="2413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562" y="4672779"/>
                          <a:ext cx="3467100" cy="30777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Rectangle 32">
              <a:extLst>
                <a:ext uri="{FF2B5EF4-FFF2-40B4-BE49-F238E27FC236}">
                  <a16:creationId xmlns:a16="http://schemas.microsoft.com/office/drawing/2014/main" id="{E99836BD-A12F-84F9-6730-6EF5A9F21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41" y="4247739"/>
              <a:ext cx="232031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4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Начальные вероятности: </a:t>
              </a:r>
              <a:endParaRPr kumimoji="0" lang="ru-RU" altLang="ru-RU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5" name="Rectangle 33">
            <a:extLst>
              <a:ext uri="{FF2B5EF4-FFF2-40B4-BE49-F238E27FC236}">
                <a16:creationId xmlns:a16="http://schemas.microsoft.com/office/drawing/2014/main" id="{839E1A82-AF21-504E-517A-17BB61323DD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5169089"/>
            <a:ext cx="3683662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Определить вероятности нахождения системы в том или ином состоянии на различные моменты времени и стационарные вероятности.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4" name="Объект 53">
            <a:extLst>
              <a:ext uri="{FF2B5EF4-FFF2-40B4-BE49-F238E27FC236}">
                <a16:creationId xmlns:a16="http://schemas.microsoft.com/office/drawing/2014/main" id="{A8957C05-AEC4-955A-9FEB-D0204AD5D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386650"/>
              </p:ext>
            </p:extLst>
          </p:nvPr>
        </p:nvGraphicFramePr>
        <p:xfrm>
          <a:off x="4251158" y="3402934"/>
          <a:ext cx="5429186" cy="175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10100" imgH="1358900" progId="Equation.3">
                  <p:embed/>
                </p:oleObj>
              </mc:Choice>
              <mc:Fallback>
                <p:oleObj r:id="rId6" imgW="4610100" imgH="13589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158" y="3402934"/>
                        <a:ext cx="5429186" cy="17582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Группа 74">
            <a:extLst>
              <a:ext uri="{FF2B5EF4-FFF2-40B4-BE49-F238E27FC236}">
                <a16:creationId xmlns:a16="http://schemas.microsoft.com/office/drawing/2014/main" id="{4CE465E1-DD92-854E-92FD-57DE4C6362BC}"/>
              </a:ext>
            </a:extLst>
          </p:cNvPr>
          <p:cNvGrpSpPr/>
          <p:nvPr/>
        </p:nvGrpSpPr>
        <p:grpSpPr>
          <a:xfrm>
            <a:off x="10565431" y="3310722"/>
            <a:ext cx="1403484" cy="1858367"/>
            <a:chOff x="10364373" y="3438611"/>
            <a:chExt cx="1403484" cy="1858367"/>
          </a:xfrm>
        </p:grpSpPr>
        <p:graphicFrame>
          <p:nvGraphicFramePr>
            <p:cNvPr id="55" name="Объект 54">
              <a:extLst>
                <a:ext uri="{FF2B5EF4-FFF2-40B4-BE49-F238E27FC236}">
                  <a16:creationId xmlns:a16="http://schemas.microsoft.com/office/drawing/2014/main" id="{91FEA73C-8023-7511-E618-6731B49D663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7078281"/>
                </p:ext>
              </p:extLst>
            </p:nvPr>
          </p:nvGraphicFramePr>
          <p:xfrm>
            <a:off x="10364373" y="3438611"/>
            <a:ext cx="1392519" cy="515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205977" imgH="444307" progId="Equation.3">
                    <p:embed/>
                  </p:oleObj>
                </mc:Choice>
                <mc:Fallback>
                  <p:oleObj r:id="rId8" imgW="1205977" imgH="444307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4373" y="3438611"/>
                          <a:ext cx="1392519" cy="5153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" name="Объект 55">
              <a:extLst>
                <a:ext uri="{FF2B5EF4-FFF2-40B4-BE49-F238E27FC236}">
                  <a16:creationId xmlns:a16="http://schemas.microsoft.com/office/drawing/2014/main" id="{A60588E8-AF52-741F-5B6D-9D70D404627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3067031"/>
                </p:ext>
              </p:extLst>
            </p:nvPr>
          </p:nvGraphicFramePr>
          <p:xfrm>
            <a:off x="10364373" y="3886286"/>
            <a:ext cx="1326731" cy="515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155199" imgH="444307" progId="Equation.3">
                    <p:embed/>
                  </p:oleObj>
                </mc:Choice>
                <mc:Fallback>
                  <p:oleObj r:id="rId10" imgW="1155199" imgH="444307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4373" y="3886286"/>
                          <a:ext cx="1326731" cy="5153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Объект 56">
              <a:extLst>
                <a:ext uri="{FF2B5EF4-FFF2-40B4-BE49-F238E27FC236}">
                  <a16:creationId xmlns:a16="http://schemas.microsoft.com/office/drawing/2014/main" id="{BB99AF22-4E8E-3CC9-EE29-89AA06737D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62994918"/>
                </p:ext>
              </p:extLst>
            </p:nvPr>
          </p:nvGraphicFramePr>
          <p:xfrm>
            <a:off x="10364373" y="4333961"/>
            <a:ext cx="1403484" cy="515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218671" imgH="444307" progId="Equation.3">
                    <p:embed/>
                  </p:oleObj>
                </mc:Choice>
                <mc:Fallback>
                  <p:oleObj r:id="rId12" imgW="1218671" imgH="444307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4373" y="4333961"/>
                          <a:ext cx="1403484" cy="5153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Объект 57">
              <a:extLst>
                <a:ext uri="{FF2B5EF4-FFF2-40B4-BE49-F238E27FC236}">
                  <a16:creationId xmlns:a16="http://schemas.microsoft.com/office/drawing/2014/main" id="{F47D7EB0-3071-6606-F4B4-C1418CD0F30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2879252"/>
                </p:ext>
              </p:extLst>
            </p:nvPr>
          </p:nvGraphicFramePr>
          <p:xfrm>
            <a:off x="10364373" y="4781636"/>
            <a:ext cx="1370590" cy="515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193800" imgH="444500" progId="Equation.3">
                    <p:embed/>
                  </p:oleObj>
                </mc:Choice>
                <mc:Fallback>
                  <p:oleObj r:id="rId14" imgW="1193800" imgH="4445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4373" y="4781636"/>
                          <a:ext cx="1370590" cy="51534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CF6DB4CF-3470-B146-DAE4-AAC8EB7315E2}"/>
              </a:ext>
            </a:extLst>
          </p:cNvPr>
          <p:cNvGrpSpPr/>
          <p:nvPr/>
        </p:nvGrpSpPr>
        <p:grpSpPr>
          <a:xfrm>
            <a:off x="213341" y="839163"/>
            <a:ext cx="3040417" cy="1319817"/>
            <a:chOff x="213341" y="839163"/>
            <a:chExt cx="3040417" cy="1319817"/>
          </a:xfrm>
        </p:grpSpPr>
        <p:graphicFrame>
          <p:nvGraphicFramePr>
            <p:cNvPr id="25" name="Объект 24">
              <a:extLst>
                <a:ext uri="{FF2B5EF4-FFF2-40B4-BE49-F238E27FC236}">
                  <a16:creationId xmlns:a16="http://schemas.microsoft.com/office/drawing/2014/main" id="{E9E41890-47EB-11BE-F824-9701119DD3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97955945"/>
                </p:ext>
              </p:extLst>
            </p:nvPr>
          </p:nvGraphicFramePr>
          <p:xfrm>
            <a:off x="685800" y="1239327"/>
            <a:ext cx="1847856" cy="919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1828800" imgH="774700" progId="Equation.3">
                    <p:embed/>
                  </p:oleObj>
                </mc:Choice>
                <mc:Fallback>
                  <p:oleObj r:id="rId16" imgW="1828800" imgH="7747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1239327"/>
                          <a:ext cx="1847856" cy="9196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EFB4E6-ADDC-B136-B3C6-8CA9AAB9F3DE}"/>
                </a:ext>
              </a:extLst>
            </p:cNvPr>
            <p:cNvSpPr txBox="1"/>
            <p:nvPr/>
          </p:nvSpPr>
          <p:spPr>
            <a:xfrm>
              <a:off x="213341" y="839163"/>
              <a:ext cx="30404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600" b="0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Возможные состояния системы:</a:t>
              </a:r>
              <a:endParaRPr kumimoji="0" lang="ru-RU" altLang="ru-RU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F6EA765-6CAA-A9FC-B8C8-D873B7BBAAAB}"/>
              </a:ext>
            </a:extLst>
          </p:cNvPr>
          <p:cNvGrpSpPr/>
          <p:nvPr/>
        </p:nvGrpSpPr>
        <p:grpSpPr>
          <a:xfrm>
            <a:off x="4343399" y="5220113"/>
            <a:ext cx="5137485" cy="831457"/>
            <a:chOff x="4343399" y="5184017"/>
            <a:chExt cx="5137485" cy="831457"/>
          </a:xfrm>
        </p:grpSpPr>
        <p:graphicFrame>
          <p:nvGraphicFramePr>
            <p:cNvPr id="64" name="Объект 63">
              <a:extLst>
                <a:ext uri="{FF2B5EF4-FFF2-40B4-BE49-F238E27FC236}">
                  <a16:creationId xmlns:a16="http://schemas.microsoft.com/office/drawing/2014/main" id="{AFA2DD82-DFA4-FECB-7FAB-AA0208D92F6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77177842"/>
                </p:ext>
              </p:extLst>
            </p:nvPr>
          </p:nvGraphicFramePr>
          <p:xfrm>
            <a:off x="5701383" y="5695227"/>
            <a:ext cx="2600406" cy="320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1930400" imgH="241300" progId="Equation.3">
                    <p:embed/>
                  </p:oleObj>
                </mc:Choice>
                <mc:Fallback>
                  <p:oleObj r:id="rId18" imgW="1930400" imgH="2413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1383" y="5695227"/>
                          <a:ext cx="2600406" cy="32024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A3E56D0-705C-6155-3490-B8D45B835AE8}"/>
                </a:ext>
              </a:extLst>
            </p:cNvPr>
            <p:cNvSpPr txBox="1"/>
            <p:nvPr/>
          </p:nvSpPr>
          <p:spPr>
            <a:xfrm>
              <a:off x="4343399" y="5184017"/>
              <a:ext cx="513748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Среднее число устройств, находящихся одновременно во включённом состоянии:</a:t>
              </a:r>
              <a:endParaRPr lang="ru-RU" sz="1600" dirty="0"/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D117496-3F38-1DC6-0B0E-8379EFAC33D1}"/>
              </a:ext>
            </a:extLst>
          </p:cNvPr>
          <p:cNvGrpSpPr/>
          <p:nvPr/>
        </p:nvGrpSpPr>
        <p:grpSpPr>
          <a:xfrm>
            <a:off x="4278385" y="946394"/>
            <a:ext cx="5726154" cy="1137542"/>
            <a:chOff x="4278385" y="946394"/>
            <a:chExt cx="5726154" cy="1137542"/>
          </a:xfrm>
        </p:grpSpPr>
        <p:grpSp>
          <p:nvGrpSpPr>
            <p:cNvPr id="72" name="Группа 71">
              <a:extLst>
                <a:ext uri="{FF2B5EF4-FFF2-40B4-BE49-F238E27FC236}">
                  <a16:creationId xmlns:a16="http://schemas.microsoft.com/office/drawing/2014/main" id="{1579CFC5-AD4B-FC62-98F5-0A3E7D2DC039}"/>
                </a:ext>
              </a:extLst>
            </p:cNvPr>
            <p:cNvGrpSpPr/>
            <p:nvPr/>
          </p:nvGrpSpPr>
          <p:grpSpPr>
            <a:xfrm>
              <a:off x="4427620" y="946394"/>
              <a:ext cx="5576919" cy="1058248"/>
              <a:chOff x="4427620" y="946394"/>
              <a:chExt cx="5576919" cy="1058248"/>
            </a:xfrm>
          </p:grpSpPr>
          <p:graphicFrame>
            <p:nvGraphicFramePr>
              <p:cNvPr id="36" name="Объект 35">
                <a:extLst>
                  <a:ext uri="{FF2B5EF4-FFF2-40B4-BE49-F238E27FC236}">
                    <a16:creationId xmlns:a16="http://schemas.microsoft.com/office/drawing/2014/main" id="{FB209519-8C4E-B80E-A135-BFA4004F72C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550639"/>
                  </p:ext>
                </p:extLst>
              </p:nvPr>
            </p:nvGraphicFramePr>
            <p:xfrm>
              <a:off x="4427620" y="946394"/>
              <a:ext cx="5429186" cy="307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0" imgW="4203700" imgH="241300" progId="Equation.3">
                      <p:embed/>
                    </p:oleObj>
                  </mc:Choice>
                  <mc:Fallback>
                    <p:oleObj r:id="rId20" imgW="4203700" imgH="2413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620" y="946394"/>
                            <a:ext cx="5429186" cy="30777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Объект 36">
                <a:extLst>
                  <a:ext uri="{FF2B5EF4-FFF2-40B4-BE49-F238E27FC236}">
                    <a16:creationId xmlns:a16="http://schemas.microsoft.com/office/drawing/2014/main" id="{3D7639E7-D047-C9C6-E78A-4032FC40DFE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25693401"/>
                  </p:ext>
                </p:extLst>
              </p:nvPr>
            </p:nvGraphicFramePr>
            <p:xfrm>
              <a:off x="4427620" y="1196551"/>
              <a:ext cx="5466120" cy="307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2" imgW="4229100" imgH="241300" progId="Equation.3">
                      <p:embed/>
                    </p:oleObj>
                  </mc:Choice>
                  <mc:Fallback>
                    <p:oleObj r:id="rId22" imgW="4229100" imgH="24130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620" y="1196551"/>
                            <a:ext cx="5466120" cy="30777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" name="Объект 37">
                <a:extLst>
                  <a:ext uri="{FF2B5EF4-FFF2-40B4-BE49-F238E27FC236}">
                    <a16:creationId xmlns:a16="http://schemas.microsoft.com/office/drawing/2014/main" id="{A5C6424B-4F36-062F-A744-CB26F81321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1500584"/>
                  </p:ext>
                </p:extLst>
              </p:nvPr>
            </p:nvGraphicFramePr>
            <p:xfrm>
              <a:off x="4427620" y="1446708"/>
              <a:ext cx="5576919" cy="307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4" imgW="4318000" imgH="241300" progId="Equation.3">
                      <p:embed/>
                    </p:oleObj>
                  </mc:Choice>
                  <mc:Fallback>
                    <p:oleObj r:id="rId24" imgW="4318000" imgH="2413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620" y="1446708"/>
                            <a:ext cx="5576919" cy="30777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" name="Объект 38">
                <a:extLst>
                  <a:ext uri="{FF2B5EF4-FFF2-40B4-BE49-F238E27FC236}">
                    <a16:creationId xmlns:a16="http://schemas.microsoft.com/office/drawing/2014/main" id="{66284D2A-5C26-8EE6-68AF-FF1F1FC251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28515070"/>
                  </p:ext>
                </p:extLst>
              </p:nvPr>
            </p:nvGraphicFramePr>
            <p:xfrm>
              <a:off x="4427620" y="1696865"/>
              <a:ext cx="5527675" cy="307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6" imgW="4279900" imgH="241300" progId="Equation.3">
                      <p:embed/>
                    </p:oleObj>
                  </mc:Choice>
                  <mc:Fallback>
                    <p:oleObj r:id="rId26" imgW="4279900" imgH="2413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620" y="1696865"/>
                            <a:ext cx="5527675" cy="30777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" name="Левая фигурная скобка 1">
              <a:extLst>
                <a:ext uri="{FF2B5EF4-FFF2-40B4-BE49-F238E27FC236}">
                  <a16:creationId xmlns:a16="http://schemas.microsoft.com/office/drawing/2014/main" id="{9C988CC8-60BD-D8B7-452B-8AAFE39E3BB4}"/>
                </a:ext>
              </a:extLst>
            </p:cNvPr>
            <p:cNvSpPr/>
            <p:nvPr/>
          </p:nvSpPr>
          <p:spPr>
            <a:xfrm>
              <a:off x="4278385" y="946394"/>
              <a:ext cx="149235" cy="113754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3F91987-A171-53D5-9659-735148DD8A57}"/>
              </a:ext>
            </a:extLst>
          </p:cNvPr>
          <p:cNvGrpSpPr/>
          <p:nvPr/>
        </p:nvGrpSpPr>
        <p:grpSpPr>
          <a:xfrm>
            <a:off x="4279783" y="2208295"/>
            <a:ext cx="5724756" cy="1152167"/>
            <a:chOff x="4279783" y="2208295"/>
            <a:chExt cx="5724756" cy="1152167"/>
          </a:xfrm>
        </p:grpSpPr>
        <p:grpSp>
          <p:nvGrpSpPr>
            <p:cNvPr id="73" name="Группа 72">
              <a:extLst>
                <a:ext uri="{FF2B5EF4-FFF2-40B4-BE49-F238E27FC236}">
                  <a16:creationId xmlns:a16="http://schemas.microsoft.com/office/drawing/2014/main" id="{38616E02-D97B-CDA5-2672-4CFB2C867ED0}"/>
                </a:ext>
              </a:extLst>
            </p:cNvPr>
            <p:cNvGrpSpPr/>
            <p:nvPr/>
          </p:nvGrpSpPr>
          <p:grpSpPr>
            <a:xfrm>
              <a:off x="4427620" y="2208295"/>
              <a:ext cx="5576919" cy="1070280"/>
              <a:chOff x="4427620" y="2208295"/>
              <a:chExt cx="5576919" cy="1070280"/>
            </a:xfrm>
          </p:grpSpPr>
          <p:graphicFrame>
            <p:nvGraphicFramePr>
              <p:cNvPr id="44" name="Объект 43">
                <a:extLst>
                  <a:ext uri="{FF2B5EF4-FFF2-40B4-BE49-F238E27FC236}">
                    <a16:creationId xmlns:a16="http://schemas.microsoft.com/office/drawing/2014/main" id="{0F1A46D4-2816-1B00-370D-872AE880BD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9813415"/>
                  </p:ext>
                </p:extLst>
              </p:nvPr>
            </p:nvGraphicFramePr>
            <p:xfrm>
              <a:off x="4427620" y="2208295"/>
              <a:ext cx="5466120" cy="307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8" imgW="4229100" imgH="241300" progId="Equation.3">
                      <p:embed/>
                    </p:oleObj>
                  </mc:Choice>
                  <mc:Fallback>
                    <p:oleObj r:id="rId28" imgW="4229100" imgH="24130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620" y="2208295"/>
                            <a:ext cx="5466120" cy="30777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5" name="Объект 44">
                <a:extLst>
                  <a:ext uri="{FF2B5EF4-FFF2-40B4-BE49-F238E27FC236}">
                    <a16:creationId xmlns:a16="http://schemas.microsoft.com/office/drawing/2014/main" id="{54E0FF70-B8B7-7344-1984-541F27A759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07579052"/>
                  </p:ext>
                </p:extLst>
              </p:nvPr>
            </p:nvGraphicFramePr>
            <p:xfrm>
              <a:off x="4427620" y="2458452"/>
              <a:ext cx="5453808" cy="307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0" imgW="4216400" imgH="241300" progId="Equation.3">
                      <p:embed/>
                    </p:oleObj>
                  </mc:Choice>
                  <mc:Fallback>
                    <p:oleObj r:id="rId30" imgW="4216400" imgH="241300" progId="Equation.3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620" y="2458452"/>
                            <a:ext cx="5453808" cy="30777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Объект 45">
                <a:extLst>
                  <a:ext uri="{FF2B5EF4-FFF2-40B4-BE49-F238E27FC236}">
                    <a16:creationId xmlns:a16="http://schemas.microsoft.com/office/drawing/2014/main" id="{2CB3F3BF-EE2B-1818-73DF-2BAF422EE7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29764201"/>
                  </p:ext>
                </p:extLst>
              </p:nvPr>
            </p:nvGraphicFramePr>
            <p:xfrm>
              <a:off x="4427620" y="2720641"/>
              <a:ext cx="5576919" cy="307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2" imgW="4318000" imgH="241300" progId="Equation.3">
                      <p:embed/>
                    </p:oleObj>
                  </mc:Choice>
                  <mc:Fallback>
                    <p:oleObj r:id="rId32" imgW="4318000" imgH="2413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620" y="2720641"/>
                            <a:ext cx="5576919" cy="30777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Объект 46">
                <a:extLst>
                  <a:ext uri="{FF2B5EF4-FFF2-40B4-BE49-F238E27FC236}">
                    <a16:creationId xmlns:a16="http://schemas.microsoft.com/office/drawing/2014/main" id="{39411A0C-B45F-470A-DD9A-938A7B802F5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4847313"/>
                  </p:ext>
                </p:extLst>
              </p:nvPr>
            </p:nvGraphicFramePr>
            <p:xfrm>
              <a:off x="4427620" y="2970798"/>
              <a:ext cx="5527675" cy="3077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34" imgW="4279900" imgH="241300" progId="Equation.3">
                      <p:embed/>
                    </p:oleObj>
                  </mc:Choice>
                  <mc:Fallback>
                    <p:oleObj r:id="rId34" imgW="4279900" imgH="24130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27620" y="2970798"/>
                            <a:ext cx="5527675" cy="30777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" name="Левая фигурная скобка 2">
              <a:extLst>
                <a:ext uri="{FF2B5EF4-FFF2-40B4-BE49-F238E27FC236}">
                  <a16:creationId xmlns:a16="http://schemas.microsoft.com/office/drawing/2014/main" id="{813881D2-7FDE-F9E2-0468-D558509D9A11}"/>
                </a:ext>
              </a:extLst>
            </p:cNvPr>
            <p:cNvSpPr/>
            <p:nvPr/>
          </p:nvSpPr>
          <p:spPr>
            <a:xfrm>
              <a:off x="4279783" y="2222920"/>
              <a:ext cx="149235" cy="113754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1DCD5CF-0795-2DE2-DCCD-ADB024820876}"/>
              </a:ext>
            </a:extLst>
          </p:cNvPr>
          <p:cNvCxnSpPr>
            <a:cxnSpLocks/>
          </p:cNvCxnSpPr>
          <p:nvPr/>
        </p:nvCxnSpPr>
        <p:spPr>
          <a:xfrm>
            <a:off x="9772650" y="4276314"/>
            <a:ext cx="723900" cy="0"/>
          </a:xfrm>
          <a:prstGeom prst="straightConnector1">
            <a:avLst/>
          </a:prstGeom>
          <a:ln w="1174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Левая фигурная скобка 9">
            <a:extLst>
              <a:ext uri="{FF2B5EF4-FFF2-40B4-BE49-F238E27FC236}">
                <a16:creationId xmlns:a16="http://schemas.microsoft.com/office/drawing/2014/main" id="{8258E85F-D4DB-E006-D1D8-D1806E791DE5}"/>
              </a:ext>
            </a:extLst>
          </p:cNvPr>
          <p:cNvSpPr/>
          <p:nvPr/>
        </p:nvSpPr>
        <p:spPr>
          <a:xfrm>
            <a:off x="10488678" y="3445866"/>
            <a:ext cx="143936" cy="165000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87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60E3A2-6B7A-8D9C-79F9-0E1364EA52B4}"/>
              </a:ext>
            </a:extLst>
          </p:cNvPr>
          <p:cNvSpPr txBox="1"/>
          <p:nvPr/>
        </p:nvSpPr>
        <p:spPr>
          <a:xfrm>
            <a:off x="3049003" y="17227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1" u="sng" dirty="0">
                <a:latin typeface="Arial" panose="020B0604020202020204" pitchFamily="34" charset="0"/>
              </a:rPr>
              <a:t>Марковские процессы с непрерывным временем</a:t>
            </a: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DA285FEE-5ECC-3BD0-B705-2898B0ACE3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653463"/>
              </p:ext>
            </p:extLst>
          </p:nvPr>
        </p:nvGraphicFramePr>
        <p:xfrm>
          <a:off x="5794627" y="961886"/>
          <a:ext cx="602746" cy="20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2391" imgH="165028" progId="Equation.3">
                  <p:embed/>
                </p:oleObj>
              </mc:Choice>
              <mc:Fallback>
                <p:oleObj r:id="rId2" imgW="482391" imgH="16502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627" y="961886"/>
                        <a:ext cx="602746" cy="200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508DE055-A7CA-C8E3-CB7B-29B510C582DA}"/>
              </a:ext>
            </a:extLst>
          </p:cNvPr>
          <p:cNvGrpSpPr/>
          <p:nvPr/>
        </p:nvGrpSpPr>
        <p:grpSpPr>
          <a:xfrm>
            <a:off x="218114" y="645952"/>
            <a:ext cx="4748169" cy="771787"/>
            <a:chOff x="218114" y="645952"/>
            <a:chExt cx="4748169" cy="771787"/>
          </a:xfrm>
        </p:grpSpPr>
        <p:graphicFrame>
          <p:nvGraphicFramePr>
            <p:cNvPr id="5" name="Объект 4">
              <a:extLst>
                <a:ext uri="{FF2B5EF4-FFF2-40B4-BE49-F238E27FC236}">
                  <a16:creationId xmlns:a16="http://schemas.microsoft.com/office/drawing/2014/main" id="{B32A398F-9C5F-BCDA-6D30-1C33D3E36B1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15960913"/>
                </p:ext>
              </p:extLst>
            </p:nvPr>
          </p:nvGraphicFramePr>
          <p:xfrm>
            <a:off x="409074" y="757990"/>
            <a:ext cx="279082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794000" imgH="571500" progId="Equation.3">
                    <p:embed/>
                  </p:oleObj>
                </mc:Choice>
                <mc:Fallback>
                  <p:oleObj r:id="rId4" imgW="2794000" imgH="57150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074" y="757990"/>
                          <a:ext cx="2790825" cy="571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Объект 6">
              <a:extLst>
                <a:ext uri="{FF2B5EF4-FFF2-40B4-BE49-F238E27FC236}">
                  <a16:creationId xmlns:a16="http://schemas.microsoft.com/office/drawing/2014/main" id="{6B7057F2-A741-9AC8-E0F8-87886B21F9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31215221"/>
                </p:ext>
              </p:extLst>
            </p:nvPr>
          </p:nvGraphicFramePr>
          <p:xfrm>
            <a:off x="3583111" y="924676"/>
            <a:ext cx="1181100" cy="238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180588" imgH="241195" progId="Equation.3">
                    <p:embed/>
                  </p:oleObj>
                </mc:Choice>
                <mc:Fallback>
                  <p:oleObj r:id="rId6" imgW="1180588" imgH="24119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3111" y="924676"/>
                          <a:ext cx="1181100" cy="2381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Прямоугольник 1">
              <a:extLst>
                <a:ext uri="{FF2B5EF4-FFF2-40B4-BE49-F238E27FC236}">
                  <a16:creationId xmlns:a16="http://schemas.microsoft.com/office/drawing/2014/main" id="{5527E34D-3DD8-BCD7-AA83-7A150C0D9326}"/>
                </a:ext>
              </a:extLst>
            </p:cNvPr>
            <p:cNvSpPr/>
            <p:nvPr/>
          </p:nvSpPr>
          <p:spPr>
            <a:xfrm>
              <a:off x="218114" y="645952"/>
              <a:ext cx="4748169" cy="771787"/>
            </a:xfrm>
            <a:prstGeom prst="rect">
              <a:avLst/>
            </a:prstGeom>
            <a:solidFill>
              <a:srgbClr val="FFFFCC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D52C8F8-B0F9-307A-B8B8-C661E931ADBD}"/>
              </a:ext>
            </a:extLst>
          </p:cNvPr>
          <p:cNvGrpSpPr/>
          <p:nvPr/>
        </p:nvGrpSpPr>
        <p:grpSpPr>
          <a:xfrm>
            <a:off x="7352672" y="645952"/>
            <a:ext cx="3162928" cy="771787"/>
            <a:chOff x="8295647" y="645952"/>
            <a:chExt cx="3162928" cy="771787"/>
          </a:xfrm>
        </p:grpSpPr>
        <p:graphicFrame>
          <p:nvGraphicFramePr>
            <p:cNvPr id="11" name="Объект 10">
              <a:extLst>
                <a:ext uri="{FF2B5EF4-FFF2-40B4-BE49-F238E27FC236}">
                  <a16:creationId xmlns:a16="http://schemas.microsoft.com/office/drawing/2014/main" id="{67A92C9A-532A-C0FF-E459-AAF2F148E9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93807688"/>
                </p:ext>
              </p:extLst>
            </p:nvPr>
          </p:nvGraphicFramePr>
          <p:xfrm>
            <a:off x="8497719" y="757989"/>
            <a:ext cx="1714500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714500" imgH="571500" progId="Equation.3">
                    <p:embed/>
                  </p:oleObj>
                </mc:Choice>
                <mc:Fallback>
                  <p:oleObj r:id="rId8" imgW="1714500" imgH="571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97719" y="757989"/>
                          <a:ext cx="1714500" cy="571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ъект 12">
              <a:extLst>
                <a:ext uri="{FF2B5EF4-FFF2-40B4-BE49-F238E27FC236}">
                  <a16:creationId xmlns:a16="http://schemas.microsoft.com/office/drawing/2014/main" id="{0B04D3EE-27E0-3B56-F315-E4FE000C5D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646800"/>
                </p:ext>
              </p:extLst>
            </p:nvPr>
          </p:nvGraphicFramePr>
          <p:xfrm>
            <a:off x="10628812" y="757989"/>
            <a:ext cx="695325" cy="571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698197" imgH="571252" progId="Equation.3">
                    <p:embed/>
                  </p:oleObj>
                </mc:Choice>
                <mc:Fallback>
                  <p:oleObj r:id="rId10" imgW="698197" imgH="57125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28812" y="757989"/>
                          <a:ext cx="695325" cy="5715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652380D1-DE1B-B62B-3AF5-4E8DB21FCA95}"/>
                </a:ext>
              </a:extLst>
            </p:cNvPr>
            <p:cNvSpPr/>
            <p:nvPr/>
          </p:nvSpPr>
          <p:spPr>
            <a:xfrm>
              <a:off x="8295647" y="645952"/>
              <a:ext cx="3162928" cy="771787"/>
            </a:xfrm>
            <a:prstGeom prst="rect">
              <a:avLst/>
            </a:prstGeom>
            <a:solidFill>
              <a:srgbClr val="CCFFCC">
                <a:alpha val="32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4950EC4-F1B9-4224-2C22-133AE3359B12}"/>
              </a:ext>
            </a:extLst>
          </p:cNvPr>
          <p:cNvSpPr txBox="1"/>
          <p:nvPr/>
        </p:nvSpPr>
        <p:spPr>
          <a:xfrm>
            <a:off x="10797755" y="859072"/>
            <a:ext cx="98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(СЛАУ)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14484D-A0AC-7A20-5905-FDE7447DD93A}"/>
              </a:ext>
            </a:extLst>
          </p:cNvPr>
          <p:cNvSpPr txBox="1"/>
          <p:nvPr/>
        </p:nvSpPr>
        <p:spPr>
          <a:xfrm>
            <a:off x="218408" y="1552085"/>
            <a:ext cx="115645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Марковский процесс с непрерывным временем - модель «гибели и размножения».</a:t>
            </a:r>
            <a:endParaRPr lang="ru-RU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D80947C-B3D1-35E0-B078-95CE64EE736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90" y="2163991"/>
            <a:ext cx="2923809" cy="952381"/>
          </a:xfrm>
          <a:prstGeom prst="rect">
            <a:avLst/>
          </a:prstGeom>
        </p:spPr>
      </p:pic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7D3632DA-4DF2-D061-65CF-08311AC4A5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41984"/>
              </p:ext>
            </p:extLst>
          </p:nvPr>
        </p:nvGraphicFramePr>
        <p:xfrm>
          <a:off x="121861" y="3323212"/>
          <a:ext cx="5000625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003800" imgH="1841500" progId="Equation.3">
                  <p:embed/>
                </p:oleObj>
              </mc:Choice>
              <mc:Fallback>
                <p:oleObj r:id="rId13" imgW="5003800" imgH="1841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61" y="3323212"/>
                        <a:ext cx="5000625" cy="183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216A2DF-9E51-3F6D-EBE4-084A643A5C38}"/>
              </a:ext>
            </a:extLst>
          </p:cNvPr>
          <p:cNvSpPr txBox="1"/>
          <p:nvPr/>
        </p:nvSpPr>
        <p:spPr>
          <a:xfrm>
            <a:off x="3511806" y="1920086"/>
            <a:ext cx="8271120" cy="1200329"/>
          </a:xfrm>
          <a:prstGeom prst="rect">
            <a:avLst/>
          </a:prstGeom>
          <a:noFill/>
          <a:ln w="12700"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Правила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составления уравнений для стационарных вероятностей состояний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марковского процесса с непрерывным временем: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графу переходов;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матрице интенсивностей переходов.</a:t>
            </a:r>
            <a:endParaRPr lang="ru-RU" dirty="0"/>
          </a:p>
        </p:txBody>
      </p:sp>
      <p:graphicFrame>
        <p:nvGraphicFramePr>
          <p:cNvPr id="26" name="Объект 25">
            <a:extLst>
              <a:ext uri="{FF2B5EF4-FFF2-40B4-BE49-F238E27FC236}">
                <a16:creationId xmlns:a16="http://schemas.microsoft.com/office/drawing/2014/main" id="{A23E83F6-B590-00FA-D7D9-BA204DDD3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635316"/>
              </p:ext>
            </p:extLst>
          </p:nvPr>
        </p:nvGraphicFramePr>
        <p:xfrm>
          <a:off x="5702678" y="3323212"/>
          <a:ext cx="273367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730500" imgH="1892300" progId="Equation.3">
                  <p:embed/>
                </p:oleObj>
              </mc:Choice>
              <mc:Fallback>
                <p:oleObj r:id="rId15" imgW="2730500" imgH="189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2678" y="3323212"/>
                        <a:ext cx="273367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Объект 27">
            <a:extLst>
              <a:ext uri="{FF2B5EF4-FFF2-40B4-BE49-F238E27FC236}">
                <a16:creationId xmlns:a16="http://schemas.microsoft.com/office/drawing/2014/main" id="{D6E8150D-4035-0A92-59DA-05D6EB7BB9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984129"/>
              </p:ext>
            </p:extLst>
          </p:nvPr>
        </p:nvGraphicFramePr>
        <p:xfrm>
          <a:off x="8839701" y="3266062"/>
          <a:ext cx="29432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2946400" imgH="1892300" progId="Equation.3">
                  <p:embed/>
                </p:oleObj>
              </mc:Choice>
              <mc:Fallback>
                <p:oleObj r:id="rId17" imgW="2946400" imgH="189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9701" y="3266062"/>
                        <a:ext cx="2943225" cy="189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EEA88F7C-3602-B5A2-A910-42CA527737CA}"/>
              </a:ext>
            </a:extLst>
          </p:cNvPr>
          <p:cNvSpPr txBox="1"/>
          <p:nvPr/>
        </p:nvSpPr>
        <p:spPr>
          <a:xfrm>
            <a:off x="1521311" y="5711448"/>
            <a:ext cx="3679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Среднее число особей в популяции: </a:t>
            </a:r>
            <a:endParaRPr lang="ru-RU" dirty="0"/>
          </a:p>
        </p:txBody>
      </p:sp>
      <p:graphicFrame>
        <p:nvGraphicFramePr>
          <p:cNvPr id="32" name="Объект 31">
            <a:extLst>
              <a:ext uri="{FF2B5EF4-FFF2-40B4-BE49-F238E27FC236}">
                <a16:creationId xmlns:a16="http://schemas.microsoft.com/office/drawing/2014/main" id="{73125AC3-C1FF-FDF3-981D-17E9F30B9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749431"/>
              </p:ext>
            </p:extLst>
          </p:nvPr>
        </p:nvGraphicFramePr>
        <p:xfrm>
          <a:off x="5530598" y="5602962"/>
          <a:ext cx="1030623" cy="588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863225" imgH="495085" progId="Equation.3">
                  <p:embed/>
                </p:oleObj>
              </mc:Choice>
              <mc:Fallback>
                <p:oleObj r:id="rId19" imgW="863225" imgH="495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598" y="5602962"/>
                        <a:ext cx="1030623" cy="5889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25666BB9-BEC6-A4FB-2D5D-7E83BF664096}"/>
              </a:ext>
            </a:extLst>
          </p:cNvPr>
          <p:cNvSpPr/>
          <p:nvPr/>
        </p:nvSpPr>
        <p:spPr>
          <a:xfrm>
            <a:off x="914400" y="3590925"/>
            <a:ext cx="402672" cy="157061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C1863DE-A0B6-5FC6-326F-266F9C187DDD}"/>
              </a:ext>
            </a:extLst>
          </p:cNvPr>
          <p:cNvSpPr/>
          <p:nvPr/>
        </p:nvSpPr>
        <p:spPr>
          <a:xfrm>
            <a:off x="9142997" y="3266062"/>
            <a:ext cx="1086853" cy="32486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812AEB01-C7E6-1C2B-3D9C-7F53A7B05CB2}"/>
              </a:ext>
            </a:extLst>
          </p:cNvPr>
          <p:cNvSpPr/>
          <p:nvPr/>
        </p:nvSpPr>
        <p:spPr>
          <a:xfrm>
            <a:off x="218114" y="2163991"/>
            <a:ext cx="610561" cy="655543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BB138400-4E6D-30FE-1723-868318F3433F}"/>
              </a:ext>
            </a:extLst>
          </p:cNvPr>
          <p:cNvSpPr/>
          <p:nvPr/>
        </p:nvSpPr>
        <p:spPr>
          <a:xfrm>
            <a:off x="5972175" y="3319169"/>
            <a:ext cx="504825" cy="271756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DCFC9A72-3DB4-AA25-AC90-E2E7F98D2403}"/>
              </a:ext>
            </a:extLst>
          </p:cNvPr>
          <p:cNvSpPr/>
          <p:nvPr/>
        </p:nvSpPr>
        <p:spPr>
          <a:xfrm>
            <a:off x="914400" y="2163991"/>
            <a:ext cx="606911" cy="767908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C145CBC-35A6-9BAB-F12F-8B1E229CA856}"/>
              </a:ext>
            </a:extLst>
          </p:cNvPr>
          <p:cNvSpPr/>
          <p:nvPr/>
        </p:nvSpPr>
        <p:spPr>
          <a:xfrm>
            <a:off x="6561221" y="3319169"/>
            <a:ext cx="401554" cy="271756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50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167986-48C1-0ABF-9969-2A16D97B9A99}"/>
              </a:ext>
            </a:extLst>
          </p:cNvPr>
          <p:cNvSpPr txBox="1"/>
          <p:nvPr/>
        </p:nvSpPr>
        <p:spPr>
          <a:xfrm>
            <a:off x="2117558" y="123963"/>
            <a:ext cx="7716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i="1" u="sng" dirty="0">
                <a:latin typeface="Arial" panose="020B0604020202020204" pitchFamily="34" charset="0"/>
              </a:rPr>
              <a:t>Марковские модели систем массового обслуживания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C2AD4-9452-3546-526E-601E695B260F}"/>
              </a:ext>
            </a:extLst>
          </p:cNvPr>
          <p:cNvSpPr txBox="1"/>
          <p:nvPr/>
        </p:nvSpPr>
        <p:spPr>
          <a:xfrm>
            <a:off x="433137" y="514945"/>
            <a:ext cx="1102092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Этапы разработки марковской модели исследуемой системы: </a:t>
            </a:r>
            <a:endParaRPr lang="ru-RU" sz="16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buAutoNum type="arabicParenR"/>
            </a:pPr>
            <a:r>
              <a:rPr lang="ru-RU" sz="14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кодирование состояний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случайного процесса; </a:t>
            </a:r>
          </a:p>
          <a:p>
            <a:pPr marL="342900" indent="-342900">
              <a:buAutoNum type="arabicParenR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построение </a:t>
            </a:r>
            <a:r>
              <a:rPr lang="ru-RU" sz="14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размеченного графа переходов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buAutoNum type="arabicParenR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формирование </a:t>
            </a:r>
            <a:r>
              <a:rPr lang="ru-RU" sz="14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матрицы интенсивностей переходов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  <a:p>
            <a:pPr marL="342900" indent="-342900">
              <a:buAutoNum type="arabicParenR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составление </a:t>
            </a:r>
            <a:r>
              <a:rPr lang="ru-RU" sz="1400" i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 линейных алгебраических уравнений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расчёта стационарных вероятностей состояний марковского процесса;</a:t>
            </a:r>
          </a:p>
          <a:p>
            <a:pPr marL="342900" indent="-342900">
              <a:buAutoNum type="arabicParenR"/>
            </a:pPr>
            <a:r>
              <a:rPr lang="ru-RU" sz="1400" dirty="0">
                <a:latin typeface="Times New Roman" panose="02020603050405020304" pitchFamily="18" charset="0"/>
              </a:rPr>
              <a:t>формирование математических зависимостей для расчета основных характеристик исследуемой системы на основе полученных значений стационарных вероятностей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состояний марковского процесса</a:t>
            </a:r>
            <a:r>
              <a:rPr lang="ru-RU" sz="1400" dirty="0">
                <a:latin typeface="Times New Roman" panose="02020603050405020304" pitchFamily="18" charset="0"/>
              </a:rPr>
              <a:t>.</a:t>
            </a:r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B9B1E9-0904-3A3E-E281-C96E5951B600}"/>
              </a:ext>
            </a:extLst>
          </p:cNvPr>
          <p:cNvSpPr txBox="1"/>
          <p:nvPr/>
        </p:nvSpPr>
        <p:spPr>
          <a:xfrm>
            <a:off x="593558" y="22241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Одноканальная СМО без накопителя (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</a:t>
            </a:r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ru-RU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/1/0)</a:t>
            </a:r>
            <a:endParaRPr lang="ru-RU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4C636B-A369-EC89-BAA3-DB907883B7A1}"/>
              </a:ext>
            </a:extLst>
          </p:cNvPr>
          <p:cNvSpPr txBox="1"/>
          <p:nvPr/>
        </p:nvSpPr>
        <p:spPr>
          <a:xfrm>
            <a:off x="277278" y="2688860"/>
            <a:ext cx="503295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Описание системы </a:t>
            </a:r>
          </a:p>
          <a:p>
            <a:pPr marL="342900" indent="-342900">
              <a:buAutoNum type="arabicParenR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Предположения и допущения: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</a:rPr>
              <a:t>поток – простейший с интенсивностью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</a:rPr>
              <a:t>   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длительность обслуживания – эксп. с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инт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</a:rPr>
              <a:t>ДБ – с отказами;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</a:rPr>
              <a:t>ДО – ОПП (</a:t>
            </a:r>
            <a:r>
              <a:rPr lang="en-US" sz="1400" dirty="0">
                <a:latin typeface="Times New Roman" panose="02020603050405020304" pitchFamily="18" charset="0"/>
              </a:rPr>
              <a:t>FIFO)</a:t>
            </a:r>
          </a:p>
          <a:p>
            <a:pPr marL="342900" lvl="1" indent="-342900">
              <a:buFont typeface="+mj-lt"/>
              <a:buAutoNum type="arabicParenR" startAt="3"/>
            </a:pPr>
            <a:r>
              <a:rPr lang="ru-RU" sz="1400" dirty="0">
                <a:latin typeface="Times New Roman" panose="02020603050405020304" pitchFamily="18" charset="0"/>
              </a:rPr>
              <a:t>Кодирование состояний случайного процесса</a:t>
            </a:r>
          </a:p>
          <a:p>
            <a:pPr marL="0" lvl="1"/>
            <a:r>
              <a:rPr lang="ru-RU" sz="1400" dirty="0">
                <a:latin typeface="Times New Roman" panose="02020603050405020304" pitchFamily="18" charset="0"/>
              </a:rPr>
              <a:t>	</a:t>
            </a:r>
            <a:r>
              <a:rPr lang="ru-RU" sz="1400" b="1" dirty="0">
                <a:latin typeface="Times New Roman" panose="02020603050405020304" pitchFamily="18" charset="0"/>
              </a:rPr>
              <a:t>Е</a:t>
            </a:r>
            <a:r>
              <a:rPr lang="ru-RU" sz="1400" b="1" baseline="-25000" dirty="0">
                <a:latin typeface="Times New Roman" panose="02020603050405020304" pitchFamily="18" charset="0"/>
              </a:rPr>
              <a:t>0</a:t>
            </a:r>
            <a:r>
              <a:rPr lang="ru-RU" sz="1400" baseline="-25000" dirty="0">
                <a:latin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</a:rPr>
              <a:t> (</a:t>
            </a:r>
            <a:r>
              <a:rPr lang="en-US" sz="1400" i="1" dirty="0">
                <a:latin typeface="Times New Roman" panose="02020603050405020304" pitchFamily="18" charset="0"/>
              </a:rPr>
              <a:t>k</a:t>
            </a:r>
            <a:r>
              <a:rPr lang="en-US" sz="1400" dirty="0">
                <a:latin typeface="Times New Roman" panose="02020603050405020304" pitchFamily="18" charset="0"/>
              </a:rPr>
              <a:t>=0</a:t>
            </a:r>
            <a:r>
              <a:rPr lang="ru-RU" sz="1400" dirty="0">
                <a:latin typeface="Times New Roman" panose="02020603050405020304" pitchFamily="18" charset="0"/>
              </a:rPr>
              <a:t>) 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</a:rPr>
              <a:t>и 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ru-RU" sz="1400" b="1" dirty="0">
                <a:latin typeface="Times New Roman" panose="02020603050405020304" pitchFamily="18" charset="0"/>
              </a:rPr>
              <a:t>Е</a:t>
            </a:r>
            <a:r>
              <a:rPr lang="ru-RU" sz="1400" b="1" baseline="-25000" dirty="0">
                <a:latin typeface="Times New Roman" panose="02020603050405020304" pitchFamily="18" charset="0"/>
              </a:rPr>
              <a:t>1</a:t>
            </a:r>
            <a:r>
              <a:rPr lang="ru-RU" sz="1400" baseline="-25000" dirty="0">
                <a:latin typeface="Times New Roman" panose="02020603050405020304" pitchFamily="18" charset="0"/>
              </a:rPr>
              <a:t> </a:t>
            </a:r>
            <a:r>
              <a:rPr lang="ru-RU" sz="1400" dirty="0">
                <a:latin typeface="Times New Roman" panose="02020603050405020304" pitchFamily="18" charset="0"/>
              </a:rPr>
              <a:t> (</a:t>
            </a:r>
            <a:r>
              <a:rPr lang="en-US" sz="1400" i="1" dirty="0">
                <a:latin typeface="Times New Roman" panose="02020603050405020304" pitchFamily="18" charset="0"/>
              </a:rPr>
              <a:t>k</a:t>
            </a:r>
            <a:r>
              <a:rPr lang="en-US" sz="1400" dirty="0">
                <a:latin typeface="Times New Roman" panose="02020603050405020304" pitchFamily="18" charset="0"/>
              </a:rPr>
              <a:t>=1</a:t>
            </a:r>
            <a:r>
              <a:rPr lang="ru-RU" sz="1400" dirty="0">
                <a:latin typeface="Times New Roman" panose="02020603050405020304" pitchFamily="18" charset="0"/>
              </a:rPr>
              <a:t>)</a:t>
            </a:r>
            <a:endParaRPr lang="en-US" sz="1400" dirty="0">
              <a:latin typeface="Times New Roman" panose="02020603050405020304" pitchFamily="18" charset="0"/>
            </a:endParaRPr>
          </a:p>
          <a:p>
            <a:pPr marL="0" lvl="1"/>
            <a:r>
              <a:rPr lang="en-US" sz="1400" dirty="0">
                <a:latin typeface="Times New Roman" panose="02020603050405020304" pitchFamily="18" charset="0"/>
              </a:rPr>
              <a:t>4) </a:t>
            </a:r>
            <a:r>
              <a:rPr lang="ru-RU" sz="1400" dirty="0">
                <a:latin typeface="Times New Roman" panose="02020603050405020304" pitchFamily="18" charset="0"/>
              </a:rPr>
              <a:t>Размеченный граф переходов случайного процесс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1"/>
            <a:r>
              <a:rPr lang="ru-RU" sz="1400" dirty="0">
                <a:latin typeface="Times New Roman" panose="02020603050405020304" pitchFamily="18" charset="0"/>
              </a:rPr>
              <a:t>5) Матрица интенсивностей переходов</a:t>
            </a:r>
          </a:p>
          <a:p>
            <a:pPr marL="0" lvl="1"/>
            <a:r>
              <a:rPr lang="ru-RU" sz="1400" dirty="0">
                <a:latin typeface="Times New Roman" panose="02020603050405020304" pitchFamily="18" charset="0"/>
              </a:rPr>
              <a:t>6) Система уравнений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BECAA4E-6E71-4419-C36F-57B3727BF7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16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>
            <a:extLst>
              <a:ext uri="{FF2B5EF4-FFF2-40B4-BE49-F238E27FC236}">
                <a16:creationId xmlns:a16="http://schemas.microsoft.com/office/drawing/2014/main" id="{FFF13F24-07B0-766C-D8D9-DFDA0A9BC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792040"/>
              </p:ext>
            </p:extLst>
          </p:nvPr>
        </p:nvGraphicFramePr>
        <p:xfrm>
          <a:off x="4147543" y="3136164"/>
          <a:ext cx="201337" cy="251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334" imgH="190417" progId="Equation.3">
                  <p:embed/>
                </p:oleObj>
              </mc:Choice>
              <mc:Fallback>
                <p:oleObj r:id="rId2" imgW="152334" imgH="1904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7543" y="3136164"/>
                        <a:ext cx="201337" cy="2516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3">
            <a:extLst>
              <a:ext uri="{FF2B5EF4-FFF2-40B4-BE49-F238E27FC236}">
                <a16:creationId xmlns:a16="http://schemas.microsoft.com/office/drawing/2014/main" id="{AFC2166C-61C0-F7DD-6783-4C5D57A9C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77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>
            <a:extLst>
              <a:ext uri="{FF2B5EF4-FFF2-40B4-BE49-F238E27FC236}">
                <a16:creationId xmlns:a16="http://schemas.microsoft.com/office/drawing/2014/main" id="{5AFDB618-D087-5C6E-11B6-B880FE117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031779"/>
              </p:ext>
            </p:extLst>
          </p:nvPr>
        </p:nvGraphicFramePr>
        <p:xfrm>
          <a:off x="4389260" y="3375670"/>
          <a:ext cx="694323" cy="253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6900" imgH="215900" progId="Equation.3">
                  <p:embed/>
                </p:oleObj>
              </mc:Choice>
              <mc:Fallback>
                <p:oleObj r:id="rId4" imgW="5969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260" y="3375670"/>
                        <a:ext cx="694323" cy="2534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8">
            <a:extLst>
              <a:ext uri="{FF2B5EF4-FFF2-40B4-BE49-F238E27FC236}">
                <a16:creationId xmlns:a16="http://schemas.microsoft.com/office/drawing/2014/main" id="{64F93159-2C15-F9F8-98DE-808CF6694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5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9020FD-7BDE-7525-0B18-DEFFE9CCDC6E}"/>
              </a:ext>
            </a:extLst>
          </p:cNvPr>
          <p:cNvSpPr txBox="1"/>
          <p:nvPr/>
        </p:nvSpPr>
        <p:spPr>
          <a:xfrm>
            <a:off x="8128327" y="2152064"/>
            <a:ext cx="3816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Диаграммы функционирования системы</a:t>
            </a:r>
            <a:endParaRPr lang="ru-RU" sz="1400" dirty="0"/>
          </a:p>
        </p:txBody>
      </p:sp>
      <p:graphicFrame>
        <p:nvGraphicFramePr>
          <p:cNvPr id="35" name="Объект 34">
            <a:extLst>
              <a:ext uri="{FF2B5EF4-FFF2-40B4-BE49-F238E27FC236}">
                <a16:creationId xmlns:a16="http://schemas.microsoft.com/office/drawing/2014/main" id="{4C93BE3B-8B62-D501-05BC-1D1FF7B36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103680"/>
              </p:ext>
            </p:extLst>
          </p:nvPr>
        </p:nvGraphicFramePr>
        <p:xfrm>
          <a:off x="5703307" y="3712547"/>
          <a:ext cx="1371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71600" imgH="774700" progId="Equation.3">
                  <p:embed/>
                </p:oleObj>
              </mc:Choice>
              <mc:Fallback>
                <p:oleObj r:id="rId6" imgW="1371600" imgH="77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307" y="3712547"/>
                        <a:ext cx="1371600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Объект 36">
            <a:extLst>
              <a:ext uri="{FF2B5EF4-FFF2-40B4-BE49-F238E27FC236}">
                <a16:creationId xmlns:a16="http://schemas.microsoft.com/office/drawing/2014/main" id="{EBAAB983-049A-48D9-34E5-19B5982DB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802363"/>
              </p:ext>
            </p:extLst>
          </p:nvPr>
        </p:nvGraphicFramePr>
        <p:xfrm>
          <a:off x="5883481" y="4623834"/>
          <a:ext cx="11334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130300" imgH="825500" progId="Equation.3">
                  <p:embed/>
                </p:oleObj>
              </mc:Choice>
              <mc:Fallback>
                <p:oleObj r:id="rId8" imgW="1130300" imgH="825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481" y="4623834"/>
                        <a:ext cx="1133475" cy="828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Объект 38">
            <a:extLst>
              <a:ext uri="{FF2B5EF4-FFF2-40B4-BE49-F238E27FC236}">
                <a16:creationId xmlns:a16="http://schemas.microsoft.com/office/drawing/2014/main" id="{2E7F0116-0595-AA2C-8421-B121F3931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069997"/>
              </p:ext>
            </p:extLst>
          </p:nvPr>
        </p:nvGraphicFramePr>
        <p:xfrm>
          <a:off x="4130765" y="5574434"/>
          <a:ext cx="3095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098800" imgH="482600" progId="Equation.3">
                  <p:embed/>
                </p:oleObj>
              </mc:Choice>
              <mc:Fallback>
                <p:oleObj r:id="rId10" imgW="30988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0765" y="5574434"/>
                        <a:ext cx="3095625" cy="4857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2D6F47-E3AA-8032-D283-B1F2719419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962" y="2026714"/>
            <a:ext cx="1771429" cy="790476"/>
          </a:xfrm>
          <a:prstGeom prst="rect">
            <a:avLst/>
          </a:prstGeom>
        </p:spPr>
      </p:pic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671A66A-5FDA-80B7-66F9-C3842F3C44AA}"/>
              </a:ext>
            </a:extLst>
          </p:cNvPr>
          <p:cNvCxnSpPr>
            <a:cxnSpLocks/>
          </p:cNvCxnSpPr>
          <p:nvPr/>
        </p:nvCxnSpPr>
        <p:spPr>
          <a:xfrm flipV="1">
            <a:off x="4462943" y="3375670"/>
            <a:ext cx="1328211" cy="11084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34A59E5E-156A-A5BF-74E7-36C291834758}"/>
              </a:ext>
            </a:extLst>
          </p:cNvPr>
          <p:cNvCxnSpPr/>
          <p:nvPr/>
        </p:nvCxnSpPr>
        <p:spPr>
          <a:xfrm flipV="1">
            <a:off x="3343275" y="4264536"/>
            <a:ext cx="2447879" cy="526539"/>
          </a:xfrm>
          <a:prstGeom prst="straightConnector1">
            <a:avLst/>
          </a:prstGeom>
          <a:ln w="38100">
            <a:solidFill>
              <a:schemeClr val="accent1">
                <a:alpha val="42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C5E3B835-1F7E-0177-558F-6752F12D3C31}"/>
              </a:ext>
            </a:extLst>
          </p:cNvPr>
          <p:cNvCxnSpPr/>
          <p:nvPr/>
        </p:nvCxnSpPr>
        <p:spPr>
          <a:xfrm>
            <a:off x="2117558" y="5000625"/>
            <a:ext cx="36735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9A0F2B-92FE-60D6-7627-E36163688768}"/>
              </a:ext>
            </a:extLst>
          </p:cNvPr>
          <p:cNvGrpSpPr/>
          <p:nvPr/>
        </p:nvGrpSpPr>
        <p:grpSpPr>
          <a:xfrm>
            <a:off x="5791154" y="2887071"/>
            <a:ext cx="1361905" cy="685714"/>
            <a:chOff x="5791154" y="2887071"/>
            <a:chExt cx="1361905" cy="685714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94E8954B-78BB-E05D-C7C4-2437F41F8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154" y="2887071"/>
              <a:ext cx="1361905" cy="68571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1D169CC-ED37-63C9-919E-01468A5326D9}"/>
                </a:ext>
              </a:extLst>
            </p:cNvPr>
            <p:cNvSpPr txBox="1"/>
            <p:nvPr/>
          </p:nvSpPr>
          <p:spPr>
            <a:xfrm>
              <a:off x="6708608" y="3107589"/>
              <a:ext cx="221264" cy="25736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US" sz="1200" dirty="0"/>
                <a:t>E</a:t>
              </a:r>
              <a:r>
                <a:rPr lang="en-US" sz="1200" baseline="-25000" dirty="0"/>
                <a:t>1</a:t>
              </a:r>
              <a:endParaRPr lang="ru-RU" sz="1200" baseline="-25000" dirty="0"/>
            </a:p>
          </p:txBody>
        </p:sp>
      </p:grp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34174B43-9406-13E8-6473-EF40008B791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47326" y="2721285"/>
            <a:ext cx="4187657" cy="296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6682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1252</Words>
  <Application>Microsoft Office PowerPoint</Application>
  <PresentationFormat>Широкоэкранный</PresentationFormat>
  <Paragraphs>161</Paragraphs>
  <Slides>14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Courier New</vt:lpstr>
      <vt:lpstr>Symbol</vt:lpstr>
      <vt:lpstr>Times New Roman</vt:lpstr>
      <vt:lpstr>Тема Office</vt:lpstr>
      <vt:lpstr>Equation.3</vt:lpstr>
      <vt:lpstr>МОДЕЛИ МАРКОВСКИХ СЛУЧАЙНЫХ ПРОЦЕССОВ (Численное моделирование)   1. Подробное описание в учебном пособии «Основы моделирования дискретных систем», раздел 5 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ЧИСЛЕННОЕ МОДЕЛИРОВАНИЕ  (Модели марковских случайных процессов)</dc:title>
  <dc:creator>altaizra@outlook.com</dc:creator>
  <cp:lastModifiedBy>Тауфик Алиев</cp:lastModifiedBy>
  <cp:revision>16</cp:revision>
  <dcterms:created xsi:type="dcterms:W3CDTF">2022-09-21T14:11:28Z</dcterms:created>
  <dcterms:modified xsi:type="dcterms:W3CDTF">2024-08-10T09:53:05Z</dcterms:modified>
</cp:coreProperties>
</file>