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170E529-D32E-4B35-9ED4-D1B8A32FE6BA}">
  <a:tblStyle styleId="{8170E529-D32E-4B35-9ED4-D1B8A32FE6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017" autoAdjust="0"/>
    <p:restoredTop sz="94660"/>
  </p:normalViewPr>
  <p:slideViewPr>
    <p:cSldViewPr>
      <p:cViewPr>
        <p:scale>
          <a:sx n="102" d="100"/>
          <a:sy n="102" d="100"/>
        </p:scale>
        <p:origin x="-1884" y="-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6985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7050" marR="0" lvl="1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84250" marR="0" lvl="2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441450" marR="0" lvl="3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8650" marR="0" lvl="4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55850" marR="0" lvl="5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13050" marR="0" lvl="6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70250" marR="0" lvl="7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7450" marR="0" lvl="8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097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985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214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None/>
              <a:defRPr sz="13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797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595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392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188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3986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6783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39958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2377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pic" idx="2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  <a:defRPr sz="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6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6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6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6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6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560"/>
              <a:buFont typeface="Noto Sans Symbols"/>
              <a:buNone/>
              <a:defRPr sz="7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E471"/>
              </a:buClr>
              <a:buSzPts val="6000"/>
              <a:buFont typeface="Arial"/>
              <a:buNone/>
            </a:pPr>
            <a:r>
              <a:rPr lang="en" sz="6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2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1186264" y="-221063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28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365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Shape 3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hape 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Shape 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Shape 3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8" name="Shape 3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40" name="Shape 4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sz="3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None/>
              <a:defRPr sz="11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sz="15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-88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57175" marR="0" lvl="0" indent="-114935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557213" marR="0" lvl="1" indent="-92393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857250" marR="0" lvl="2" indent="-5968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80"/>
              <a:buFont typeface="Noto Sans Symbols"/>
              <a:buChar char="▶"/>
              <a:defRPr sz="11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00150" marR="0" lvl="3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43050" marR="0" lvl="4" indent="-8001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885950" marR="0" lvl="5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228850" marR="0" lvl="6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571750" marR="0" lvl="7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2914650" marR="0" lvl="8" indent="-8000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▶"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-63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ctrTitle"/>
          </p:nvPr>
        </p:nvSpPr>
        <p:spPr>
          <a:xfrm>
            <a:off x="1965525" y="1351250"/>
            <a:ext cx="5017500" cy="167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" sz="4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H2020: ASIL</a:t>
            </a:r>
          </a:p>
          <a:p>
            <a:pPr marL="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" sz="18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Health - Assistant in living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ubTitle" idx="1"/>
          </p:nvPr>
        </p:nvSpPr>
        <p:spPr>
          <a:xfrm>
            <a:off x="2738925" y="4187725"/>
            <a:ext cx="3470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"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Gorana Vucic, Ana Vuksic</a:t>
            </a: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2085075" y="4581325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1/13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PARTNERS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Shape 226"/>
          <p:cNvGraphicFramePr/>
          <p:nvPr/>
        </p:nvGraphicFramePr>
        <p:xfrm>
          <a:off x="909650" y="1670125"/>
          <a:ext cx="5543550" cy="2407770"/>
        </p:xfrm>
        <a:graphic>
          <a:graphicData uri="http://schemas.openxmlformats.org/drawingml/2006/table">
            <a:tbl>
              <a:tblPr>
                <a:noFill/>
                <a:tableStyleId>{8170E529-D32E-4B35-9ED4-D1B8A32FE6BA}</a:tableStyleId>
              </a:tblPr>
              <a:tblGrid>
                <a:gridCol w="1595450"/>
                <a:gridCol w="2781250"/>
                <a:gridCol w="1166850"/>
              </a:tblGrid>
              <a:tr h="38100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Participant No *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Participant organisation name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Country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1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University of Belgrade </a:t>
                      </a:r>
                    </a:p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School for Mathematics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Serbia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2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Medical University of Vienna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Austria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3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Qivicon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Germany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4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Vivo Smart Medical Devices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/>
                        <a:t>United Kingdom</a:t>
                      </a:r>
                    </a:p>
                  </a:txBody>
                  <a:tcPr marL="91425" marR="91425" marT="91425" marB="91425">
                    <a:lnL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3F3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7" name="Shape 227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10/13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248450" y="1246825"/>
            <a:ext cx="714295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lang="sr-Latn-RS" sz="1800" dirty="0" smtClean="0"/>
          </a:p>
          <a:p>
            <a:pPr marL="457200" lvl="0" indent="-342900">
              <a:lnSpc>
                <a:spcPct val="115000"/>
              </a:lnSpc>
              <a:buFont typeface="Noto Sans Symbols"/>
              <a:buAutoNum type="arabicPeriod"/>
            </a:pPr>
            <a:r>
              <a:rPr lang="sr-Latn-RS" sz="1800" dirty="0" smtClean="0"/>
              <a:t>Purchase all types of</a:t>
            </a:r>
            <a:r>
              <a:rPr lang="en-US" sz="1800" dirty="0" smtClean="0"/>
              <a:t> </a:t>
            </a:r>
            <a:r>
              <a:rPr lang="sr-Latn-RS" sz="1800" dirty="0" smtClean="0"/>
              <a:t>equipments </a:t>
            </a:r>
            <a:endParaRPr lang="en-US" sz="1800" dirty="0" smtClean="0"/>
          </a:p>
          <a:p>
            <a:pPr marL="457200" lvl="0" indent="-342900">
              <a:lnSpc>
                <a:spcPct val="115000"/>
              </a:lnSpc>
              <a:buFont typeface="Noto Sans Symbols"/>
              <a:buAutoNum type="arabicPeriod"/>
            </a:pPr>
            <a:r>
              <a:rPr lang="sr-Latn-RS" sz="1800" dirty="0" smtClean="0"/>
              <a:t>Design and develop </a:t>
            </a:r>
            <a:r>
              <a:rPr lang="en-US" sz="1800" dirty="0" smtClean="0"/>
              <a:t>a </a:t>
            </a:r>
            <a:r>
              <a:rPr lang="sr-Latn-RS" sz="1800" dirty="0" smtClean="0"/>
              <a:t>microchip for medical devices </a:t>
            </a:r>
          </a:p>
          <a:p>
            <a:pPr marL="457200" indent="-342900">
              <a:lnSpc>
                <a:spcPct val="115000"/>
              </a:lnSpc>
              <a:buFont typeface="Noto Sans Symbols"/>
              <a:buAutoNum type="arabicPeriod"/>
            </a:pPr>
            <a:r>
              <a:rPr lang="sr-Latn-RS" sz="1800" dirty="0" smtClean="0"/>
              <a:t>Designing an information system </a:t>
            </a:r>
            <a:endParaRPr lang="en-US" sz="1800" dirty="0" smtClean="0"/>
          </a:p>
          <a:p>
            <a:pPr marL="457200" indent="-342900">
              <a:lnSpc>
                <a:spcPct val="115000"/>
              </a:lnSpc>
              <a:buFont typeface="Noto Sans Symbols"/>
              <a:buAutoNum type="arabicPeriod"/>
            </a:pPr>
            <a:r>
              <a:rPr lang="sr-Latn-RS" sz="1800" dirty="0" smtClean="0"/>
              <a:t>Developing the information system </a:t>
            </a:r>
            <a:endParaRPr lang="en-US" sz="1800" dirty="0" smtClean="0"/>
          </a:p>
          <a:p>
            <a:pPr marL="457200" indent="-342900">
              <a:lnSpc>
                <a:spcPct val="115000"/>
              </a:lnSpc>
              <a:buFont typeface="Noto Sans Symbols"/>
              <a:buAutoNum type="arabicPeriod"/>
            </a:pPr>
            <a:r>
              <a:rPr lang="en" sz="1800" dirty="0" smtClean="0"/>
              <a:t>Testing </a:t>
            </a:r>
            <a:r>
              <a:rPr lang="en" sz="1800" dirty="0"/>
              <a:t>our product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11/1</a:t>
            </a:r>
            <a:r>
              <a:rPr lang="en-US" dirty="0"/>
              <a:t>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311700" y="297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WORK PACKAGES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257175" marR="0" lvl="0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42" name="Shape 242"/>
          <p:cNvGraphicFramePr/>
          <p:nvPr/>
        </p:nvGraphicFramePr>
        <p:xfrm>
          <a:off x="457200" y="971550"/>
          <a:ext cx="5562600" cy="3949385"/>
        </p:xfrm>
        <a:graphic>
          <a:graphicData uri="http://schemas.openxmlformats.org/drawingml/2006/table">
            <a:tbl>
              <a:tblPr>
                <a:noFill/>
                <a:tableStyleId>{8170E529-D32E-4B35-9ED4-D1B8A32FE6BA}</a:tableStyleId>
              </a:tblPr>
              <a:tblGrid>
                <a:gridCol w="729575"/>
                <a:gridCol w="1243575"/>
                <a:gridCol w="846250"/>
                <a:gridCol w="838200"/>
                <a:gridCol w="685800"/>
                <a:gridCol w="609600"/>
                <a:gridCol w="609600"/>
              </a:tblGrid>
              <a:tr h="736100">
                <a:tc>
                  <a:txBody>
                    <a:bodyPr/>
                    <a:lstStyle/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Work package No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Work Package Title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Lead Participant No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Lead Participant Short Name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Person</a:t>
                      </a:r>
                    </a:p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Months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Start Month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6675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050" b="1" u="none" strike="noStrike" cap="none"/>
                        <a:t>End month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</a:tr>
              <a:tr h="447750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WP1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Project management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1, 2, 3, 4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MATF, MUV, QC, VIVO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48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M1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M24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</a:tr>
              <a:tr h="298500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WP2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Get all equipment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2, 3, 4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MUV, QC, VIVO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15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M1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M2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</a:tr>
              <a:tr h="389350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WP3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Design and develop microchip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1, 4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MATF, VIVO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80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M2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M8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</a:tr>
              <a:tr h="389350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WP4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Design information system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MATF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60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M3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M5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</a:tr>
              <a:tr h="389350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WP5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Develop information system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1, 3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MATF, QC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144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M5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M18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</a:tr>
              <a:tr h="298500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WP6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Testing the project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1, 3, 4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MATF. QC, VIVO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48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M18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M22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</a:tr>
              <a:tr h="332925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WP7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Exploiting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1, 2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MATF, MUV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30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M22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M24</a:t>
                      </a:r>
                    </a:p>
                  </a:txBody>
                  <a:tcPr marL="41575" marR="41575" marT="0" marB="0">
                    <a:solidFill>
                      <a:srgbClr val="E9F6C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 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 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 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 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425</a:t>
                      </a:r>
                    </a:p>
                    <a:p>
                      <a:pPr marL="21590" marR="0" lvl="0" indent="-63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 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 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  <a:tc>
                  <a:txBody>
                    <a:bodyPr/>
                    <a:lstStyle/>
                    <a:p>
                      <a:pPr marL="21590" marR="0" lvl="0" indent="-635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/>
                        <a:t> </a:t>
                      </a:r>
                    </a:p>
                  </a:txBody>
                  <a:tcPr marL="41575" marR="41575" marT="0" marB="0">
                    <a:solidFill>
                      <a:srgbClr val="B6E99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100" cy="1234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THANK YOU FOR 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"/>
              <a:t>YOUR ATTENTION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1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dirty="0" smtClean="0"/>
              <a:t>13/1</a:t>
            </a:r>
            <a:r>
              <a:rPr lang="en-US" dirty="0"/>
              <a:t>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ASIL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" sz="1800" b="1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ASIL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(Health Assistant in living) </a:t>
            </a:r>
            <a:endParaRPr lang="en" sz="18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ASIL is a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new way to take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care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for people: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Who suffer from some kind of disease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Elderly ones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with disabilities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system is capable to monitor condition of person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Also is capable to inform their family members about their condition</a:t>
            </a:r>
          </a:p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en" sz="14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2/13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Serbia 20% of population is older than 65 years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According to the World Health Organization </a:t>
            </a:r>
            <a:endParaRPr lang="en" sz="18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57238" lvl="1" indent="-342900">
              <a:lnSpc>
                <a:spcPct val="115000"/>
              </a:lnSpc>
              <a:buSzPts val="1800"/>
              <a:buFont typeface="Noto Sans Symbols"/>
              <a:buChar char="-"/>
            </a:pPr>
            <a:r>
              <a:rPr lang="en" sz="1800" dirty="0"/>
              <a:t>T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he elderly population </a:t>
            </a:r>
            <a:r>
              <a:rPr lang="en" sz="1800" dirty="0" smtClean="0"/>
              <a:t>w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ould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outnumber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children by 2050</a:t>
            </a:r>
            <a:endParaRPr lang="en"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addition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about 15% of the world’s population </a:t>
            </a:r>
            <a:endParaRPr lang="en" sz="18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57238" lvl="1" indent="-342900">
              <a:lnSpc>
                <a:spcPct val="115000"/>
              </a:lnSpc>
              <a:buSzPts val="1800"/>
              <a:buFont typeface="Noto Sans Symbols"/>
              <a:buChar char="-"/>
            </a:pPr>
            <a:r>
              <a:rPr lang="en" sz="1800" dirty="0"/>
              <a:t>S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uffers from various disabilities</a:t>
            </a:r>
            <a:endParaRPr lang="sr-Latn-RS" sz="18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342900">
              <a:lnSpc>
                <a:spcPct val="115000"/>
              </a:lnSpc>
              <a:buFont typeface="Noto Sans Symbols"/>
              <a:buChar char="-"/>
            </a:pPr>
            <a:r>
              <a:rPr lang="en" sz="1800" dirty="0"/>
              <a:t>110–190 million adults having significant functional difficulties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3/13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EXISTING SOLUTION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various types of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Pressure devices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blood glucose monitors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Thermometers for temperature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Oximeters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also various types of applications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That can help you to storage the measured results 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Get some kind of analysis of your condition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But there is no system that offers you both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4/13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ASIL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ASIL contains: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application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Certain devices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5/13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application is able to: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14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connect to different types of devices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collect the data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store data in cloud system and to analyze them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send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users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Periodically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 request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emergency situations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6/13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Devices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Medical devices 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Pressure devices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blood glucose monitor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Thermometer for temperature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Oximeter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Other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Motion sensors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Cameras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7/1</a:t>
            </a:r>
            <a:r>
              <a:rPr lang="en-US" dirty="0"/>
              <a:t>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GOAL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help families with members </a:t>
            </a:r>
            <a:endParaRPr lang="en" sz="18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57238" lvl="1" indent="-342900">
              <a:lnSpc>
                <a:spcPct val="115000"/>
              </a:lnSpc>
              <a:buSzPts val="1800"/>
              <a:buFont typeface="Noto Sans Symbols"/>
              <a:buChar char="-"/>
            </a:pPr>
            <a:r>
              <a:rPr lang="en" sz="1800" dirty="0"/>
              <a:t>W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ho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suffer from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certain kind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of illness or have older members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help all the associations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that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are </a:t>
            </a:r>
            <a:endParaRPr lang="en" sz="1800" b="0" i="0" u="none" strike="noStrike" cap="none" dirty="0" smtClean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57238" lvl="1" indent="-342900">
              <a:lnSpc>
                <a:spcPct val="115000"/>
              </a:lnSpc>
              <a:buSzPts val="1800"/>
              <a:buFont typeface="Noto Sans Symbols"/>
              <a:buChar char="-"/>
            </a:pPr>
            <a:r>
              <a:rPr lang="en" sz="1800" dirty="0"/>
              <a:t>W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orking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with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elderly</a:t>
            </a:r>
          </a:p>
          <a:p>
            <a:pPr marL="757238" lvl="1" indent="-342900">
              <a:lnSpc>
                <a:spcPct val="115000"/>
              </a:lnSpc>
              <a:buSzPts val="1800"/>
              <a:buFont typeface="Noto Sans Symbols"/>
              <a:buChar char="-"/>
            </a:pPr>
            <a:r>
              <a:rPr lang="en-US" sz="1800" dirty="0" smtClean="0"/>
              <a:t>W</a:t>
            </a:r>
            <a:r>
              <a:rPr lang="en" sz="1800" dirty="0" smtClean="0"/>
              <a:t>orking with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disabled people</a:t>
            </a:r>
          </a:p>
          <a:p>
            <a:pPr marL="457200" indent="-342900">
              <a:lnSpc>
                <a:spcPct val="115000"/>
              </a:lnSpc>
              <a:buFont typeface="Noto Sans Symbols"/>
              <a:buChar char="-"/>
            </a:pPr>
            <a:r>
              <a:rPr lang="en" sz="1800" dirty="0"/>
              <a:t>To expand our awareness that assistance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elderly people 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is </a:t>
            </a: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help the governments to reduce the costs of that assistance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8/13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GOAL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Once the project is accepted in our country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We want to present this project to all: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Ministries of Health in Europe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Organizations of Health Care Services for the Elderly people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-"/>
            </a:pPr>
            <a:r>
              <a:rPr lang="en"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Medical institutions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44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Arial"/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" sz="7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2182800" y="4586100"/>
            <a:ext cx="4778400" cy="5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dirty="0" smtClean="0"/>
              <a:t>9/13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529</Words>
  <Application>Microsoft Office PowerPoint</Application>
  <PresentationFormat>On-screen Show (16:9)</PresentationFormat>
  <Paragraphs>187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H2020: ASIL    Health - Assistant in living</vt:lpstr>
      <vt:lpstr>ASIL</vt:lpstr>
      <vt:lpstr>MOTIVATION</vt:lpstr>
      <vt:lpstr>EXISTING SOLUTION</vt:lpstr>
      <vt:lpstr>ASIL</vt:lpstr>
      <vt:lpstr>Software application is able to:</vt:lpstr>
      <vt:lpstr>Devices</vt:lpstr>
      <vt:lpstr>OUR GOAL</vt:lpstr>
      <vt:lpstr>OUR GOAL</vt:lpstr>
      <vt:lpstr>OUR PARTNERS</vt:lpstr>
      <vt:lpstr>OBJECTIVES</vt:lpstr>
      <vt:lpstr>WORK PACKAGES</vt:lpstr>
      <vt:lpstr>THANK YOU FOR 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H2020: ASIL    Health - Assistant in living</dc:title>
  <dc:creator>Gorana</dc:creator>
  <cp:lastModifiedBy>Gorana</cp:lastModifiedBy>
  <cp:revision>22</cp:revision>
  <dcterms:modified xsi:type="dcterms:W3CDTF">2017-12-22T23:16:07Z</dcterms:modified>
</cp:coreProperties>
</file>