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69" r:id="rId4"/>
    <p:sldId id="277" r:id="rId5"/>
    <p:sldId id="278" r:id="rId6"/>
    <p:sldId id="271" r:id="rId7"/>
    <p:sldId id="272" r:id="rId8"/>
    <p:sldId id="273" r:id="rId9"/>
    <p:sldId id="279" r:id="rId10"/>
    <p:sldId id="286" r:id="rId11"/>
    <p:sldId id="287" r:id="rId12"/>
    <p:sldId id="288" r:id="rId13"/>
    <p:sldId id="289" r:id="rId14"/>
    <p:sldId id="290" r:id="rId15"/>
    <p:sldId id="293" r:id="rId16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>
        <p:scale>
          <a:sx n="66" d="100"/>
          <a:sy n="66" d="100"/>
        </p:scale>
        <p:origin x="-1668" y="-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76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5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976194-984E-4D8E-8DB1-3CDF3951B85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65CCE4-05DC-4C11-AF8C-A267965E84F2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VI-</a:t>
            </a:r>
            <a:fld id="{6CDE56FB-40C1-4832-ACD8-234431025A11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F7A88B93-08A2-460B-92E7-9D572B34174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2470CC19-697D-4098-BF66-21BCCB0A5D77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2641600"/>
            <a:ext cx="5829300" cy="5486400"/>
          </a:xfrm>
        </p:spPr>
        <p:txBody>
          <a:bodyPr/>
          <a:lstStyle/>
          <a:p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35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VI-</a:t>
            </a:r>
            <a:fld id="{9CE21DA4-F915-4D87-9040-484873E7A3FD}" type="slidenum">
              <a:rPr lang="fr-FR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B3ADA531-1766-4115-B794-DD71E6AC8133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947DB98F-47E0-4843-A2C5-E9E6DE62E5C6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649C683A-B53B-4AD4-B124-39F8CD9B52BF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CBD61726-12AC-47E5-B2FC-FE48B9F4BEFA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CBB1C6B8-A9BF-4A5B-98E0-2D5A0ADEC0A2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D31A03CA-A518-4712-856E-0773BCE5AC21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r>
              <a:rPr lang="fr-FR" smtClean="0"/>
              <a:t>VI-</a:t>
            </a:r>
            <a:fld id="{44FB87B3-5C03-4A37-A3B2-A72E00F1FDFE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 sz="140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VI-</a:t>
            </a:r>
            <a:fld id="{AE732390-2929-4827-83F2-518A2B9CACBF}" type="slidenum">
              <a:rPr lang="fr-FR" smtClean="0"/>
              <a:pPr/>
              <a:t>‹#›</a:t>
            </a:fld>
            <a:endParaRPr lang="fr-FR" sz="1400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Janvier 1999</a:t>
            </a: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 sz="14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VI-</a:t>
            </a:r>
            <a:fld id="{5E4BEECC-EEBF-4E60-895E-2D1F1F7F6DD5}" type="slidenum">
              <a:rPr lang="fr-FR" smtClean="0"/>
              <a:pPr/>
              <a:t>‹#›</a:t>
            </a:fld>
            <a:endParaRPr lang="fr-F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8680" y="1187624"/>
            <a:ext cx="5829300" cy="2439681"/>
          </a:xfrm>
          <a:ln/>
        </p:spPr>
        <p:txBody>
          <a:bodyPr/>
          <a:lstStyle/>
          <a:p>
            <a:r>
              <a:rPr lang="fr-FR" sz="4000" smtClean="0"/>
              <a:t>Les transactions</a:t>
            </a:r>
            <a:endParaRPr lang="fr-F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On dit qu’il y a accès concurrent lorsque plusieurs </a:t>
            </a:r>
            <a:r>
              <a:rPr lang="fr-CA" dirty="0" smtClean="0"/>
              <a:t>utilisateurs </a:t>
            </a:r>
            <a:r>
              <a:rPr lang="fr-CA" dirty="0"/>
              <a:t>accèdent </a:t>
            </a:r>
            <a:r>
              <a:rPr lang="fr-CA" dirty="0" smtClean="0"/>
              <a:t>aux même données.</a:t>
            </a:r>
            <a:endParaRPr lang="fr-CA" dirty="0"/>
          </a:p>
          <a:p>
            <a:r>
              <a:rPr lang="fr-CA" dirty="0"/>
              <a:t>La base de données doit être protégée des interférences qui peuvent résulter des accès simultanés de deux usagers.</a:t>
            </a:r>
          </a:p>
          <a:p>
            <a:r>
              <a:rPr lang="fr-CA" dirty="0"/>
              <a:t>Exemple : si deux usagers font des retrait </a:t>
            </a:r>
            <a:r>
              <a:rPr lang="fr-CA" dirty="0" smtClean="0"/>
              <a:t>d’</a:t>
            </a:r>
            <a:r>
              <a:rPr lang="fr-CA" dirty="0" smtClean="0"/>
              <a:t>un même compte </a:t>
            </a:r>
            <a:r>
              <a:rPr lang="fr-CA" dirty="0"/>
              <a:t>en même temps, le solde final devra tenir compte des deux transactions.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0D0097D3-0FB2-4255-B36F-2ABD418C8286}" type="slidenum">
              <a:rPr lang="fr-FR" smtClean="0"/>
              <a:pPr/>
              <a:t>10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Accès concurrents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Le SGBD utilise un système de verrouillage pour protéger les données tant que la transaction d’un usager n’est pas finie.</a:t>
            </a:r>
          </a:p>
          <a:p>
            <a:r>
              <a:rPr lang="fr-CA" dirty="0"/>
              <a:t>La transaction qui a posée le verrou peut utiliser les </a:t>
            </a:r>
            <a:r>
              <a:rPr lang="fr-CA" dirty="0" smtClean="0"/>
              <a:t>données </a:t>
            </a:r>
            <a:r>
              <a:rPr lang="fr-CA" dirty="0"/>
              <a:t>tandis que les autre transactions sont en attente.</a:t>
            </a:r>
          </a:p>
          <a:p>
            <a:r>
              <a:rPr lang="fr-CA" dirty="0"/>
              <a:t>Il existe des verrous au niveau des lignes d’une table et au niveau d’une table en entier.</a:t>
            </a:r>
          </a:p>
          <a:p>
            <a:pPr>
              <a:buFontTx/>
              <a:buNone/>
            </a:pPr>
            <a:r>
              <a:rPr lang="fr-CA" dirty="0"/>
              <a:t>Le verrouillage peut être implicite (le SGBD le fait automatiquement) ou explicite (commande LOCK).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08B6F1BC-1773-47FB-8A65-B38EF41F9249}" type="slidenum">
              <a:rPr lang="fr-FR" smtClean="0"/>
              <a:pPr/>
              <a:t>11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Verrouillage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60648" y="1975105"/>
            <a:ext cx="6254452" cy="6034617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CA" dirty="0"/>
              <a:t>Les instructions </a:t>
            </a:r>
            <a:r>
              <a:rPr lang="fr-CA" b="1" i="1" dirty="0"/>
              <a:t>INSERT</a:t>
            </a:r>
            <a:r>
              <a:rPr lang="fr-CA" dirty="0"/>
              <a:t>, </a:t>
            </a:r>
            <a:r>
              <a:rPr lang="fr-CA" b="1" i="1" dirty="0"/>
              <a:t>UPDATE</a:t>
            </a:r>
            <a:r>
              <a:rPr lang="fr-CA" dirty="0"/>
              <a:t> ou </a:t>
            </a:r>
            <a:r>
              <a:rPr lang="fr-CA" b="1" i="1" dirty="0"/>
              <a:t>DELETE</a:t>
            </a:r>
            <a:r>
              <a:rPr lang="fr-CA" dirty="0"/>
              <a:t> </a:t>
            </a:r>
            <a:r>
              <a:rPr lang="fr-CA" dirty="0" smtClean="0"/>
              <a:t> pose </a:t>
            </a:r>
            <a:r>
              <a:rPr lang="fr-CA" dirty="0"/>
              <a:t>automatiquement un verrou exclusif de ligne sur la table. Il est alors possible de consulter les anciennes valeurs par un </a:t>
            </a:r>
            <a:r>
              <a:rPr lang="fr-CA" b="1" i="1" dirty="0"/>
              <a:t>SELECT</a:t>
            </a:r>
            <a:r>
              <a:rPr lang="fr-CA" dirty="0"/>
              <a:t> mais aucunes </a:t>
            </a:r>
            <a:r>
              <a:rPr lang="fr-CA" dirty="0" smtClean="0"/>
              <a:t>modification </a:t>
            </a:r>
            <a:r>
              <a:rPr lang="fr-CA" dirty="0"/>
              <a:t>de ces lignes n’est permise</a:t>
            </a:r>
            <a:r>
              <a:rPr lang="fr-CA" dirty="0" smtClean="0"/>
              <a:t>.</a:t>
            </a:r>
          </a:p>
          <a:p>
            <a:pPr>
              <a:lnSpc>
                <a:spcPct val="90000"/>
              </a:lnSpc>
            </a:pPr>
            <a:endParaRPr lang="fr-CA" dirty="0"/>
          </a:p>
          <a:p>
            <a:pPr>
              <a:lnSpc>
                <a:spcPct val="90000"/>
              </a:lnSpc>
            </a:pPr>
            <a:r>
              <a:rPr lang="fr-CA" dirty="0"/>
              <a:t>L’instruction </a:t>
            </a:r>
            <a:r>
              <a:rPr lang="fr-CA" b="1" i="1" dirty="0"/>
              <a:t>SELECT</a:t>
            </a:r>
            <a:r>
              <a:rPr lang="fr-CA" dirty="0"/>
              <a:t> ne pose pas de verrou. Pour réserver, dans le cas d’une mise à jour ultérieur, on peut utiliser le verrou </a:t>
            </a:r>
            <a:r>
              <a:rPr lang="fr-CA" b="1" i="1" dirty="0"/>
              <a:t>SELECT … FOR UPDATE;</a:t>
            </a:r>
            <a:r>
              <a:rPr lang="fr-CA" dirty="0"/>
              <a:t> </a:t>
            </a:r>
            <a:endParaRPr lang="fr-CA" dirty="0" smtClean="0"/>
          </a:p>
          <a:p>
            <a:pPr>
              <a:lnSpc>
                <a:spcPct val="90000"/>
              </a:lnSpc>
            </a:pPr>
            <a:endParaRPr lang="fr-CA" dirty="0"/>
          </a:p>
          <a:p>
            <a:pPr>
              <a:lnSpc>
                <a:spcPct val="90000"/>
              </a:lnSpc>
            </a:pPr>
            <a:r>
              <a:rPr lang="fr-CA" dirty="0"/>
              <a:t>Les commandes </a:t>
            </a:r>
            <a:r>
              <a:rPr lang="fr-CA" b="1" i="1" dirty="0"/>
              <a:t>COMMIT ou ROLLBACK</a:t>
            </a:r>
            <a:r>
              <a:rPr lang="fr-CA" dirty="0"/>
              <a:t> </a:t>
            </a:r>
            <a:r>
              <a:rPr lang="fr-CA" dirty="0" smtClean="0"/>
              <a:t> annule </a:t>
            </a:r>
            <a:r>
              <a:rPr lang="fr-CA" dirty="0"/>
              <a:t>les verrous d’une transaction.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7312" y="8543926"/>
            <a:ext cx="522462" cy="486833"/>
          </a:xfrm>
        </p:spPr>
        <p:txBody>
          <a:bodyPr/>
          <a:lstStyle/>
          <a:p>
            <a:fld id="{E39B5306-BD61-49BD-8753-6B32CE49E707}" type="slidenum">
              <a:rPr lang="fr-FR" smtClean="0"/>
              <a:pPr/>
              <a:t>12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Verrouillage implicite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Exemple de verrou</a:t>
            </a:r>
          </a:p>
        </p:txBody>
      </p:sp>
      <p:graphicFrame>
        <p:nvGraphicFramePr>
          <p:cNvPr id="66613" name="Group 53"/>
          <p:cNvGraphicFramePr>
            <a:graphicFrameLocks noGrp="1"/>
          </p:cNvGraphicFramePr>
          <p:nvPr>
            <p:ph type="tbl" idx="1"/>
          </p:nvPr>
        </p:nvGraphicFramePr>
        <p:xfrm>
          <a:off x="260350" y="2641600"/>
          <a:ext cx="6264275" cy="6297930"/>
        </p:xfrm>
        <a:graphic>
          <a:graphicData uri="http://schemas.openxmlformats.org/drawingml/2006/table">
            <a:tbl>
              <a:tblPr/>
              <a:tblGrid>
                <a:gridCol w="2087563"/>
                <a:gridCol w="2089150"/>
                <a:gridCol w="2087562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Utilisateur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Utilisateur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Commentaire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WHERE 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 deux voient la même chose.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</a:t>
                      </a: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WHERE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WHERE 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L’usager 1 ne voit plus l’employé 1010. L’usager 2 voit l’employé 1010.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WHERE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Id =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L’usager 2 est mis en attente.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3D0-DB1A-4D13-8DE9-3C897C94CBD5}" type="slidenum">
              <a:rPr lang="fr-FR" smtClean="0"/>
              <a:pPr/>
              <a:t>13</a:t>
            </a:fld>
            <a:endParaRPr lang="fr-FR" sz="1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7312" y="8543926"/>
            <a:ext cx="522462" cy="486833"/>
          </a:xfrm>
        </p:spPr>
        <p:txBody>
          <a:bodyPr/>
          <a:lstStyle/>
          <a:p>
            <a:fld id="{40AC03AD-1009-49F9-A356-0B6DCFB3C0BC}" type="slidenum">
              <a:rPr lang="fr-FR" smtClean="0"/>
              <a:pPr/>
              <a:t>14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Suite de l’exemple de verrou</a:t>
            </a:r>
          </a:p>
        </p:txBody>
      </p:sp>
      <p:graphicFrame>
        <p:nvGraphicFramePr>
          <p:cNvPr id="68653" name="Group 45"/>
          <p:cNvGraphicFramePr>
            <a:graphicFrameLocks noGrp="1"/>
          </p:cNvGraphicFramePr>
          <p:nvPr/>
        </p:nvGraphicFramePr>
        <p:xfrm>
          <a:off x="260350" y="2641600"/>
          <a:ext cx="6264275" cy="4023360"/>
        </p:xfrm>
        <a:graphic>
          <a:graphicData uri="http://schemas.openxmlformats.org/drawingml/2006/table">
            <a:tbl>
              <a:tblPr/>
              <a:tblGrid>
                <a:gridCol w="2087563"/>
                <a:gridCol w="2089150"/>
                <a:gridCol w="2087562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Utilisateur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Utilisateur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Commentaire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COMMIT;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 message est envoyé à l’usager 2 que la ligne n’existe pas.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 modifications sont enregistrés dans la base de données. Le verrou est défait.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WHERE id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1010;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 * FROM </a:t>
                      </a:r>
                      <a:r>
                        <a:rPr kumimoji="0" lang="fr-C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employe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WHERE id </a:t>
                      </a:r>
                      <a:r>
                        <a:rPr kumimoji="0" lang="fr-C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1010;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C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Les deux ne voient plus l’usager 1010.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514350" y="2133600"/>
            <a:ext cx="5829300" cy="59944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fr-CA" dirty="0" smtClean="0"/>
              <a:t>Verrouille les lignes sélectionnées.</a:t>
            </a:r>
          </a:p>
          <a:p>
            <a:endParaRPr lang="fr-CA" dirty="0"/>
          </a:p>
          <a:p>
            <a:r>
              <a:rPr lang="fr-CA" dirty="0"/>
              <a:t>NOWAIT</a:t>
            </a:r>
          </a:p>
          <a:p>
            <a:pPr>
              <a:buFontTx/>
              <a:buNone/>
            </a:pPr>
            <a:r>
              <a:rPr lang="fr-CA" dirty="0"/>
              <a:t>	Retourne le contrôle si une </a:t>
            </a:r>
            <a:r>
              <a:rPr lang="fr-CA" dirty="0" smtClean="0"/>
              <a:t>ligne est verrouillée par </a:t>
            </a:r>
            <a:r>
              <a:rPr lang="fr-CA" dirty="0"/>
              <a:t>un autre utilisateur</a:t>
            </a:r>
            <a:r>
              <a:rPr lang="fr-CA" dirty="0" smtClean="0"/>
              <a:t>.</a:t>
            </a:r>
          </a:p>
          <a:p>
            <a:pPr>
              <a:buFontTx/>
              <a:buNone/>
            </a:pPr>
            <a:endParaRPr lang="fr-CA" dirty="0"/>
          </a:p>
          <a:p>
            <a:r>
              <a:rPr lang="fr-CA" dirty="0"/>
              <a:t>Exemple</a:t>
            </a:r>
          </a:p>
          <a:p>
            <a:pPr>
              <a:buFontTx/>
              <a:buNone/>
            </a:pPr>
            <a:r>
              <a:rPr lang="fr-CA" sz="1800" dirty="0"/>
              <a:t>	SELECT </a:t>
            </a:r>
            <a:endParaRPr lang="fr-CA" sz="1800" dirty="0" smtClean="0"/>
          </a:p>
          <a:p>
            <a:pPr>
              <a:buFontTx/>
              <a:buNone/>
            </a:pPr>
            <a:r>
              <a:rPr lang="fr-CA" sz="1800" dirty="0" smtClean="0"/>
              <a:t>	</a:t>
            </a:r>
            <a:r>
              <a:rPr lang="fr-CA" sz="1800" dirty="0" smtClean="0"/>
              <a:t>	</a:t>
            </a:r>
            <a:r>
              <a:rPr lang="fr-CA" sz="1800" dirty="0" smtClean="0"/>
              <a:t>* </a:t>
            </a:r>
            <a:endParaRPr lang="fr-CA" sz="1800" dirty="0"/>
          </a:p>
          <a:p>
            <a:pPr>
              <a:buFontTx/>
              <a:buNone/>
            </a:pPr>
            <a:r>
              <a:rPr lang="fr-CA" sz="1800" dirty="0"/>
              <a:t>	</a:t>
            </a:r>
            <a:r>
              <a:rPr lang="fr-CA" sz="1800" dirty="0" smtClean="0"/>
              <a:t>FROM </a:t>
            </a:r>
          </a:p>
          <a:p>
            <a:pPr>
              <a:buFontTx/>
              <a:buNone/>
            </a:pPr>
            <a:r>
              <a:rPr lang="fr-CA" sz="1800" dirty="0" smtClean="0"/>
              <a:t>	</a:t>
            </a:r>
            <a:r>
              <a:rPr lang="fr-CA" sz="1800" dirty="0" smtClean="0"/>
              <a:t>	</a:t>
            </a:r>
            <a:r>
              <a:rPr lang="fr-CA" sz="1800" dirty="0" err="1" smtClean="0"/>
              <a:t>employe</a:t>
            </a:r>
            <a:endParaRPr lang="fr-CA" sz="1800" dirty="0"/>
          </a:p>
          <a:p>
            <a:pPr>
              <a:buFontTx/>
              <a:buNone/>
            </a:pPr>
            <a:r>
              <a:rPr lang="fr-CA" sz="1800" dirty="0"/>
              <a:t>	WHERE </a:t>
            </a:r>
            <a:endParaRPr lang="fr-CA" sz="1800" dirty="0" smtClean="0"/>
          </a:p>
          <a:p>
            <a:pPr>
              <a:buFontTx/>
              <a:buNone/>
            </a:pPr>
            <a:r>
              <a:rPr lang="fr-CA" sz="1800" dirty="0" smtClean="0"/>
              <a:t>	</a:t>
            </a:r>
            <a:r>
              <a:rPr lang="fr-CA" sz="1800" smtClean="0"/>
              <a:t>	</a:t>
            </a:r>
            <a:r>
              <a:rPr lang="fr-CA" sz="1800" smtClean="0"/>
              <a:t>id= </a:t>
            </a:r>
            <a:r>
              <a:rPr lang="fr-CA" sz="1800" dirty="0"/>
              <a:t>20	</a:t>
            </a:r>
          </a:p>
          <a:p>
            <a:pPr>
              <a:buFontTx/>
              <a:buNone/>
            </a:pPr>
            <a:r>
              <a:rPr lang="fr-CA" sz="1800" dirty="0"/>
              <a:t>	FOR UPDATE NOWAIT;</a:t>
            </a:r>
            <a:endParaRPr lang="fr-FR" sz="1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7312" y="8543926"/>
            <a:ext cx="522462" cy="486833"/>
          </a:xfrm>
        </p:spPr>
        <p:txBody>
          <a:bodyPr/>
          <a:lstStyle/>
          <a:p>
            <a:fld id="{0664BB84-D25D-4D3E-A653-5395006181FB}" type="slidenum">
              <a:rPr lang="fr-FR" smtClean="0"/>
              <a:pPr/>
              <a:t>15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5829300" cy="1371600"/>
          </a:xfrm>
          <a:noFill/>
          <a:ln/>
        </p:spPr>
        <p:txBody>
          <a:bodyPr/>
          <a:lstStyle/>
          <a:p>
            <a:r>
              <a:rPr lang="fr-CA"/>
              <a:t>SELECT … FOR UPDATE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Transaction : il s’agit d’un ensemble d’opérations qui forment un tout indivisible. Elles doivent toutes s’exécuter ou aucune ne doit s’exécuter.</a:t>
            </a:r>
          </a:p>
          <a:p>
            <a:r>
              <a:rPr lang="fr-CA" dirty="0"/>
              <a:t>Exemple : un client d’une banque transfert 50,000.00$ de son compte d’épargne à son compte de chèque.</a:t>
            </a:r>
          </a:p>
          <a:p>
            <a:endParaRPr lang="fr-CA" dirty="0"/>
          </a:p>
          <a:p>
            <a:r>
              <a:rPr lang="fr-CA" dirty="0"/>
              <a:t>2 opérations</a:t>
            </a:r>
          </a:p>
          <a:p>
            <a:endParaRPr lang="fr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C1DA4F59-CF9B-467C-B844-E540B7F2DA18}" type="slidenum">
              <a:rPr lang="fr-FR" smtClean="0"/>
              <a:pPr/>
              <a:t>2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40" y="366184"/>
            <a:ext cx="6480720" cy="1524000"/>
          </a:xfrm>
          <a:noFill/>
          <a:ln/>
        </p:spPr>
        <p:txBody>
          <a:bodyPr/>
          <a:lstStyle/>
          <a:p>
            <a:r>
              <a:rPr lang="fr-CA" dirty="0"/>
              <a:t>La notion de </a:t>
            </a:r>
            <a:r>
              <a:rPr lang="fr-CA" dirty="0" smtClean="0"/>
              <a:t>transaction</a:t>
            </a:r>
            <a:endParaRPr lang="fr-CA" dirty="0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13508042">
            <a:off x="3213100" y="6732588"/>
            <a:ext cx="914400" cy="914400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765175" y="6588125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CA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033463" y="6634163"/>
            <a:ext cx="2251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CA" sz="1600"/>
              <a:t>1. Retirer 50,000.00$ du compte d’épargnes.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52513" y="7308850"/>
            <a:ext cx="22510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CA" sz="1600"/>
              <a:t>2. Déposer 50,000.00$ dans le compte chèques.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416425" y="6608763"/>
            <a:ext cx="1676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CA"/>
              <a:t>Une seule transaction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7DAE022E-A1A4-43BD-B65E-27CB3475616D}" type="slidenum">
              <a:rPr lang="fr-FR" smtClean="0"/>
              <a:pPr/>
              <a:t>3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2212" name="Rectangle 228"/>
          <p:cNvSpPr>
            <a:spLocks noGrp="1" noChangeArrowheads="1"/>
          </p:cNvSpPr>
          <p:nvPr>
            <p:ph type="title"/>
          </p:nvPr>
        </p:nvSpPr>
        <p:spPr>
          <a:xfrm>
            <a:off x="514350" y="250825"/>
            <a:ext cx="5829300" cy="1308100"/>
          </a:xfrm>
          <a:ln/>
        </p:spPr>
        <p:txBody>
          <a:bodyPr>
            <a:normAutofit fontScale="90000"/>
          </a:bodyPr>
          <a:lstStyle/>
          <a:p>
            <a:r>
              <a:rPr lang="fr-CA" dirty="0" smtClean="0"/>
              <a:t>SQL et </a:t>
            </a:r>
            <a:r>
              <a:rPr lang="fr-CA" dirty="0"/>
              <a:t>la notion de transaction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Au </a:t>
            </a:r>
            <a:r>
              <a:rPr lang="en-CA" dirty="0" err="1" smtClean="0"/>
              <a:t>cours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transaction, </a:t>
            </a:r>
            <a:r>
              <a:rPr lang="en-CA" dirty="0" err="1" smtClean="0"/>
              <a:t>l’utilisateur</a:t>
            </a:r>
            <a:r>
              <a:rPr lang="en-CA" dirty="0" smtClean="0"/>
              <a:t> </a:t>
            </a:r>
            <a:r>
              <a:rPr lang="en-CA" dirty="0" err="1" smtClean="0"/>
              <a:t>verrouille</a:t>
            </a:r>
            <a:r>
              <a:rPr lang="en-CA" dirty="0" smtClean="0"/>
              <a:t> la/les </a:t>
            </a:r>
            <a:r>
              <a:rPr lang="en-CA" dirty="0" err="1" smtClean="0"/>
              <a:t>lignes</a:t>
            </a:r>
            <a:r>
              <a:rPr lang="en-CA" dirty="0" smtClean="0"/>
              <a:t> des tables qui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modifiées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Si</a:t>
            </a:r>
            <a:r>
              <a:rPr lang="en-CA" dirty="0" smtClean="0"/>
              <a:t> un </a:t>
            </a:r>
            <a:r>
              <a:rPr lang="en-CA" dirty="0" err="1" smtClean="0"/>
              <a:t>autre</a:t>
            </a:r>
            <a:r>
              <a:rPr lang="en-CA" dirty="0" smtClean="0"/>
              <a:t> </a:t>
            </a:r>
            <a:r>
              <a:rPr lang="en-CA" dirty="0" err="1" smtClean="0"/>
              <a:t>utilisateur</a:t>
            </a:r>
            <a:r>
              <a:rPr lang="en-CA" dirty="0" smtClean="0"/>
              <a:t> </a:t>
            </a:r>
            <a:r>
              <a:rPr lang="en-CA" dirty="0" err="1" smtClean="0"/>
              <a:t>veut</a:t>
            </a:r>
            <a:r>
              <a:rPr lang="en-CA" dirty="0" smtClean="0"/>
              <a:t> modifier la </a:t>
            </a:r>
            <a:r>
              <a:rPr lang="en-CA" dirty="0" err="1" smtClean="0"/>
              <a:t>ressource</a:t>
            </a:r>
            <a:r>
              <a:rPr lang="en-CA" dirty="0" smtClean="0"/>
              <a:t> pendant </a:t>
            </a:r>
            <a:r>
              <a:rPr lang="en-CA" dirty="0" err="1" smtClean="0"/>
              <a:t>qu’elle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verrouillée</a:t>
            </a:r>
            <a:r>
              <a:rPr lang="en-CA" dirty="0" smtClean="0"/>
              <a:t>, le </a:t>
            </a:r>
            <a:r>
              <a:rPr lang="en-CA" dirty="0" err="1" smtClean="0"/>
              <a:t>processus</a:t>
            </a:r>
            <a:r>
              <a:rPr lang="en-CA" dirty="0" smtClean="0"/>
              <a:t> de </a:t>
            </a:r>
            <a:r>
              <a:rPr lang="en-CA" dirty="0" err="1" smtClean="0"/>
              <a:t>l’utilisateur</a:t>
            </a:r>
            <a:r>
              <a:rPr lang="en-CA" dirty="0" smtClean="0"/>
              <a:t> attend </a:t>
            </a:r>
            <a:r>
              <a:rPr lang="en-CA" dirty="0" err="1" smtClean="0"/>
              <a:t>que</a:t>
            </a:r>
            <a:r>
              <a:rPr lang="en-CA" dirty="0" smtClean="0"/>
              <a:t> la </a:t>
            </a:r>
            <a:r>
              <a:rPr lang="en-CA" dirty="0" err="1" smtClean="0"/>
              <a:t>ressource</a:t>
            </a:r>
            <a:r>
              <a:rPr lang="en-CA" dirty="0" smtClean="0"/>
              <a:t> se </a:t>
            </a:r>
            <a:r>
              <a:rPr lang="en-CA" dirty="0" err="1" smtClean="0"/>
              <a:t>libère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err="1" smtClean="0"/>
              <a:t>Si</a:t>
            </a:r>
            <a:r>
              <a:rPr lang="en-CA" dirty="0" smtClean="0"/>
              <a:t> un </a:t>
            </a:r>
            <a:r>
              <a:rPr lang="en-CA" dirty="0" err="1" smtClean="0"/>
              <a:t>utilisateur</a:t>
            </a:r>
            <a:r>
              <a:rPr lang="en-CA" dirty="0" smtClean="0"/>
              <a:t> </a:t>
            </a:r>
            <a:r>
              <a:rPr lang="en-CA" dirty="0" err="1" smtClean="0"/>
              <a:t>veut</a:t>
            </a:r>
            <a:r>
              <a:rPr lang="en-CA" dirty="0" smtClean="0"/>
              <a:t> </a:t>
            </a:r>
            <a:r>
              <a:rPr lang="en-CA" dirty="0" err="1" smtClean="0"/>
              <a:t>voir</a:t>
            </a:r>
            <a:r>
              <a:rPr lang="en-CA" dirty="0" smtClean="0"/>
              <a:t> la </a:t>
            </a:r>
            <a:r>
              <a:rPr lang="en-CA" dirty="0" err="1" smtClean="0"/>
              <a:t>valeur</a:t>
            </a:r>
            <a:r>
              <a:rPr lang="en-CA" dirty="0" smtClean="0"/>
              <a:t> </a:t>
            </a:r>
            <a:r>
              <a:rPr lang="en-CA" dirty="0" err="1" smtClean="0"/>
              <a:t>d’une</a:t>
            </a:r>
            <a:r>
              <a:rPr lang="en-CA" dirty="0" smtClean="0"/>
              <a:t> </a:t>
            </a:r>
            <a:r>
              <a:rPr lang="en-CA" dirty="0" err="1" smtClean="0"/>
              <a:t>ressource</a:t>
            </a:r>
            <a:r>
              <a:rPr lang="en-CA" dirty="0" smtClean="0"/>
              <a:t> et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celle-ci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verrouillée</a:t>
            </a:r>
            <a:r>
              <a:rPr lang="en-CA" dirty="0" smtClean="0"/>
              <a:t>, </a:t>
            </a:r>
            <a:r>
              <a:rPr lang="en-CA" dirty="0" err="1" smtClean="0"/>
              <a:t>l’utilisateur</a:t>
            </a:r>
            <a:r>
              <a:rPr lang="en-CA" dirty="0" smtClean="0"/>
              <a:t> </a:t>
            </a:r>
            <a:r>
              <a:rPr lang="en-CA" dirty="0" err="1" smtClean="0"/>
              <a:t>verra</a:t>
            </a:r>
            <a:r>
              <a:rPr lang="en-CA" dirty="0" smtClean="0"/>
              <a:t> </a:t>
            </a:r>
            <a:r>
              <a:rPr lang="en-CA" dirty="0" err="1" smtClean="0"/>
              <a:t>l’ancienne</a:t>
            </a:r>
            <a:r>
              <a:rPr lang="en-CA" dirty="0" smtClean="0"/>
              <a:t> version de la </a:t>
            </a:r>
            <a:r>
              <a:rPr lang="en-CA" dirty="0" err="1" smtClean="0"/>
              <a:t>ressource</a:t>
            </a:r>
            <a:r>
              <a:rPr lang="en-CA" dirty="0" smtClean="0"/>
              <a:t> (la version </a:t>
            </a:r>
            <a:r>
              <a:rPr lang="en-CA" dirty="0" err="1" smtClean="0"/>
              <a:t>originale</a:t>
            </a:r>
            <a:r>
              <a:rPr lang="en-CA" dirty="0" smtClean="0"/>
              <a:t> </a:t>
            </a:r>
            <a:r>
              <a:rPr lang="en-CA" dirty="0" smtClean="0"/>
              <a:t>de la </a:t>
            </a:r>
            <a:r>
              <a:rPr lang="en-CA" dirty="0" err="1" smtClean="0"/>
              <a:t>donnée</a:t>
            </a:r>
            <a:r>
              <a:rPr lang="en-CA" dirty="0" smtClean="0"/>
              <a:t>)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dirty="0"/>
              <a:t>Pour confirmer les modifications apportées à la base de données l’utilisateur doit les valider.</a:t>
            </a:r>
          </a:p>
          <a:p>
            <a:r>
              <a:rPr lang="fr-CA" dirty="0"/>
              <a:t>Par défaut, une modification de la base de donnée doit être validé par la commande COMMIT ou dans certain cas par la sortie explicite du logiciel d’accès (EXIT dans SQL*PLUS).</a:t>
            </a:r>
          </a:p>
          <a:p>
            <a:r>
              <a:rPr lang="fr-CA" dirty="0"/>
              <a:t>Après </a:t>
            </a:r>
            <a:r>
              <a:rPr lang="fr-CA" dirty="0" smtClean="0"/>
              <a:t>une </a:t>
            </a:r>
            <a:r>
              <a:rPr lang="fr-CA" dirty="0"/>
              <a:t>validation, les modifications deviennent accessibles à tous les </a:t>
            </a:r>
            <a:r>
              <a:rPr lang="fr-CA" dirty="0" smtClean="0"/>
              <a:t>utilisateurs et les ressources sont libérées.</a:t>
            </a:r>
            <a:endParaRPr lang="fr-CA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37312" y="8543926"/>
            <a:ext cx="522462" cy="486833"/>
          </a:xfrm>
        </p:spPr>
        <p:txBody>
          <a:bodyPr/>
          <a:lstStyle/>
          <a:p>
            <a:fld id="{77761B57-2FC1-4634-B7F7-AE4CD5C5BD34}" type="slidenum">
              <a:rPr lang="fr-FR" smtClean="0"/>
              <a:pPr/>
              <a:t>4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Commit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CA" sz="2000" dirty="0"/>
              <a:t>Les modifications deviennent permanentes lors de l’exécution d’un </a:t>
            </a:r>
            <a:r>
              <a:rPr lang="fr-CA" sz="2000" b="1" i="1" dirty="0"/>
              <a:t>COMMIT</a:t>
            </a:r>
            <a:r>
              <a:rPr lang="fr-CA" sz="2000" dirty="0"/>
              <a:t>.</a:t>
            </a:r>
          </a:p>
          <a:p>
            <a:r>
              <a:rPr lang="fr-CA" sz="2000" dirty="0"/>
              <a:t>Une transaction, c’est l’ensemble des opérations faites entre 2 </a:t>
            </a:r>
            <a:r>
              <a:rPr lang="fr-CA" sz="2000" b="1" i="1" dirty="0"/>
              <a:t>COMMIT</a:t>
            </a:r>
            <a:r>
              <a:rPr lang="fr-CA" sz="2000" dirty="0"/>
              <a:t>.</a:t>
            </a:r>
          </a:p>
          <a:p>
            <a:endParaRPr lang="fr-CA" sz="2000" dirty="0"/>
          </a:p>
          <a:p>
            <a:r>
              <a:rPr lang="fr-CA" sz="2000" dirty="0"/>
              <a:t>Syntaxe :</a:t>
            </a:r>
          </a:p>
          <a:p>
            <a:pPr lvl="1">
              <a:buFontTx/>
              <a:buNone/>
            </a:pPr>
            <a:r>
              <a:rPr lang="fr-CA" sz="1800" dirty="0"/>
              <a:t>COMMIT;</a:t>
            </a:r>
          </a:p>
          <a:p>
            <a:pPr lvl="1">
              <a:buFontTx/>
              <a:buNone/>
            </a:pPr>
            <a:endParaRPr lang="fr-CA" sz="1400" dirty="0"/>
          </a:p>
          <a:p>
            <a:r>
              <a:rPr lang="fr-CA" sz="2000" dirty="0"/>
              <a:t>Exemple :</a:t>
            </a:r>
          </a:p>
          <a:p>
            <a:pPr lvl="1">
              <a:buFontTx/>
              <a:buNone/>
            </a:pPr>
            <a:r>
              <a:rPr lang="fr-CA" sz="1400" dirty="0"/>
              <a:t>…</a:t>
            </a:r>
          </a:p>
          <a:p>
            <a:pPr lvl="1">
              <a:buFontTx/>
              <a:buNone/>
            </a:pPr>
            <a:r>
              <a:rPr lang="fr-CA" sz="1400" dirty="0"/>
              <a:t>INSERT…;</a:t>
            </a:r>
          </a:p>
          <a:p>
            <a:pPr lvl="1">
              <a:buFontTx/>
              <a:buNone/>
            </a:pPr>
            <a:endParaRPr lang="fr-CA" sz="1400" dirty="0"/>
          </a:p>
          <a:p>
            <a:pPr lvl="1">
              <a:buFontTx/>
              <a:buNone/>
            </a:pPr>
            <a:r>
              <a:rPr lang="fr-CA" sz="1400" dirty="0"/>
              <a:t>COMMIT</a:t>
            </a:r>
            <a:r>
              <a:rPr lang="fr-CA" sz="1400" dirty="0" smtClean="0"/>
              <a:t>;</a:t>
            </a:r>
          </a:p>
          <a:p>
            <a:pPr lvl="1">
              <a:buFontTx/>
              <a:buNone/>
            </a:pPr>
            <a:endParaRPr lang="fr-CA" sz="1400" dirty="0"/>
          </a:p>
          <a:p>
            <a:pPr lvl="1">
              <a:buFontTx/>
              <a:buNone/>
            </a:pPr>
            <a:r>
              <a:rPr lang="fr-CA" sz="1400" dirty="0"/>
              <a:t>DELETE…</a:t>
            </a:r>
          </a:p>
          <a:p>
            <a:pPr lvl="1">
              <a:buFontTx/>
              <a:buNone/>
            </a:pPr>
            <a:r>
              <a:rPr lang="fr-CA" sz="1400" dirty="0"/>
              <a:t>UPDATE</a:t>
            </a:r>
            <a:r>
              <a:rPr lang="fr-CA" sz="1400" dirty="0" smtClean="0"/>
              <a:t>…;</a:t>
            </a:r>
          </a:p>
          <a:p>
            <a:pPr lvl="1">
              <a:buFontTx/>
              <a:buNone/>
            </a:pPr>
            <a:endParaRPr lang="fr-CA" sz="1400" dirty="0"/>
          </a:p>
          <a:p>
            <a:pPr lvl="1">
              <a:buFontTx/>
              <a:buNone/>
            </a:pPr>
            <a:r>
              <a:rPr lang="fr-CA" sz="1400" dirty="0"/>
              <a:t>COMMIT;</a:t>
            </a:r>
          </a:p>
          <a:p>
            <a:pPr lvl="1">
              <a:buFontTx/>
              <a:buNone/>
            </a:pPr>
            <a:endParaRPr lang="fr-CA" sz="1800" dirty="0"/>
          </a:p>
          <a:p>
            <a:pPr lvl="1">
              <a:buFontTx/>
              <a:buNone/>
            </a:pPr>
            <a:endParaRPr lang="fr-CA" sz="1800" dirty="0"/>
          </a:p>
          <a:p>
            <a:pPr lvl="1">
              <a:buFontTx/>
              <a:buNone/>
            </a:pPr>
            <a:endParaRPr lang="fr-CA" sz="1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7D456B27-CF6D-4171-B173-7984E01CCB74}" type="slidenum">
              <a:rPr lang="fr-FR" smtClean="0"/>
              <a:pPr/>
              <a:t>5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/>
              <a:t>Commit (suite)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 rot="13487318">
            <a:off x="1618365" y="6362555"/>
            <a:ext cx="647700" cy="646113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564904" y="6444208"/>
            <a:ext cx="162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CA" dirty="0"/>
              <a:t>Transaction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5829300" cy="6553200"/>
          </a:xfrm>
          <a:ln/>
        </p:spPr>
        <p:txBody>
          <a:bodyPr>
            <a:normAutofit fontScale="92500" lnSpcReduction="10000"/>
          </a:bodyPr>
          <a:lstStyle/>
          <a:p>
            <a:r>
              <a:rPr lang="fr-FR"/>
              <a:t>Certaines instructions entraînent l'exécution automatique d'un COMMIT</a:t>
            </a:r>
          </a:p>
          <a:p>
            <a:r>
              <a:rPr lang="fr-FR" b="1"/>
              <a:t>ALTER ...</a:t>
            </a:r>
          </a:p>
          <a:p>
            <a:r>
              <a:rPr lang="fr-FR"/>
              <a:t>AUDIT ...</a:t>
            </a:r>
          </a:p>
          <a:p>
            <a:r>
              <a:rPr lang="fr-FR"/>
              <a:t>COMMENT ...</a:t>
            </a:r>
          </a:p>
          <a:p>
            <a:r>
              <a:rPr lang="fr-FR"/>
              <a:t>CONNECT ...</a:t>
            </a:r>
          </a:p>
          <a:p>
            <a:r>
              <a:rPr lang="fr-FR" b="1"/>
              <a:t>CREATE ...</a:t>
            </a:r>
          </a:p>
          <a:p>
            <a:r>
              <a:rPr lang="fr-FR"/>
              <a:t>DISCONNECT ...</a:t>
            </a:r>
          </a:p>
          <a:p>
            <a:r>
              <a:rPr lang="fr-FR" b="1"/>
              <a:t>DROP ...</a:t>
            </a:r>
          </a:p>
          <a:p>
            <a:r>
              <a:rPr lang="fr-FR"/>
              <a:t>EXIT</a:t>
            </a:r>
          </a:p>
          <a:p>
            <a:r>
              <a:rPr lang="fr-FR"/>
              <a:t>GRANT ...</a:t>
            </a:r>
          </a:p>
          <a:p>
            <a:r>
              <a:rPr lang="fr-FR"/>
              <a:t>NOAUDIT ...</a:t>
            </a:r>
          </a:p>
          <a:p>
            <a:r>
              <a:rPr lang="fr-FR"/>
              <a:t>QUIT</a:t>
            </a:r>
          </a:p>
          <a:p>
            <a:r>
              <a:rPr lang="fr-FR"/>
              <a:t>REVOKE ...</a:t>
            </a:r>
          </a:p>
          <a:p>
            <a:r>
              <a:rPr lang="fr-FR" b="1"/>
              <a:t>RENAME ...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5304" y="8543926"/>
            <a:ext cx="594470" cy="486833"/>
          </a:xfrm>
        </p:spPr>
        <p:txBody>
          <a:bodyPr/>
          <a:lstStyle/>
          <a:p>
            <a:fld id="{C8A29FB8-2A24-4CBA-9BA9-54C7939A3C39}" type="slidenum">
              <a:rPr lang="fr-FR" smtClean="0"/>
              <a:pPr/>
              <a:t>6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29300" cy="914400"/>
          </a:xfrm>
          <a:noFill/>
          <a:ln/>
        </p:spPr>
        <p:txBody>
          <a:bodyPr/>
          <a:lstStyle/>
          <a:p>
            <a:r>
              <a:rPr lang="fr-FR"/>
              <a:t>COMMIT implicite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28800"/>
            <a:ext cx="5829300" cy="6299200"/>
          </a:xfrm>
          <a:ln/>
        </p:spPr>
        <p:txBody>
          <a:bodyPr>
            <a:normAutofit/>
          </a:bodyPr>
          <a:lstStyle/>
          <a:p>
            <a:endParaRPr lang="fr-FR" dirty="0"/>
          </a:p>
          <a:p>
            <a:pPr>
              <a:buFontTx/>
              <a:buNone/>
            </a:pPr>
            <a:endParaRPr lang="fr-FR" dirty="0"/>
          </a:p>
          <a:p>
            <a:r>
              <a:rPr lang="fr-FR" dirty="0"/>
              <a:t>ROLLBACK</a:t>
            </a:r>
          </a:p>
          <a:p>
            <a:r>
              <a:rPr lang="fr-FR" dirty="0"/>
              <a:t>Tous les changements effectués par la transaction active sont annulés</a:t>
            </a:r>
          </a:p>
          <a:p>
            <a:endParaRPr lang="fr-FR" dirty="0"/>
          </a:p>
          <a:p>
            <a:r>
              <a:rPr lang="fr-FR" dirty="0"/>
              <a:t>Exemple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/>
              <a:t>	</a:t>
            </a:r>
            <a:r>
              <a:rPr lang="fr-FR" sz="1800" dirty="0"/>
              <a:t>COMMIT;</a:t>
            </a:r>
          </a:p>
          <a:p>
            <a:pPr>
              <a:buFontTx/>
              <a:buNone/>
            </a:pPr>
            <a:r>
              <a:rPr lang="fr-FR" sz="1800" dirty="0"/>
              <a:t>	DELETE * FROM </a:t>
            </a:r>
            <a:r>
              <a:rPr lang="fr-FR" sz="1800" dirty="0" err="1" smtClean="0"/>
              <a:t>employe</a:t>
            </a:r>
            <a:r>
              <a:rPr lang="fr-FR" sz="1800" dirty="0" smtClean="0"/>
              <a:t>;</a:t>
            </a:r>
            <a:endParaRPr lang="fr-FR" sz="1800" dirty="0"/>
          </a:p>
          <a:p>
            <a:pPr>
              <a:buFontTx/>
              <a:buNone/>
            </a:pPr>
            <a:r>
              <a:rPr lang="fr-FR" sz="1800" dirty="0"/>
              <a:t>	INSERT INTO </a:t>
            </a:r>
            <a:r>
              <a:rPr lang="fr-FR" sz="1800" dirty="0" err="1" smtClean="0"/>
              <a:t>employe</a:t>
            </a:r>
            <a:r>
              <a:rPr lang="fr-FR" sz="1800" dirty="0" smtClean="0"/>
              <a:t>(</a:t>
            </a:r>
            <a:r>
              <a:rPr lang="fr-FR" sz="1800" dirty="0" err="1" smtClean="0"/>
              <a:t>NoEmp</a:t>
            </a:r>
            <a:r>
              <a:rPr lang="fr-FR" sz="1800" dirty="0"/>
              <a:t>, </a:t>
            </a:r>
            <a:r>
              <a:rPr lang="fr-FR" sz="1800" dirty="0" err="1"/>
              <a:t>NomE</a:t>
            </a:r>
            <a:r>
              <a:rPr lang="fr-FR" sz="1800" dirty="0"/>
              <a:t>)</a:t>
            </a:r>
          </a:p>
          <a:p>
            <a:pPr>
              <a:buFontTx/>
              <a:buNone/>
            </a:pPr>
            <a:r>
              <a:rPr lang="fr-FR" sz="1800" dirty="0"/>
              <a:t>		</a:t>
            </a:r>
            <a:r>
              <a:rPr lang="fr-FR" sz="1800" dirty="0" smtClean="0"/>
              <a:t>	</a:t>
            </a:r>
            <a:r>
              <a:rPr lang="fr-FR" sz="1800" dirty="0" smtClean="0"/>
              <a:t>VALUES </a:t>
            </a:r>
            <a:r>
              <a:rPr lang="fr-FR" sz="1800" dirty="0"/>
              <a:t>(1010, ‘Toto’);</a:t>
            </a:r>
          </a:p>
          <a:p>
            <a:pPr>
              <a:buFontTx/>
              <a:buNone/>
            </a:pPr>
            <a:r>
              <a:rPr lang="fr-FR" sz="1800" dirty="0"/>
              <a:t>	ROLLBACK;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DD96A5EB-F1B9-439D-8E65-33FC0ED74829}" type="slidenum">
              <a:rPr lang="fr-FR" smtClean="0"/>
              <a:pPr/>
              <a:t>7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fr-CA"/>
              <a:t>ROLLBACK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rot="10800000" flipH="1">
            <a:off x="332656" y="5076056"/>
            <a:ext cx="674688" cy="2871787"/>
          </a:xfrm>
          <a:prstGeom prst="curvedRightArrow">
            <a:avLst>
              <a:gd name="adj1" fmla="val 50802"/>
              <a:gd name="adj2" fmla="val 190122"/>
              <a:gd name="adj3" fmla="val 2886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fr-FR" dirty="0"/>
              <a:t>SAVEPOINT permet de marquer un endroit dans une transaction où l'on pourrait vouloir revenir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Syntaxe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/>
              <a:t>      </a:t>
            </a:r>
            <a:r>
              <a:rPr lang="fr-FR" sz="1800" dirty="0" smtClean="0"/>
              <a:t>SAVEPOINT  marque</a:t>
            </a:r>
          </a:p>
          <a:p>
            <a:pPr>
              <a:buFontTx/>
              <a:buNone/>
            </a:pPr>
            <a:endParaRPr lang="fr-FR" dirty="0"/>
          </a:p>
          <a:p>
            <a:r>
              <a:rPr lang="fr-FR" dirty="0"/>
              <a:t>pour annuler les changements faits depuis un endroit marqué dans une </a:t>
            </a:r>
            <a:r>
              <a:rPr lang="fr-FR" dirty="0" smtClean="0"/>
              <a:t>transaction</a:t>
            </a:r>
          </a:p>
          <a:p>
            <a:endParaRPr lang="fr-FR" dirty="0"/>
          </a:p>
          <a:p>
            <a:pPr>
              <a:buFontTx/>
              <a:buNone/>
            </a:pPr>
            <a:r>
              <a:rPr lang="fr-FR" dirty="0"/>
              <a:t>      </a:t>
            </a:r>
            <a:r>
              <a:rPr lang="fr-FR" sz="1800" dirty="0"/>
              <a:t>ROLLBACK TO marque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9320" y="8543926"/>
            <a:ext cx="450454" cy="486833"/>
          </a:xfrm>
        </p:spPr>
        <p:txBody>
          <a:bodyPr/>
          <a:lstStyle/>
          <a:p>
            <a:fld id="{1B1F708A-1067-40F6-AA0C-A3FA30F99470}" type="slidenum">
              <a:rPr lang="fr-FR" smtClean="0"/>
              <a:pPr/>
              <a:t>8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sz="3600"/>
              <a:t>Annulation partielle</a:t>
            </a:r>
            <a:r>
              <a:rPr lang="fr-FR"/>
              <a:t/>
            </a:r>
            <a:br>
              <a:rPr lang="fr-FR"/>
            </a:br>
            <a:r>
              <a:rPr lang="fr-FR" sz="2400"/>
              <a:t>ROLLBACK et SAVEPOINT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fr-CA" dirty="0"/>
              <a:t>Exemple :</a:t>
            </a: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dirty="0"/>
              <a:t>DELETE…;</a:t>
            </a:r>
          </a:p>
          <a:p>
            <a:pPr>
              <a:buFontTx/>
              <a:buNone/>
            </a:pPr>
            <a:r>
              <a:rPr lang="fr-CA" dirty="0"/>
              <a:t>COMMIT</a:t>
            </a:r>
            <a:r>
              <a:rPr lang="fr-CA" dirty="0" smtClean="0"/>
              <a:t>;</a:t>
            </a: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dirty="0"/>
              <a:t>UPDATE…;</a:t>
            </a:r>
          </a:p>
          <a:p>
            <a:pPr>
              <a:buFontTx/>
              <a:buNone/>
            </a:pPr>
            <a:endParaRPr lang="fr-CA" dirty="0"/>
          </a:p>
          <a:p>
            <a:pPr>
              <a:buFontTx/>
              <a:buNone/>
            </a:pPr>
            <a:r>
              <a:rPr lang="fr-CA" dirty="0"/>
              <a:t>SAVEPOINT Bloc1;</a:t>
            </a:r>
          </a:p>
          <a:p>
            <a:pPr>
              <a:buFontTx/>
              <a:buNone/>
            </a:pPr>
            <a:r>
              <a:rPr lang="fr-CA" dirty="0"/>
              <a:t>DELETE…;</a:t>
            </a:r>
          </a:p>
          <a:p>
            <a:pPr>
              <a:buFontTx/>
              <a:buNone/>
            </a:pPr>
            <a:r>
              <a:rPr lang="fr-CA" dirty="0"/>
              <a:t>ROLLBACK TO Bloc1;</a:t>
            </a:r>
          </a:p>
          <a:p>
            <a:pPr>
              <a:buFontTx/>
              <a:buNone/>
            </a:pPr>
            <a:r>
              <a:rPr lang="fr-CA" dirty="0"/>
              <a:t>COMMIT;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5304" y="8543926"/>
            <a:ext cx="594470" cy="486833"/>
          </a:xfrm>
        </p:spPr>
        <p:txBody>
          <a:bodyPr/>
          <a:lstStyle/>
          <a:p>
            <a:fld id="{7C0AD11E-21F6-40E8-99B6-DA93BE69231A}" type="slidenum">
              <a:rPr lang="fr-FR" smtClean="0"/>
              <a:pPr/>
              <a:t>9</a:t>
            </a:fld>
            <a:endParaRPr lang="fr-FR" sz="1400" dirty="0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CA" dirty="0"/>
              <a:t>Exemple d’une annulation partielle.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 rot="10800000" flipH="1">
            <a:off x="4005064" y="5292080"/>
            <a:ext cx="433387" cy="1223963"/>
          </a:xfrm>
          <a:prstGeom prst="curvedLeftArrow">
            <a:avLst>
              <a:gd name="adj1" fmla="val 56484"/>
              <a:gd name="adj2" fmla="val 112967"/>
              <a:gd name="adj3" fmla="val 3333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CA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416425" y="5527675"/>
            <a:ext cx="1892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CA"/>
              <a:t>Enregistre le UPDATE…;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897</TotalTime>
  <Words>772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Les transactions</vt:lpstr>
      <vt:lpstr>La notion de transaction</vt:lpstr>
      <vt:lpstr>SQL et la notion de transaction</vt:lpstr>
      <vt:lpstr>Commit</vt:lpstr>
      <vt:lpstr>Commit (suite)</vt:lpstr>
      <vt:lpstr>COMMIT implicite</vt:lpstr>
      <vt:lpstr>ROLLBACK</vt:lpstr>
      <vt:lpstr>Annulation partielle ROLLBACK et SAVEPOINT</vt:lpstr>
      <vt:lpstr>Exemple d’une annulation partielle.</vt:lpstr>
      <vt:lpstr>Accès concurrents</vt:lpstr>
      <vt:lpstr>Verrouillage</vt:lpstr>
      <vt:lpstr>Verrouillage implicite</vt:lpstr>
      <vt:lpstr>Exemple de verrou</vt:lpstr>
      <vt:lpstr>Suite de l’exemple de verrou</vt:lpstr>
      <vt:lpstr>SELECT … FOR UPDATE</vt:lpstr>
    </vt:vector>
  </TitlesOfParts>
  <Company>CVM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Departement d'informatique</dc:creator>
  <cp:lastModifiedBy>Fred</cp:lastModifiedBy>
  <cp:revision>69</cp:revision>
  <cp:lastPrinted>1998-01-21T23:59:05Z</cp:lastPrinted>
  <dcterms:created xsi:type="dcterms:W3CDTF">1999-01-07T15:16:17Z</dcterms:created>
  <dcterms:modified xsi:type="dcterms:W3CDTF">2011-06-13T20:54:04Z</dcterms:modified>
</cp:coreProperties>
</file>