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00" r:id="rId4"/>
    <p:sldId id="259" r:id="rId5"/>
    <p:sldId id="321" r:id="rId6"/>
    <p:sldId id="322" r:id="rId7"/>
    <p:sldId id="323" r:id="rId8"/>
    <p:sldId id="326" r:id="rId9"/>
    <p:sldId id="324" r:id="rId10"/>
    <p:sldId id="301" r:id="rId11"/>
    <p:sldId id="258" r:id="rId12"/>
    <p:sldId id="325" r:id="rId13"/>
    <p:sldId id="310" r:id="rId14"/>
    <p:sldId id="312" r:id="rId15"/>
    <p:sldId id="313" r:id="rId16"/>
    <p:sldId id="314" r:id="rId17"/>
    <p:sldId id="315" r:id="rId18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>
      <p:cViewPr varScale="1">
        <p:scale>
          <a:sx n="73" d="100"/>
          <a:sy n="73" d="100"/>
        </p:scale>
        <p:origin x="-201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7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0.xml"/><Relationship Id="rId7" Type="http://schemas.openxmlformats.org/officeDocument/2006/relationships/slide" Target="slides/slide16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5.xml"/><Relationship Id="rId5" Type="http://schemas.openxmlformats.org/officeDocument/2006/relationships/slide" Target="slides/slide13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75D2B0-8C3A-48AE-A98E-2C16632C6DD8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0A20C2-D241-41F7-BEB9-EFE0F81E01E1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9E086-F7A3-45D0-80BD-A48D4B75CB06}" type="slidenum">
              <a:rPr lang="fr-FR"/>
              <a:pPr/>
              <a:t>10</a:t>
            </a:fld>
            <a:endParaRPr lang="fr-F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C06A2B-CFD0-458F-88D4-7BF6FB9C53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35A2E-B95C-4561-9DD7-4D585C438FA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1FD28-7962-43DA-8FD4-5286D8B8174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324B79-A503-4090-9F1E-C3F0B718ACB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0C09B2-DB57-4436-9DD4-08BF061F2F7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6CCC-C510-4312-AFF9-8B959BC9910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6D4CD5-7ADB-425A-B8F4-57800FB32D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D8F494-09D5-41AB-A6BE-A81D5900BFA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C1E23B-56D8-4E7C-BE1A-AF9FCF764D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6AA316-C83A-44FD-BEB4-528482032DD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IX: Les requêtes complexes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E167FD-FC3E-4F87-99A6-FA6B6376F43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IX: Les requêtes complexes</a:t>
            </a:r>
            <a:endParaRPr lang="fr-FR" sz="14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4571FB-EBF1-4F6C-B08C-1CFE85AE8B0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fr-CA" dirty="0" smtClean="0"/>
              <a:t>Les </a:t>
            </a:r>
            <a:br>
              <a:rPr lang="fr-CA" dirty="0" smtClean="0"/>
            </a:br>
            <a:r>
              <a:rPr lang="fr-CA" dirty="0" smtClean="0"/>
              <a:t>jonctions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CA" sz="3200"/>
              <a:t>Toutes les combinaisons possibles des rangées des 2 tables</a:t>
            </a:r>
          </a:p>
          <a:p>
            <a:pPr lvl="1">
              <a:buFont typeface="Wingdings" pitchFamily="2" charset="2"/>
              <a:buChar char="v"/>
            </a:pPr>
            <a:r>
              <a:rPr lang="fr-CA" sz="2800"/>
              <a:t>il s’agit du produit cartésien des 2 tables</a:t>
            </a:r>
          </a:p>
          <a:p>
            <a:pPr>
              <a:buFont typeface="Wingdings" pitchFamily="2" charset="2"/>
              <a:buChar char="v"/>
            </a:pPr>
            <a:r>
              <a:rPr lang="fr-CA" sz="3200"/>
              <a:t>Rarement utile</a:t>
            </a:r>
          </a:p>
          <a:p>
            <a:pPr>
              <a:buFont typeface="Wingdings" pitchFamily="2" charset="2"/>
              <a:buChar char="v"/>
            </a:pPr>
            <a:endParaRPr lang="fr-CA" sz="32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fld id="{9BC66EEC-8525-4B9C-A100-957BFC9973BD}" type="slidenum">
              <a:rPr lang="fr-FR"/>
              <a:pPr/>
              <a:t>10</a:t>
            </a:fld>
            <a:endParaRPr lang="fr-FR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CROSS JOIN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5" name="Rectangle 655"/>
          <p:cNvSpPr>
            <a:spLocks noGrp="1" noChangeArrowheads="1"/>
          </p:cNvSpPr>
          <p:nvPr>
            <p:ph idx="1"/>
          </p:nvPr>
        </p:nvSpPr>
        <p:spPr>
          <a:xfrm>
            <a:off x="514350" y="1619672"/>
            <a:ext cx="6343650" cy="1323975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SELECT  *</a:t>
            </a:r>
          </a:p>
          <a:p>
            <a:pPr>
              <a:buFont typeface="Wingdings" pitchFamily="2" charset="2"/>
              <a:buNone/>
            </a:pPr>
            <a:r>
              <a:rPr lang="fr-FR" sz="2400" dirty="0" smtClean="0"/>
              <a:t>FROM </a:t>
            </a:r>
            <a:r>
              <a:rPr lang="fr-FR" sz="2400" dirty="0" err="1" smtClean="0"/>
              <a:t>employe</a:t>
            </a:r>
            <a:r>
              <a:rPr lang="fr-FR" sz="2400" dirty="0" smtClean="0"/>
              <a:t> </a:t>
            </a:r>
            <a:r>
              <a:rPr lang="fr-FR" sz="2400" dirty="0"/>
              <a:t>CROSS JOIN </a:t>
            </a:r>
            <a:r>
              <a:rPr lang="fr-FR" sz="2400" dirty="0" err="1" smtClean="0"/>
              <a:t>departement</a:t>
            </a:r>
            <a:endParaRPr lang="fr-FR" sz="240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fld id="{86FB1D61-D76E-43AB-9915-9600F10D2A39}" type="slidenum">
              <a:rPr lang="fr-FR"/>
              <a:pPr/>
              <a:t>11</a:t>
            </a:fld>
            <a:endParaRPr lang="fr-FR" dirty="0"/>
          </a:p>
        </p:txBody>
      </p:sp>
      <p:sp>
        <p:nvSpPr>
          <p:cNvPr id="31373" name="Rectangle 653"/>
          <p:cNvSpPr>
            <a:spLocks noGrp="1" noChangeArrowheads="1"/>
          </p:cNvSpPr>
          <p:nvPr>
            <p:ph type="title"/>
          </p:nvPr>
        </p:nvSpPr>
        <p:spPr>
          <a:xfrm>
            <a:off x="514350" y="550863"/>
            <a:ext cx="5829300" cy="925512"/>
          </a:xfrm>
          <a:ln/>
        </p:spPr>
        <p:txBody>
          <a:bodyPr/>
          <a:lstStyle/>
          <a:p>
            <a:r>
              <a:rPr lang="fr-CA"/>
              <a:t>Exemple</a:t>
            </a:r>
          </a:p>
        </p:txBody>
      </p:sp>
      <p:pic>
        <p:nvPicPr>
          <p:cNvPr id="31376" name="Picture 6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3230563"/>
            <a:ext cx="3036888" cy="1249362"/>
          </a:xfrm>
          <a:prstGeom prst="rect">
            <a:avLst/>
          </a:prstGeom>
          <a:noFill/>
        </p:spPr>
      </p:pic>
      <p:pic>
        <p:nvPicPr>
          <p:cNvPr id="31377" name="Picture 6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163" y="3241675"/>
            <a:ext cx="1295400" cy="492125"/>
          </a:xfrm>
          <a:prstGeom prst="rect">
            <a:avLst/>
          </a:prstGeom>
          <a:noFill/>
        </p:spPr>
      </p:pic>
      <p:sp>
        <p:nvSpPr>
          <p:cNvPr id="31378" name="Text Box 658"/>
          <p:cNvSpPr txBox="1">
            <a:spLocks noChangeArrowheads="1"/>
          </p:cNvSpPr>
          <p:nvPr/>
        </p:nvSpPr>
        <p:spPr bwMode="auto">
          <a:xfrm>
            <a:off x="577850" y="284321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/>
              <a:t>emp</a:t>
            </a:r>
          </a:p>
        </p:txBody>
      </p:sp>
      <p:sp>
        <p:nvSpPr>
          <p:cNvPr id="31379" name="Text Box 659"/>
          <p:cNvSpPr txBox="1">
            <a:spLocks noChangeArrowheads="1"/>
          </p:cNvSpPr>
          <p:nvPr/>
        </p:nvSpPr>
        <p:spPr bwMode="auto">
          <a:xfrm>
            <a:off x="4149725" y="284321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/>
              <a:t>dept</a:t>
            </a:r>
          </a:p>
        </p:txBody>
      </p:sp>
      <p:sp>
        <p:nvSpPr>
          <p:cNvPr id="31381" name="Text Box 661"/>
          <p:cNvSpPr txBox="1">
            <a:spLocks noChangeArrowheads="1"/>
          </p:cNvSpPr>
          <p:nvPr/>
        </p:nvSpPr>
        <p:spPr bwMode="auto">
          <a:xfrm>
            <a:off x="2332038" y="4978400"/>
            <a:ext cx="308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dirty="0" err="1"/>
              <a:t>emp</a:t>
            </a:r>
            <a:r>
              <a:rPr lang="fr-CA" dirty="0"/>
              <a:t> CROSS JOIN </a:t>
            </a:r>
            <a:r>
              <a:rPr lang="fr-CA" dirty="0" err="1"/>
              <a:t>dept</a:t>
            </a:r>
            <a:endParaRPr lang="fr-CA" dirty="0"/>
          </a:p>
        </p:txBody>
      </p:sp>
      <p:pic>
        <p:nvPicPr>
          <p:cNvPr id="31382" name="Picture 6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2175" y="5451475"/>
            <a:ext cx="4581525" cy="1909763"/>
          </a:xfrm>
          <a:prstGeom prst="rect">
            <a:avLst/>
          </a:prstGeom>
          <a:noFill/>
        </p:spPr>
      </p:pic>
      <p:sp>
        <p:nvSpPr>
          <p:cNvPr id="31383" name="Line 663"/>
          <p:cNvSpPr>
            <a:spLocks noChangeShapeType="1"/>
          </p:cNvSpPr>
          <p:nvPr/>
        </p:nvSpPr>
        <p:spPr bwMode="auto">
          <a:xfrm flipH="1" flipV="1">
            <a:off x="2781300" y="4572000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1384" name="Line 664"/>
          <p:cNvSpPr>
            <a:spLocks noChangeShapeType="1"/>
          </p:cNvSpPr>
          <p:nvPr/>
        </p:nvSpPr>
        <p:spPr bwMode="auto">
          <a:xfrm flipV="1">
            <a:off x="4292600" y="3779838"/>
            <a:ext cx="792163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1385" name="Text Box 665"/>
          <p:cNvSpPr txBox="1">
            <a:spLocks noChangeArrowheads="1"/>
          </p:cNvSpPr>
          <p:nvPr/>
        </p:nvSpPr>
        <p:spPr bwMode="auto">
          <a:xfrm>
            <a:off x="5427663" y="6008688"/>
            <a:ext cx="116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1800"/>
              <a:t>56 rangées</a:t>
            </a:r>
          </a:p>
        </p:txBody>
      </p:sp>
      <p:sp>
        <p:nvSpPr>
          <p:cNvPr id="31386" name="Line 666"/>
          <p:cNvSpPr>
            <a:spLocks noChangeShapeType="1"/>
          </p:cNvSpPr>
          <p:nvPr/>
        </p:nvSpPr>
        <p:spPr bwMode="auto">
          <a:xfrm flipV="1">
            <a:off x="5859463" y="55800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1387" name="Line 667"/>
          <p:cNvSpPr>
            <a:spLocks noChangeShapeType="1"/>
          </p:cNvSpPr>
          <p:nvPr/>
        </p:nvSpPr>
        <p:spPr bwMode="auto">
          <a:xfrm>
            <a:off x="5859463" y="63722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1388" name="Text Box 668"/>
          <p:cNvSpPr txBox="1">
            <a:spLocks noChangeArrowheads="1"/>
          </p:cNvSpPr>
          <p:nvPr/>
        </p:nvSpPr>
        <p:spPr bwMode="auto">
          <a:xfrm>
            <a:off x="5516563" y="33416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1800"/>
              <a:t>4 rangées</a:t>
            </a:r>
          </a:p>
        </p:txBody>
      </p:sp>
      <p:sp>
        <p:nvSpPr>
          <p:cNvPr id="31389" name="Text Box 669"/>
          <p:cNvSpPr txBox="1">
            <a:spLocks noChangeArrowheads="1"/>
          </p:cNvSpPr>
          <p:nvPr/>
        </p:nvSpPr>
        <p:spPr bwMode="auto">
          <a:xfrm>
            <a:off x="3525838" y="3851275"/>
            <a:ext cx="116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1800"/>
              <a:t>14 rangées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>
          <a:xfrm>
            <a:off x="260648" y="1975105"/>
            <a:ext cx="6408712" cy="603461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CA" dirty="0"/>
              <a:t>Exemple:</a:t>
            </a:r>
          </a:p>
          <a:p>
            <a:pPr>
              <a:buFontTx/>
              <a:buNone/>
            </a:pPr>
            <a:r>
              <a:rPr lang="fr-CA" dirty="0"/>
              <a:t>On veut pour chaque </a:t>
            </a:r>
            <a:r>
              <a:rPr lang="fr-CA" dirty="0" smtClean="0"/>
              <a:t>employé</a:t>
            </a:r>
          </a:p>
          <a:p>
            <a:pPr lvl="1"/>
            <a:r>
              <a:rPr lang="fr-CA" dirty="0" smtClean="0"/>
              <a:t>le </a:t>
            </a:r>
            <a:r>
              <a:rPr lang="fr-CA" dirty="0"/>
              <a:t>nom de </a:t>
            </a:r>
            <a:r>
              <a:rPr lang="fr-CA" dirty="0" smtClean="0"/>
              <a:t>l’employé</a:t>
            </a:r>
          </a:p>
          <a:p>
            <a:pPr lvl="1"/>
            <a:r>
              <a:rPr lang="fr-CA" dirty="0" smtClean="0"/>
              <a:t>le </a:t>
            </a:r>
            <a:r>
              <a:rPr lang="fr-CA" dirty="0"/>
              <a:t>nom de département de </a:t>
            </a:r>
            <a:r>
              <a:rPr lang="fr-CA" dirty="0" smtClean="0"/>
              <a:t>l’employé</a:t>
            </a:r>
          </a:p>
          <a:p>
            <a:pPr lvl="1"/>
            <a:r>
              <a:rPr lang="fr-CA" dirty="0" smtClean="0"/>
              <a:t>le </a:t>
            </a:r>
            <a:r>
              <a:rPr lang="fr-CA" dirty="0"/>
              <a:t>nom de son patron</a:t>
            </a:r>
          </a:p>
          <a:p>
            <a:pPr lvl="2"/>
            <a:endParaRPr lang="fr-CA" dirty="0"/>
          </a:p>
          <a:p>
            <a:pPr>
              <a:buFontTx/>
              <a:buNone/>
            </a:pPr>
            <a:r>
              <a:rPr lang="fr-CA" sz="1800" dirty="0"/>
              <a:t>SELECT </a:t>
            </a:r>
            <a:endParaRPr lang="fr-CA" sz="1800" dirty="0" smtClean="0"/>
          </a:p>
          <a:p>
            <a:pPr>
              <a:buFontTx/>
              <a:buNone/>
            </a:pPr>
            <a:r>
              <a:rPr lang="fr-CA" sz="1800" dirty="0" smtClean="0"/>
              <a:t>	a.nom, </a:t>
            </a:r>
          </a:p>
          <a:p>
            <a:pPr>
              <a:buFontTx/>
              <a:buNone/>
            </a:pPr>
            <a:r>
              <a:rPr lang="fr-CA" sz="1800" dirty="0" smtClean="0"/>
              <a:t>	c.nom, </a:t>
            </a:r>
          </a:p>
          <a:p>
            <a:pPr>
              <a:buFontTx/>
              <a:buNone/>
            </a:pPr>
            <a:r>
              <a:rPr lang="fr-CA" sz="1800" dirty="0" smtClean="0"/>
              <a:t>	b.nom </a:t>
            </a:r>
          </a:p>
          <a:p>
            <a:pPr>
              <a:buFontTx/>
              <a:buNone/>
            </a:pPr>
            <a:r>
              <a:rPr lang="fr-CA" sz="1800" dirty="0" smtClean="0"/>
              <a:t>FROM </a:t>
            </a:r>
          </a:p>
          <a:p>
            <a:pPr>
              <a:buFontTx/>
              <a:buNone/>
            </a:pPr>
            <a:r>
              <a:rPr lang="fr-CA" sz="1800" dirty="0" smtClean="0"/>
              <a:t>   </a:t>
            </a:r>
            <a:r>
              <a:rPr lang="fr-CA" sz="1800" dirty="0" err="1" smtClean="0"/>
              <a:t>employe</a:t>
            </a:r>
            <a:r>
              <a:rPr lang="fr-CA" sz="1800" dirty="0" smtClean="0"/>
              <a:t> </a:t>
            </a:r>
            <a:r>
              <a:rPr lang="fr-CA" sz="1800" dirty="0"/>
              <a:t>a </a:t>
            </a:r>
            <a:r>
              <a:rPr lang="fr-CA" sz="1800" dirty="0" smtClean="0"/>
              <a:t>JOIN </a:t>
            </a:r>
            <a:r>
              <a:rPr lang="fr-CA" sz="1800" dirty="0" err="1" smtClean="0"/>
              <a:t>employe</a:t>
            </a:r>
            <a:r>
              <a:rPr lang="fr-CA" sz="1800" dirty="0" smtClean="0"/>
              <a:t> </a:t>
            </a:r>
            <a:r>
              <a:rPr lang="fr-CA" sz="1800" dirty="0"/>
              <a:t>b ON </a:t>
            </a:r>
            <a:r>
              <a:rPr lang="fr-CA" sz="1800" dirty="0" smtClean="0"/>
              <a:t>a.</a:t>
            </a:r>
            <a:r>
              <a:rPr lang="fr-CA" sz="1800" dirty="0" err="1" smtClean="0"/>
              <a:t>id_patron</a:t>
            </a:r>
            <a:r>
              <a:rPr lang="fr-CA" sz="1800" dirty="0" smtClean="0"/>
              <a:t>=b.id </a:t>
            </a:r>
            <a:r>
              <a:rPr lang="fr-CA" sz="1800" dirty="0"/>
              <a:t/>
            </a:r>
            <a:br>
              <a:rPr lang="fr-CA" sz="1800" dirty="0"/>
            </a:br>
            <a:r>
              <a:rPr lang="fr-CA" sz="1800" dirty="0" smtClean="0"/>
              <a:t>JOIN </a:t>
            </a:r>
            <a:r>
              <a:rPr lang="fr-CA" sz="1800" dirty="0" err="1" smtClean="0"/>
              <a:t>departement</a:t>
            </a:r>
            <a:r>
              <a:rPr lang="fr-CA" sz="1800" dirty="0" smtClean="0"/>
              <a:t> </a:t>
            </a:r>
            <a:r>
              <a:rPr lang="fr-CA" sz="1800" dirty="0"/>
              <a:t>c ON </a:t>
            </a:r>
            <a:r>
              <a:rPr lang="fr-CA" sz="1800" dirty="0" smtClean="0"/>
              <a:t>a.</a:t>
            </a:r>
            <a:r>
              <a:rPr lang="fr-CA" sz="1800" dirty="0" err="1" smtClean="0"/>
              <a:t>id_departement</a:t>
            </a:r>
            <a:r>
              <a:rPr lang="fr-CA" sz="1800" dirty="0" smtClean="0"/>
              <a:t>=c.id;</a:t>
            </a:r>
            <a:endParaRPr lang="fr-CA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A6937A25-E4C7-415D-9445-130E3481DF54}" type="slidenum">
              <a:rPr lang="fr-FR"/>
              <a:pPr/>
              <a:t>12</a:t>
            </a:fld>
            <a:endParaRPr lang="fr-FR" dirty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 dirty="0"/>
              <a:t>Jonction sur plus de deux tables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sz="2800" dirty="0"/>
              <a:t>Jonction ou sont conservées les rangées d’une table qui n’ont pas de rangées correspondantes dans l’autre </a:t>
            </a:r>
            <a:r>
              <a:rPr lang="fr-CA" sz="2800" dirty="0" smtClean="0"/>
              <a:t>table</a:t>
            </a:r>
          </a:p>
          <a:p>
            <a:endParaRPr lang="en-CA" sz="2800" dirty="0" smtClean="0"/>
          </a:p>
          <a:p>
            <a:r>
              <a:rPr lang="fr-CA" dirty="0" smtClean="0"/>
              <a:t>Exemple : On désire la liste des employés par département incluant les départements qui n’ont pas d’employés.</a:t>
            </a:r>
          </a:p>
          <a:p>
            <a:pPr lvl="1"/>
            <a:r>
              <a:rPr lang="en-CA" dirty="0" err="1" smtClean="0"/>
              <a:t>Dans</a:t>
            </a:r>
            <a:r>
              <a:rPr lang="en-CA" dirty="0" smtClean="0"/>
              <a:t> un INNER join, </a:t>
            </a:r>
            <a:r>
              <a:rPr lang="en-CA" dirty="0" err="1" smtClean="0"/>
              <a:t>s’il</a:t>
            </a:r>
            <a:r>
              <a:rPr lang="en-CA" dirty="0" smtClean="0"/>
              <a:t> </a:t>
            </a:r>
            <a:r>
              <a:rPr lang="en-CA" dirty="0" err="1" smtClean="0"/>
              <a:t>n’y</a:t>
            </a:r>
            <a:r>
              <a:rPr lang="en-CA" dirty="0" smtClean="0"/>
              <a:t> a pas </a:t>
            </a:r>
            <a:r>
              <a:rPr lang="en-CA" dirty="0" err="1" smtClean="0"/>
              <a:t>d’employé</a:t>
            </a:r>
            <a:r>
              <a:rPr lang="en-CA" dirty="0" smtClean="0"/>
              <a:t> pour le </a:t>
            </a:r>
            <a:r>
              <a:rPr lang="en-CA" dirty="0" err="1" smtClean="0"/>
              <a:t>département</a:t>
            </a:r>
            <a:r>
              <a:rPr lang="en-CA" dirty="0" smtClean="0"/>
              <a:t>, </a:t>
            </a:r>
            <a:r>
              <a:rPr lang="en-CA" dirty="0" err="1" smtClean="0"/>
              <a:t>alors</a:t>
            </a:r>
            <a:r>
              <a:rPr lang="en-CA" dirty="0" smtClean="0"/>
              <a:t> on </a:t>
            </a:r>
            <a:r>
              <a:rPr lang="en-CA" dirty="0" err="1" smtClean="0"/>
              <a:t>ne</a:t>
            </a:r>
            <a:r>
              <a:rPr lang="en-CA" dirty="0" smtClean="0"/>
              <a:t> </a:t>
            </a:r>
            <a:r>
              <a:rPr lang="en-CA" dirty="0" err="1" smtClean="0"/>
              <a:t>verra</a:t>
            </a:r>
            <a:r>
              <a:rPr lang="en-CA" dirty="0" smtClean="0"/>
              <a:t> pas le </a:t>
            </a:r>
            <a:r>
              <a:rPr lang="en-CA" dirty="0" err="1" smtClean="0"/>
              <a:t>département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résultats</a:t>
            </a:r>
            <a:endParaRPr lang="fr-CA" dirty="0" smtClean="0"/>
          </a:p>
          <a:p>
            <a:endParaRPr lang="fr-CA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fld id="{1F7B4885-2A7F-4617-85AD-62D3710B1782}" type="slidenum">
              <a:rPr lang="fr-FR"/>
              <a:pPr/>
              <a:t>13</a:t>
            </a:fld>
            <a:endParaRPr lang="fr-F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1209-848C-46D1-9648-65876F6EE403}" type="slidenum">
              <a:rPr lang="fr-FR"/>
              <a:pPr/>
              <a:t>14</a:t>
            </a:fld>
            <a:endParaRPr lang="fr-FR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Exemple (suite)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3132138"/>
            <a:ext cx="1924050" cy="733425"/>
          </a:xfrm>
          <a:prstGeom prst="rect">
            <a:avLst/>
          </a:prstGeom>
          <a:noFill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2375" y="3117850"/>
            <a:ext cx="4117975" cy="881063"/>
          </a:xfrm>
          <a:prstGeom prst="rect">
            <a:avLst/>
          </a:prstGeom>
          <a:noFill/>
        </p:spPr>
      </p:pic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420938" y="2713038"/>
            <a:ext cx="2448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CA" dirty="0" err="1" smtClean="0"/>
              <a:t>employe</a:t>
            </a:r>
            <a:endParaRPr lang="fr-CA" dirty="0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46075" y="2733675"/>
            <a:ext cx="200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CA" dirty="0" err="1" smtClean="0"/>
              <a:t>departement</a:t>
            </a:r>
            <a:endParaRPr lang="fr-CA" dirty="0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027362" y="4422775"/>
            <a:ext cx="3641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CA" dirty="0" err="1" smtClean="0"/>
              <a:t>departement</a:t>
            </a:r>
            <a:r>
              <a:rPr lang="fr-CA" dirty="0" smtClean="0"/>
              <a:t> </a:t>
            </a:r>
            <a:r>
              <a:rPr lang="fr-CA" b="1" dirty="0" err="1"/>
              <a:t>left</a:t>
            </a:r>
            <a:r>
              <a:rPr lang="fr-CA" b="1" dirty="0"/>
              <a:t> </a:t>
            </a:r>
            <a:r>
              <a:rPr lang="fr-CA" dirty="0" err="1" smtClean="0"/>
              <a:t>join</a:t>
            </a:r>
            <a:r>
              <a:rPr lang="fr-CA" dirty="0" smtClean="0"/>
              <a:t> </a:t>
            </a:r>
            <a:endParaRPr lang="fr-CA" dirty="0"/>
          </a:p>
          <a:p>
            <a:r>
              <a:rPr lang="fr-CA" dirty="0" err="1" smtClean="0"/>
              <a:t>employe</a:t>
            </a:r>
            <a:r>
              <a:rPr lang="fr-CA" dirty="0" smtClean="0"/>
              <a:t> </a:t>
            </a:r>
            <a:r>
              <a:rPr lang="fr-CA" dirty="0" err="1" smtClean="0"/>
              <a:t>using</a:t>
            </a:r>
            <a:r>
              <a:rPr lang="fr-CA" dirty="0" smtClean="0"/>
              <a:t>(</a:t>
            </a:r>
            <a:r>
              <a:rPr lang="fr-CA" dirty="0" err="1" smtClean="0"/>
              <a:t>nodept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412875" y="3910013"/>
            <a:ext cx="8636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H="1">
            <a:off x="2492375" y="4054475"/>
            <a:ext cx="7921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pic>
        <p:nvPicPr>
          <p:cNvPr id="9217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8" y="4787900"/>
            <a:ext cx="1276350" cy="2162175"/>
          </a:xfrm>
          <a:prstGeom prst="rect">
            <a:avLst/>
          </a:prstGeom>
          <a:noFill/>
        </p:spPr>
      </p:pic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3063875" y="6392863"/>
            <a:ext cx="3729038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/>
              <a:t>le département «Opérations»</a:t>
            </a:r>
          </a:p>
          <a:p>
            <a:r>
              <a:rPr lang="fr-CA"/>
              <a:t>fait partie de la liste!</a:t>
            </a: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2852738" y="68770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4140200"/>
            <a:ext cx="5829300" cy="4032200"/>
          </a:xfrm>
          <a:ln/>
        </p:spPr>
        <p:txBody>
          <a:bodyPr>
            <a:normAutofit/>
          </a:bodyPr>
          <a:lstStyle/>
          <a:p>
            <a:r>
              <a:rPr lang="fr-CA" dirty="0"/>
              <a:t>Exemple </a:t>
            </a:r>
            <a:r>
              <a:rPr lang="fr-CA" dirty="0" smtClean="0"/>
              <a:t>: Retourne la liste des départements, même ceux qui n’ont pas d’employés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2200" dirty="0" smtClean="0"/>
              <a:t>SELECT</a:t>
            </a:r>
          </a:p>
          <a:p>
            <a:pPr>
              <a:buNone/>
            </a:pPr>
            <a:r>
              <a:rPr lang="en-CA" sz="2200" dirty="0" smtClean="0"/>
              <a:t>	*</a:t>
            </a:r>
          </a:p>
          <a:p>
            <a:pPr>
              <a:buNone/>
            </a:pPr>
            <a:r>
              <a:rPr lang="en-CA" sz="2200" dirty="0" smtClean="0"/>
              <a:t>FROM </a:t>
            </a:r>
          </a:p>
          <a:p>
            <a:pPr>
              <a:buNone/>
            </a:pPr>
            <a:r>
              <a:rPr lang="en-CA" sz="2200" dirty="0" smtClean="0"/>
              <a:t>	</a:t>
            </a:r>
            <a:r>
              <a:rPr lang="en-CA" sz="2200" dirty="0" err="1" smtClean="0"/>
              <a:t>departement</a:t>
            </a:r>
            <a:r>
              <a:rPr lang="en-CA" sz="2200" dirty="0" smtClean="0"/>
              <a:t> d LEFT JOIN </a:t>
            </a:r>
            <a:r>
              <a:rPr lang="en-CA" sz="2200" dirty="0" err="1" smtClean="0"/>
              <a:t>employe</a:t>
            </a:r>
            <a:r>
              <a:rPr lang="en-CA" sz="2200" dirty="0" smtClean="0"/>
              <a:t> e ON </a:t>
            </a:r>
            <a:r>
              <a:rPr lang="en-CA" sz="2200" dirty="0" err="1" smtClean="0"/>
              <a:t>d.id</a:t>
            </a:r>
            <a:r>
              <a:rPr lang="en-CA" sz="2200" dirty="0" smtClean="0"/>
              <a:t> = </a:t>
            </a:r>
            <a:r>
              <a:rPr lang="en-CA" sz="2200" dirty="0" err="1" smtClean="0"/>
              <a:t>e.id_departement</a:t>
            </a:r>
            <a:endParaRPr lang="fr-CA" sz="2200" dirty="0" smtClean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D760-FA9C-442F-A05E-DF2988597FF6}" type="slidenum">
              <a:rPr lang="fr-FR"/>
              <a:pPr/>
              <a:t>15</a:t>
            </a:fld>
            <a:endParaRPr lang="fr-FR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Syntaxe de OUTER JOIN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001838" y="2973388"/>
            <a:ext cx="262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2000" b="1"/>
              <a:t>[OUTER] JOIN </a:t>
            </a:r>
            <a:r>
              <a:rPr lang="fr-CA" sz="2000" b="1" i="1"/>
              <a:t>table2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497388" y="2738438"/>
            <a:ext cx="161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2000" b="1"/>
              <a:t>ON </a:t>
            </a:r>
            <a:r>
              <a:rPr lang="fr-CA" sz="2000" b="1" i="1"/>
              <a:t>condition</a:t>
            </a:r>
            <a:endParaRPr lang="fr-CA" sz="2000" b="1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489450" y="3282950"/>
            <a:ext cx="205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2000" b="1"/>
              <a:t>USING (</a:t>
            </a:r>
            <a:r>
              <a:rPr lang="fr-CA" sz="2000" b="1" i="1"/>
              <a:t>colonne)</a:t>
            </a:r>
            <a:endParaRPr lang="fr-CA" sz="2000" b="1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001713" y="2700338"/>
            <a:ext cx="1030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2000" b="1"/>
              <a:t>LEFT</a:t>
            </a:r>
          </a:p>
          <a:p>
            <a:r>
              <a:rPr lang="fr-CA" sz="2000" b="1"/>
              <a:t>RIGHT</a:t>
            </a:r>
          </a:p>
          <a:p>
            <a:r>
              <a:rPr lang="fr-CA" sz="2000" b="1"/>
              <a:t>FULL</a:t>
            </a:r>
            <a:endParaRPr lang="fr-CA" sz="2000" b="1" i="1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88913" y="2987675"/>
            <a:ext cx="81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sz="2000" b="1" i="1"/>
              <a:t>table1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641600"/>
            <a:ext cx="5829300" cy="4090640"/>
          </a:xfrm>
          <a:ln/>
        </p:spPr>
        <p:txBody>
          <a:bodyPr>
            <a:normAutofit/>
          </a:bodyPr>
          <a:lstStyle/>
          <a:p>
            <a:r>
              <a:rPr lang="en-CA" dirty="0" err="1" smtClean="0"/>
              <a:t>Alors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le LEFT JOIN </a:t>
            </a:r>
            <a:r>
              <a:rPr lang="en-CA" dirty="0" err="1" smtClean="0"/>
              <a:t>permet</a:t>
            </a:r>
            <a:r>
              <a:rPr lang="en-CA" dirty="0" smtClean="0"/>
              <a:t> de </a:t>
            </a:r>
            <a:r>
              <a:rPr lang="en-CA" dirty="0" err="1" smtClean="0"/>
              <a:t>retourner</a:t>
            </a:r>
            <a:r>
              <a:rPr lang="en-CA" dirty="0" smtClean="0"/>
              <a:t> la </a:t>
            </a:r>
            <a:r>
              <a:rPr lang="en-CA" dirty="0" err="1" smtClean="0"/>
              <a:t>liste</a:t>
            </a:r>
            <a:r>
              <a:rPr lang="en-CA" dirty="0" smtClean="0"/>
              <a:t> de la table de gauche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l’énoncé</a:t>
            </a:r>
            <a:r>
              <a:rPr lang="en-CA" dirty="0" smtClean="0"/>
              <a:t> </a:t>
            </a:r>
            <a:r>
              <a:rPr lang="en-CA" dirty="0" err="1" smtClean="0"/>
              <a:t>même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la table de </a:t>
            </a:r>
            <a:r>
              <a:rPr lang="en-CA" dirty="0" err="1" smtClean="0"/>
              <a:t>droite</a:t>
            </a:r>
            <a:r>
              <a:rPr lang="en-CA" dirty="0" smtClean="0"/>
              <a:t> </a:t>
            </a:r>
            <a:r>
              <a:rPr lang="en-CA" dirty="0" err="1" smtClean="0"/>
              <a:t>ne</a:t>
            </a:r>
            <a:r>
              <a:rPr lang="en-CA" dirty="0" smtClean="0"/>
              <a:t> </a:t>
            </a:r>
            <a:r>
              <a:rPr lang="en-CA" dirty="0" err="1" smtClean="0"/>
              <a:t>retourne</a:t>
            </a:r>
            <a:r>
              <a:rPr lang="en-CA" dirty="0" smtClean="0"/>
              <a:t> </a:t>
            </a:r>
            <a:r>
              <a:rPr lang="en-CA" dirty="0" err="1" smtClean="0"/>
              <a:t>rien</a:t>
            </a:r>
            <a:r>
              <a:rPr lang="en-CA" dirty="0" smtClean="0"/>
              <a:t>, un  RIGHT JOIN </a:t>
            </a:r>
            <a:r>
              <a:rPr lang="en-CA" dirty="0" err="1" smtClean="0"/>
              <a:t>fera</a:t>
            </a:r>
            <a:r>
              <a:rPr lang="en-CA" dirty="0" smtClean="0"/>
              <a:t> </a:t>
            </a:r>
            <a:r>
              <a:rPr lang="en-CA" dirty="0" err="1" smtClean="0"/>
              <a:t>l’inverse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La table de gauche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ne</a:t>
            </a:r>
            <a:r>
              <a:rPr lang="en-CA" dirty="0" smtClean="0"/>
              <a:t> </a:t>
            </a:r>
            <a:r>
              <a:rPr lang="en-CA" dirty="0" err="1" smtClean="0"/>
              <a:t>rien</a:t>
            </a:r>
            <a:r>
              <a:rPr lang="en-CA" dirty="0" smtClean="0"/>
              <a:t> </a:t>
            </a:r>
            <a:r>
              <a:rPr lang="en-CA" dirty="0" err="1" smtClean="0"/>
              <a:t>retourner</a:t>
            </a:r>
            <a:r>
              <a:rPr lang="en-CA" dirty="0" smtClean="0"/>
              <a:t>.</a:t>
            </a:r>
            <a:endParaRPr lang="fr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7812-9E2F-4DB2-AF45-E4D907BF031B}" type="slidenum">
              <a:rPr lang="fr-FR"/>
              <a:pPr/>
              <a:t>16</a:t>
            </a:fld>
            <a:endParaRPr lang="fr-F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Right outer join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641600"/>
            <a:ext cx="5829300" cy="706438"/>
          </a:xfrm>
          <a:ln/>
        </p:spPr>
        <p:txBody>
          <a:bodyPr>
            <a:normAutofit fontScale="92500"/>
          </a:bodyPr>
          <a:lstStyle/>
          <a:p>
            <a:r>
              <a:rPr lang="fr-CA" dirty="0" err="1"/>
              <a:t>dept</a:t>
            </a:r>
            <a:r>
              <a:rPr lang="fr-CA" dirty="0"/>
              <a:t> </a:t>
            </a:r>
            <a:r>
              <a:rPr lang="fr-CA" b="1" dirty="0"/>
              <a:t>full </a:t>
            </a:r>
            <a:r>
              <a:rPr lang="fr-CA" b="1" dirty="0" err="1"/>
              <a:t>join</a:t>
            </a:r>
            <a:r>
              <a:rPr lang="fr-CA" dirty="0"/>
              <a:t> </a:t>
            </a:r>
            <a:r>
              <a:rPr lang="fr-CA" dirty="0" err="1"/>
              <a:t>emp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(</a:t>
            </a:r>
            <a:r>
              <a:rPr lang="fr-CA" dirty="0" err="1"/>
              <a:t>nodept</a:t>
            </a:r>
            <a:r>
              <a:rPr lang="fr-CA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847-308C-454F-98BD-B43E8D9194A7}" type="slidenum">
              <a:rPr lang="fr-FR"/>
              <a:pPr/>
              <a:t>17</a:t>
            </a:fld>
            <a:endParaRPr lang="fr-FR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Full outer join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50" y="3563938"/>
            <a:ext cx="1933575" cy="3455987"/>
          </a:xfrm>
          <a:prstGeom prst="rect">
            <a:avLst/>
          </a:prstGeom>
          <a:noFill/>
        </p:spPr>
      </p:pic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500438" y="5607050"/>
            <a:ext cx="2927350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/>
              <a:t>département</a:t>
            </a:r>
          </a:p>
          <a:p>
            <a:r>
              <a:rPr lang="fr-CA"/>
              <a:t>qui n’a pas d’employé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519488" y="6743700"/>
            <a:ext cx="2562225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/>
              <a:t>employé qui n’a</a:t>
            </a:r>
          </a:p>
          <a:p>
            <a:r>
              <a:rPr lang="fr-CA"/>
              <a:t>pas de département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>
            <a:off x="2781300" y="6300788"/>
            <a:ext cx="7191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 flipV="1">
            <a:off x="2781300" y="6877050"/>
            <a:ext cx="7191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Jonction de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2656" y="1619672"/>
            <a:ext cx="6172200" cy="6034617"/>
          </a:xfrm>
        </p:spPr>
        <p:txBody>
          <a:bodyPr>
            <a:normAutofit/>
          </a:bodyPr>
          <a:lstStyle/>
          <a:p>
            <a:r>
              <a:rPr lang="en-CA" sz="2100" dirty="0" smtClean="0"/>
              <a:t>Il </a:t>
            </a:r>
            <a:r>
              <a:rPr lang="en-CA" sz="2100" dirty="0" err="1" smtClean="0"/>
              <a:t>s’agit</a:t>
            </a:r>
            <a:r>
              <a:rPr lang="en-CA" sz="2100" dirty="0" smtClean="0"/>
              <a:t> </a:t>
            </a:r>
            <a:r>
              <a:rPr lang="en-CA" sz="2100" dirty="0" err="1" smtClean="0"/>
              <a:t>d’une</a:t>
            </a:r>
            <a:r>
              <a:rPr lang="en-CA" sz="2100" dirty="0" smtClean="0"/>
              <a:t> </a:t>
            </a:r>
            <a:r>
              <a:rPr lang="en-CA" sz="2100" dirty="0" err="1" smtClean="0"/>
              <a:t>opération</a:t>
            </a:r>
            <a:r>
              <a:rPr lang="en-CA" sz="2100" dirty="0" smtClean="0"/>
              <a:t> </a:t>
            </a:r>
            <a:r>
              <a:rPr lang="en-CA" sz="2100" dirty="0" err="1" smtClean="0"/>
              <a:t>dont</a:t>
            </a:r>
            <a:r>
              <a:rPr lang="en-CA" sz="2100" dirty="0" smtClean="0"/>
              <a:t> le </a:t>
            </a:r>
            <a:r>
              <a:rPr lang="en-CA" sz="2100" dirty="0" err="1" smtClean="0"/>
              <a:t>résultat</a:t>
            </a:r>
            <a:r>
              <a:rPr lang="en-CA" sz="2100" dirty="0" smtClean="0"/>
              <a:t> </a:t>
            </a:r>
            <a:r>
              <a:rPr lang="en-CA" sz="2100" dirty="0" err="1" smtClean="0"/>
              <a:t>est</a:t>
            </a:r>
            <a:r>
              <a:rPr lang="en-CA" sz="2100" dirty="0" smtClean="0"/>
              <a:t> </a:t>
            </a:r>
            <a:r>
              <a:rPr lang="en-CA" sz="2100" dirty="0" err="1" smtClean="0"/>
              <a:t>une</a:t>
            </a:r>
            <a:r>
              <a:rPr lang="en-CA" sz="2100" dirty="0" smtClean="0"/>
              <a:t> table qui </a:t>
            </a:r>
            <a:r>
              <a:rPr lang="en-CA" sz="2100" dirty="0" err="1" smtClean="0"/>
              <a:t>est</a:t>
            </a:r>
            <a:r>
              <a:rPr lang="en-CA" sz="2100" dirty="0" smtClean="0"/>
              <a:t> </a:t>
            </a:r>
            <a:r>
              <a:rPr lang="en-CA" sz="2100" dirty="0" err="1" smtClean="0"/>
              <a:t>créée</a:t>
            </a:r>
            <a:r>
              <a:rPr lang="en-CA" sz="2100" dirty="0" smtClean="0"/>
              <a:t> en </a:t>
            </a:r>
            <a:r>
              <a:rPr lang="en-CA" sz="2100" dirty="0" err="1" smtClean="0"/>
              <a:t>juxtaposant</a:t>
            </a:r>
            <a:r>
              <a:rPr lang="en-CA" sz="2100" dirty="0" smtClean="0"/>
              <a:t> les </a:t>
            </a:r>
            <a:r>
              <a:rPr lang="en-CA" sz="2100" dirty="0" err="1" smtClean="0"/>
              <a:t>lignes</a:t>
            </a:r>
            <a:r>
              <a:rPr lang="en-CA" sz="2100" dirty="0" smtClean="0"/>
              <a:t> de </a:t>
            </a:r>
            <a:r>
              <a:rPr lang="en-CA" sz="2100" dirty="0" err="1" smtClean="0"/>
              <a:t>une</a:t>
            </a:r>
            <a:r>
              <a:rPr lang="en-CA" sz="2100" dirty="0" smtClean="0"/>
              <a:t> </a:t>
            </a:r>
            <a:r>
              <a:rPr lang="en-CA" sz="2100" dirty="0" err="1" smtClean="0"/>
              <a:t>ou</a:t>
            </a:r>
            <a:r>
              <a:rPr lang="en-CA" sz="2100" dirty="0" smtClean="0"/>
              <a:t> </a:t>
            </a:r>
            <a:r>
              <a:rPr lang="en-CA" sz="2100" dirty="0" err="1" smtClean="0"/>
              <a:t>plusieurs</a:t>
            </a:r>
            <a:r>
              <a:rPr lang="en-CA" sz="2100" dirty="0" smtClean="0"/>
              <a:t> tables</a:t>
            </a:r>
            <a:endParaRPr lang="fr-CA" sz="2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80" y="3316992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42"/>
                <a:gridCol w="721682"/>
                <a:gridCol w="1732788"/>
              </a:tblGrid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id_departement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Fred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Roger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77072" y="3316992"/>
          <a:ext cx="18722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47"/>
                <a:gridCol w="1256261"/>
              </a:tblGrid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Ventes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Réparation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80" y="30289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employe</a:t>
            </a:r>
            <a:endParaRPr lang="fr-CA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05064" y="30289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departement</a:t>
            </a:r>
            <a:endParaRPr lang="fr-CA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007" y="5292080"/>
          <a:ext cx="6669361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36"/>
                <a:gridCol w="1296144"/>
                <a:gridCol w="1681769"/>
                <a:gridCol w="1319356"/>
                <a:gridCol w="1319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employe</a:t>
                      </a:r>
                      <a:r>
                        <a:rPr lang="en-CA" sz="1400" dirty="0" smtClean="0"/>
                        <a:t>.</a:t>
                      </a:r>
                    </a:p>
                    <a:p>
                      <a:pPr algn="ctr"/>
                      <a:r>
                        <a:rPr lang="en-CA" sz="1400" dirty="0" smtClean="0"/>
                        <a:t>id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employe</a:t>
                      </a:r>
                      <a:r>
                        <a:rPr lang="en-CA" sz="1400" dirty="0" smtClean="0"/>
                        <a:t>.</a:t>
                      </a:r>
                    </a:p>
                    <a:p>
                      <a:pPr algn="ctr"/>
                      <a:r>
                        <a:rPr lang="en-CA" sz="1400" dirty="0" smtClean="0"/>
                        <a:t>nom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employe</a:t>
                      </a:r>
                      <a:r>
                        <a:rPr lang="en-CA" sz="1400" dirty="0" smtClean="0"/>
                        <a:t>.</a:t>
                      </a:r>
                    </a:p>
                    <a:p>
                      <a:pPr algn="ctr"/>
                      <a:r>
                        <a:rPr lang="en-CA" sz="1400" dirty="0" err="1" smtClean="0"/>
                        <a:t>id_departement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departement.id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departement.nom</a:t>
                      </a:r>
                      <a:endParaRPr lang="fr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Fred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Ventes</a:t>
                      </a:r>
                      <a:endParaRPr lang="fr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Fred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Réparations</a:t>
                      </a:r>
                      <a:endParaRPr lang="fr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Roger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Ventes</a:t>
                      </a:r>
                      <a:endParaRPr lang="fr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Roger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Réparations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2656" y="493204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Jonction</a:t>
            </a:r>
            <a:r>
              <a:rPr lang="en-CA" sz="1400" dirty="0" smtClean="0"/>
              <a:t> de </a:t>
            </a:r>
            <a:r>
              <a:rPr lang="en-CA" sz="1400" dirty="0" err="1" smtClean="0"/>
              <a:t>employe</a:t>
            </a:r>
            <a:r>
              <a:rPr lang="en-CA" sz="1400" dirty="0" smtClean="0"/>
              <a:t> et </a:t>
            </a:r>
            <a:r>
              <a:rPr lang="en-CA" sz="1400" dirty="0" err="1" smtClean="0"/>
              <a:t>departement</a:t>
            </a:r>
            <a:endParaRPr lang="fr-C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96952" y="7740352"/>
            <a:ext cx="352839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SELECT *</a:t>
            </a:r>
          </a:p>
          <a:p>
            <a:r>
              <a:rPr lang="en-CA" sz="2000" dirty="0" smtClean="0"/>
              <a:t>FROM </a:t>
            </a:r>
            <a:r>
              <a:rPr lang="en-CA" sz="2000" dirty="0" err="1" smtClean="0"/>
              <a:t>employe</a:t>
            </a:r>
            <a:r>
              <a:rPr lang="en-CA" sz="2000" dirty="0" smtClean="0"/>
              <a:t>,      </a:t>
            </a:r>
          </a:p>
          <a:p>
            <a:r>
              <a:rPr lang="en-CA" sz="2000" dirty="0" smtClean="0"/>
              <a:t>          </a:t>
            </a:r>
            <a:r>
              <a:rPr lang="en-CA" sz="2000" dirty="0" err="1" smtClean="0"/>
              <a:t>departement</a:t>
            </a:r>
            <a:endParaRPr lang="fr-C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2555875"/>
            <a:ext cx="5829300" cy="6207125"/>
          </a:xfrm>
          <a:ln/>
        </p:spPr>
        <p:txBody>
          <a:bodyPr/>
          <a:lstStyle/>
          <a:p>
            <a:r>
              <a:rPr lang="fr-CA" dirty="0" smtClean="0"/>
              <a:t>CROSS JOIN</a:t>
            </a:r>
          </a:p>
          <a:p>
            <a:r>
              <a:rPr lang="fr-CA" dirty="0" smtClean="0"/>
              <a:t>INNER JOIN</a:t>
            </a:r>
          </a:p>
          <a:p>
            <a:r>
              <a:rPr lang="fr-CA" dirty="0" smtClean="0"/>
              <a:t>OUTER JOIN</a:t>
            </a:r>
          </a:p>
          <a:p>
            <a:pPr lvl="1"/>
            <a:r>
              <a:rPr lang="fr-CA" sz="2000" dirty="0" smtClean="0"/>
              <a:t>LEFT</a:t>
            </a:r>
            <a:endParaRPr lang="fr-CA" sz="2000" dirty="0"/>
          </a:p>
          <a:p>
            <a:pPr lvl="1"/>
            <a:r>
              <a:rPr lang="fr-CA" sz="2000" dirty="0" smtClean="0"/>
              <a:t>RIGHT</a:t>
            </a:r>
            <a:endParaRPr lang="fr-CA" sz="2000" dirty="0"/>
          </a:p>
          <a:p>
            <a:pPr lvl="1"/>
            <a:r>
              <a:rPr lang="fr-CA" sz="2000" dirty="0" smtClean="0"/>
              <a:t>FULL</a:t>
            </a:r>
            <a:endParaRPr lang="fr-CA" sz="2000" dirty="0"/>
          </a:p>
          <a:p>
            <a:r>
              <a:rPr lang="fr-CA" dirty="0" smtClean="0"/>
              <a:t>NATURAL </a:t>
            </a:r>
            <a:r>
              <a:rPr lang="fr-CA" dirty="0" smtClean="0"/>
              <a:t>JOIN</a:t>
            </a:r>
          </a:p>
          <a:p>
            <a:pPr lvl="1"/>
            <a:r>
              <a:rPr lang="en-CA" dirty="0" err="1" smtClean="0"/>
              <a:t>Lorsqu’il</a:t>
            </a:r>
            <a:r>
              <a:rPr lang="en-CA" dirty="0" smtClean="0"/>
              <a:t> y a des </a:t>
            </a:r>
            <a:r>
              <a:rPr lang="en-CA" dirty="0" err="1" smtClean="0"/>
              <a:t>colonnes</a:t>
            </a:r>
            <a:r>
              <a:rPr lang="en-CA" dirty="0" smtClean="0"/>
              <a:t> </a:t>
            </a:r>
            <a:r>
              <a:rPr lang="en-CA" dirty="0" err="1" smtClean="0"/>
              <a:t>identique</a:t>
            </a:r>
            <a:r>
              <a:rPr lang="en-CA" dirty="0" smtClean="0"/>
              <a:t> </a:t>
            </a:r>
            <a:r>
              <a:rPr lang="en-CA" dirty="0" err="1" smtClean="0"/>
              <a:t>entre</a:t>
            </a:r>
            <a:r>
              <a:rPr lang="en-CA" dirty="0" smtClean="0"/>
              <a:t> 2 tables:</a:t>
            </a:r>
          </a:p>
          <a:p>
            <a:pPr lvl="2"/>
            <a:r>
              <a:rPr lang="en-CA" dirty="0" err="1" smtClean="0"/>
              <a:t>Employe.id_dept</a:t>
            </a:r>
            <a:r>
              <a:rPr lang="en-CA" dirty="0" smtClean="0"/>
              <a:t> = </a:t>
            </a:r>
            <a:r>
              <a:rPr lang="en-CA" dirty="0" err="1" smtClean="0"/>
              <a:t>departement.id_dept</a:t>
            </a:r>
            <a:endParaRPr lang="en-CA" dirty="0" smtClean="0"/>
          </a:p>
          <a:p>
            <a:pPr lvl="1"/>
            <a:r>
              <a:rPr lang="en-CA" dirty="0" err="1" smtClean="0"/>
              <a:t>Rarement</a:t>
            </a:r>
            <a:r>
              <a:rPr lang="en-CA" dirty="0" smtClean="0"/>
              <a:t> </a:t>
            </a:r>
            <a:r>
              <a:rPr lang="en-CA" dirty="0" err="1" smtClean="0"/>
              <a:t>utilisé</a:t>
            </a:r>
            <a:endParaRPr lang="fr-CA" dirty="0"/>
          </a:p>
          <a:p>
            <a:pPr>
              <a:buFont typeface="Wingdings" pitchFamily="2" charset="2"/>
              <a:buNone/>
            </a:pPr>
            <a:endParaRPr lang="fr-CA" dirty="0"/>
          </a:p>
          <a:p>
            <a:pPr>
              <a:buFont typeface="Wingdings" pitchFamily="2" charset="2"/>
              <a:buNone/>
            </a:pPr>
            <a:endParaRPr lang="fr-CA" sz="3200" dirty="0"/>
          </a:p>
          <a:p>
            <a:pPr>
              <a:buFont typeface="Wingdings" pitchFamily="2" charset="2"/>
              <a:buChar char="v"/>
            </a:pPr>
            <a:endParaRPr lang="fr-CA" sz="3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8E2A-B35E-49E6-8E63-0E522A70CB9A}" type="slidenum">
              <a:rPr lang="fr-FR"/>
              <a:pPr/>
              <a:t>3</a:t>
            </a:fld>
            <a:endParaRPr lang="fr-F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Types de jonctions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527300"/>
            <a:ext cx="5829300" cy="5500688"/>
          </a:xfrm>
          <a:ln/>
        </p:spPr>
        <p:txBody>
          <a:bodyPr/>
          <a:lstStyle/>
          <a:p>
            <a:r>
              <a:rPr lang="fr-FR" dirty="0"/>
              <a:t>La jonction d’une table de :</a:t>
            </a:r>
          </a:p>
          <a:p>
            <a:pPr lvl="1"/>
            <a:r>
              <a:rPr lang="fr-FR" dirty="0"/>
              <a:t>1,000 rangées</a:t>
            </a:r>
          </a:p>
          <a:p>
            <a:pPr lvl="1"/>
            <a:r>
              <a:rPr lang="fr-FR" dirty="0"/>
              <a:t>5 colonnes</a:t>
            </a:r>
          </a:p>
          <a:p>
            <a:pPr>
              <a:buFontTx/>
              <a:buNone/>
            </a:pPr>
            <a:r>
              <a:rPr lang="fr-FR" dirty="0"/>
              <a:t>    avec une table de :</a:t>
            </a:r>
          </a:p>
          <a:p>
            <a:pPr lvl="1"/>
            <a:r>
              <a:rPr lang="fr-FR" dirty="0"/>
              <a:t>300 rangées</a:t>
            </a:r>
          </a:p>
          <a:p>
            <a:pPr lvl="1"/>
            <a:r>
              <a:rPr lang="fr-FR" dirty="0"/>
              <a:t>10 colonnes</a:t>
            </a:r>
          </a:p>
          <a:p>
            <a:pPr>
              <a:buFontTx/>
              <a:buNone/>
            </a:pPr>
            <a:r>
              <a:rPr lang="fr-FR" dirty="0"/>
              <a:t>    donne :</a:t>
            </a:r>
          </a:p>
          <a:p>
            <a:pPr lvl="1"/>
            <a:r>
              <a:rPr lang="fr-FR" dirty="0"/>
              <a:t>300,000 rangées</a:t>
            </a:r>
          </a:p>
          <a:p>
            <a:pPr lvl="1"/>
            <a:r>
              <a:rPr lang="fr-FR" dirty="0"/>
              <a:t>15 colonnes</a:t>
            </a:r>
          </a:p>
          <a:p>
            <a:endParaRPr lang="fr-FR" dirty="0"/>
          </a:p>
          <a:p>
            <a:r>
              <a:rPr lang="fr-FR" dirty="0"/>
              <a:t>La jonction de 3 tables de 100 rangées donne :</a:t>
            </a:r>
          </a:p>
          <a:p>
            <a:pPr lvl="1"/>
            <a:r>
              <a:rPr lang="fr-FR" dirty="0"/>
              <a:t> 1,000,000 rangées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CFAC-D4C7-4495-9A82-D9BAF865754E}" type="slidenum">
              <a:rPr lang="fr-FR"/>
              <a:pPr/>
              <a:t>4</a:t>
            </a:fld>
            <a:endParaRPr lang="fr-F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 dirty="0"/>
              <a:t>Statistiques sur les jonctions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ontent Placeholder 4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Seules les rangées satisfaisant une condition sont conservées</a:t>
            </a:r>
          </a:p>
          <a:p>
            <a:r>
              <a:rPr lang="fr-CA" sz="2400" dirty="0" smtClean="0"/>
              <a:t>La condition est généralement une égalité entre 2 colonnes</a:t>
            </a:r>
          </a:p>
          <a:p>
            <a:r>
              <a:rPr lang="fr-CA" sz="2400" dirty="0" smtClean="0"/>
              <a:t>C’est la plus fréquemment utilisée.</a:t>
            </a:r>
          </a:p>
          <a:p>
            <a:endParaRPr lang="en-CA" dirty="0" smtClean="0"/>
          </a:p>
        </p:txBody>
      </p:sp>
      <p:sp>
        <p:nvSpPr>
          <p:cNvPr id="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2F4-2EAA-4661-AC51-3AA2582FB3FF}" type="slidenum">
              <a:rPr lang="fr-FR"/>
              <a:pPr/>
              <a:t>5</a:t>
            </a:fld>
            <a:endParaRPr lang="fr-FR"/>
          </a:p>
        </p:txBody>
      </p:sp>
      <p:sp>
        <p:nvSpPr>
          <p:cNvPr id="435" name="Title 43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 INNER join</a:t>
            </a:r>
            <a:endParaRPr lang="fr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BCC3-8E3F-4F65-A612-ABFCBDD5DF50}" type="slidenum">
              <a:rPr lang="fr-FR"/>
              <a:pPr/>
              <a:t>6</a:t>
            </a:fld>
            <a:endParaRPr lang="fr-F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829300" cy="711200"/>
          </a:xfrm>
          <a:noFill/>
          <a:ln/>
        </p:spPr>
        <p:txBody>
          <a:bodyPr>
            <a:noAutofit/>
          </a:bodyPr>
          <a:lstStyle/>
          <a:p>
            <a:r>
              <a:rPr lang="fr-FR" dirty="0" smtClean="0"/>
              <a:t>Le INNER </a:t>
            </a:r>
            <a:r>
              <a:rPr lang="fr-FR" dirty="0" err="1" smtClean="0"/>
              <a:t>join</a:t>
            </a:r>
            <a:r>
              <a:rPr lang="fr-FR" dirty="0" smtClean="0"/>
              <a:t> (suite)</a:t>
            </a:r>
            <a:endParaRPr lang="fr-F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80" y="2483768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42"/>
                <a:gridCol w="721682"/>
                <a:gridCol w="1732788"/>
              </a:tblGrid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id_departement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Fred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Roger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77072" y="2483768"/>
          <a:ext cx="18722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47"/>
                <a:gridCol w="1256261"/>
              </a:tblGrid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Ventes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Réparation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8680" y="219573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employe</a:t>
            </a:r>
            <a:endParaRPr lang="fr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5064" y="21957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departement</a:t>
            </a:r>
            <a:endParaRPr lang="fr-C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672" y="370790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SELECT *</a:t>
            </a:r>
          </a:p>
          <a:p>
            <a:r>
              <a:rPr lang="en-CA" sz="1800" dirty="0" smtClean="0"/>
              <a:t>FROM </a:t>
            </a:r>
            <a:r>
              <a:rPr lang="en-CA" sz="1800" dirty="0" err="1" smtClean="0"/>
              <a:t>employe</a:t>
            </a:r>
            <a:r>
              <a:rPr lang="en-CA" sz="1800" dirty="0" smtClean="0"/>
              <a:t>, </a:t>
            </a:r>
            <a:r>
              <a:rPr lang="en-CA" sz="1800" dirty="0" err="1" smtClean="0"/>
              <a:t>departement</a:t>
            </a:r>
            <a:endParaRPr lang="en-CA" sz="1800" dirty="0" smtClean="0"/>
          </a:p>
          <a:p>
            <a:r>
              <a:rPr lang="en-CA" sz="1800" dirty="0" smtClean="0"/>
              <a:t>WHERE </a:t>
            </a:r>
            <a:r>
              <a:rPr lang="en-CA" sz="1800" b="1" dirty="0" err="1" smtClean="0"/>
              <a:t>employe.id_departement</a:t>
            </a:r>
            <a:r>
              <a:rPr lang="en-CA" sz="1800" b="1" dirty="0" smtClean="0"/>
              <a:t> = </a:t>
            </a:r>
            <a:r>
              <a:rPr lang="en-CA" sz="1800" b="1" dirty="0" err="1" smtClean="0"/>
              <a:t>departement.id</a:t>
            </a:r>
            <a:endParaRPr lang="fr-CA" sz="18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6632" y="5378792"/>
          <a:ext cx="6669361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36"/>
                <a:gridCol w="1296144"/>
                <a:gridCol w="1681769"/>
                <a:gridCol w="1319356"/>
                <a:gridCol w="1319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employe</a:t>
                      </a:r>
                      <a:r>
                        <a:rPr lang="en-CA" sz="1400" dirty="0" smtClean="0"/>
                        <a:t>.</a:t>
                      </a:r>
                    </a:p>
                    <a:p>
                      <a:pPr algn="ctr"/>
                      <a:r>
                        <a:rPr lang="en-CA" sz="1400" dirty="0" smtClean="0"/>
                        <a:t>id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employe</a:t>
                      </a:r>
                      <a:r>
                        <a:rPr lang="en-CA" sz="1400" dirty="0" smtClean="0"/>
                        <a:t>.</a:t>
                      </a:r>
                    </a:p>
                    <a:p>
                      <a:pPr algn="ctr"/>
                      <a:r>
                        <a:rPr lang="en-CA" sz="1400" dirty="0" smtClean="0"/>
                        <a:t>nom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employe</a:t>
                      </a:r>
                      <a:r>
                        <a:rPr lang="en-CA" sz="1400" dirty="0" smtClean="0"/>
                        <a:t>.</a:t>
                      </a:r>
                    </a:p>
                    <a:p>
                      <a:pPr algn="ctr"/>
                      <a:r>
                        <a:rPr lang="en-CA" sz="1400" dirty="0" err="1" smtClean="0"/>
                        <a:t>id_departement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departement.id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departement.nom</a:t>
                      </a:r>
                      <a:endParaRPr lang="fr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Fred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10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10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err="1" smtClean="0"/>
                        <a:t>Ventes</a:t>
                      </a:r>
                      <a:endParaRPr lang="fr-CA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Fred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Réparations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Roger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Ventes</a:t>
                      </a:r>
                      <a:endParaRPr lang="fr-CA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2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Roger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20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20</a:t>
                      </a:r>
                      <a:endParaRPr lang="fr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err="1" smtClean="0"/>
                        <a:t>Réparations</a:t>
                      </a:r>
                      <a:endParaRPr lang="fr-CA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7281" y="5018752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Jonction</a:t>
            </a:r>
            <a:r>
              <a:rPr lang="en-CA" sz="1400" dirty="0" smtClean="0"/>
              <a:t> de </a:t>
            </a:r>
            <a:r>
              <a:rPr lang="en-CA" sz="1400" dirty="0" err="1" smtClean="0"/>
              <a:t>employe</a:t>
            </a:r>
            <a:r>
              <a:rPr lang="en-CA" sz="1400" dirty="0" smtClean="0"/>
              <a:t> et </a:t>
            </a:r>
            <a:r>
              <a:rPr lang="en-CA" sz="1400" dirty="0" err="1" smtClean="0"/>
              <a:t>departement</a:t>
            </a:r>
            <a:endParaRPr lang="fr-CA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9310-6771-476E-8DCE-9B09F899E92C}" type="slidenum">
              <a:rPr lang="fr-FR"/>
              <a:pPr/>
              <a:t>7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INNER join (suite)</a:t>
            </a:r>
            <a:endParaRPr lang="fr-CA" dirty="0"/>
          </a:p>
        </p:txBody>
      </p:sp>
      <p:sp>
        <p:nvSpPr>
          <p:cNvPr id="15" name="Content Placeholder 6"/>
          <p:cNvSpPr>
            <a:spLocks noGrp="1"/>
          </p:cNvSpPr>
          <p:nvPr>
            <p:ph idx="1"/>
          </p:nvPr>
        </p:nvSpPr>
        <p:spPr>
          <a:xfrm>
            <a:off x="342900" y="1975105"/>
            <a:ext cx="6172200" cy="6034617"/>
          </a:xfrm>
        </p:spPr>
        <p:txBody>
          <a:bodyPr/>
          <a:lstStyle/>
          <a:p>
            <a:r>
              <a:rPr lang="en-CA" dirty="0" err="1" smtClean="0"/>
              <a:t>Exemple</a:t>
            </a:r>
            <a:r>
              <a:rPr lang="en-CA" dirty="0" smtClean="0"/>
              <a:t> : On </a:t>
            </a:r>
            <a:r>
              <a:rPr lang="en-CA" dirty="0" err="1" smtClean="0"/>
              <a:t>veut</a:t>
            </a:r>
            <a:r>
              <a:rPr lang="en-CA" dirty="0" smtClean="0"/>
              <a:t> le nom des </a:t>
            </a:r>
            <a:r>
              <a:rPr lang="en-CA" dirty="0" err="1" smtClean="0"/>
              <a:t>employé</a:t>
            </a:r>
            <a:r>
              <a:rPr lang="en-CA" dirty="0" smtClean="0"/>
              <a:t> qui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département</a:t>
            </a:r>
            <a:r>
              <a:rPr lang="en-CA" dirty="0" smtClean="0"/>
              <a:t> </a:t>
            </a:r>
            <a:r>
              <a:rPr lang="en-CA" dirty="0" err="1" smtClean="0"/>
              <a:t>vente</a:t>
            </a:r>
            <a:endParaRPr lang="fr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8680" y="3563888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42"/>
                <a:gridCol w="721682"/>
                <a:gridCol w="1732788"/>
              </a:tblGrid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id_departement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Fred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Roger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077072" y="3563888"/>
          <a:ext cx="18722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47"/>
                <a:gridCol w="1256261"/>
              </a:tblGrid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id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Ventes</a:t>
                      </a:r>
                      <a:endParaRPr lang="fr-CA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20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/>
                        <a:t>Réparation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8680" y="32758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employe</a:t>
            </a:r>
            <a:endParaRPr lang="fr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005064" y="32758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departement</a:t>
            </a:r>
            <a:endParaRPr lang="fr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76672" y="500404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SELECT </a:t>
            </a:r>
          </a:p>
          <a:p>
            <a:r>
              <a:rPr lang="en-CA" sz="1800" dirty="0" smtClean="0"/>
              <a:t>	</a:t>
            </a:r>
            <a:r>
              <a:rPr lang="en-CA" sz="1800" dirty="0" err="1" smtClean="0"/>
              <a:t>employe.nom</a:t>
            </a:r>
            <a:endParaRPr lang="en-CA" sz="1800" dirty="0" smtClean="0"/>
          </a:p>
          <a:p>
            <a:r>
              <a:rPr lang="en-CA" sz="1800" dirty="0" smtClean="0"/>
              <a:t>FROM </a:t>
            </a:r>
          </a:p>
          <a:p>
            <a:r>
              <a:rPr lang="en-CA" sz="1800" dirty="0" smtClean="0"/>
              <a:t>	</a:t>
            </a:r>
            <a:r>
              <a:rPr lang="en-CA" sz="1800" dirty="0" err="1" smtClean="0"/>
              <a:t>employe</a:t>
            </a:r>
            <a:r>
              <a:rPr lang="en-CA" sz="1800" dirty="0" smtClean="0"/>
              <a:t>, </a:t>
            </a:r>
          </a:p>
          <a:p>
            <a:r>
              <a:rPr lang="en-CA" sz="1800" dirty="0" smtClean="0"/>
              <a:t>	</a:t>
            </a:r>
            <a:r>
              <a:rPr lang="en-CA" sz="1800" dirty="0" err="1" smtClean="0"/>
              <a:t>departement</a:t>
            </a:r>
            <a:endParaRPr lang="en-CA" sz="1800" dirty="0" smtClean="0"/>
          </a:p>
          <a:p>
            <a:r>
              <a:rPr lang="en-CA" sz="1800" dirty="0" smtClean="0"/>
              <a:t>WHERE </a:t>
            </a:r>
          </a:p>
          <a:p>
            <a:r>
              <a:rPr lang="en-CA" sz="1800" b="1" dirty="0" smtClean="0"/>
              <a:t>	</a:t>
            </a:r>
            <a:r>
              <a:rPr lang="en-CA" sz="1800" b="1" dirty="0" err="1" smtClean="0"/>
              <a:t>employe.id_departement</a:t>
            </a:r>
            <a:r>
              <a:rPr lang="en-CA" sz="1800" b="1" dirty="0" smtClean="0"/>
              <a:t> = </a:t>
            </a:r>
            <a:r>
              <a:rPr lang="en-CA" sz="1800" b="1" dirty="0" err="1" smtClean="0"/>
              <a:t>departement.id</a:t>
            </a:r>
            <a:r>
              <a:rPr lang="en-CA" sz="1800" b="1" dirty="0" smtClean="0"/>
              <a:t> AND</a:t>
            </a:r>
          </a:p>
          <a:p>
            <a:r>
              <a:rPr lang="en-CA" sz="1800" dirty="0" smtClean="0"/>
              <a:t>	</a:t>
            </a:r>
            <a:r>
              <a:rPr lang="en-CA" sz="1800" dirty="0" err="1" smtClean="0"/>
              <a:t>departement.nom</a:t>
            </a:r>
            <a:r>
              <a:rPr lang="en-CA" sz="1800" dirty="0" smtClean="0"/>
              <a:t> = ‘</a:t>
            </a:r>
            <a:r>
              <a:rPr lang="en-CA" sz="1800" dirty="0" err="1" smtClean="0"/>
              <a:t>Ventes</a:t>
            </a:r>
            <a:r>
              <a:rPr lang="en-CA" sz="1800" dirty="0" smtClean="0"/>
              <a:t>’</a:t>
            </a:r>
            <a:endParaRPr lang="fr-CA" sz="18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789040" y="5652120"/>
          <a:ext cx="1008112" cy="75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</a:tblGrid>
              <a:tr h="37547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nom</a:t>
                      </a:r>
                      <a:endParaRPr lang="fr-CA" sz="1200" dirty="0"/>
                    </a:p>
                  </a:txBody>
                  <a:tcPr/>
                </a:tc>
              </a:tr>
              <a:tr h="37547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Fred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975105"/>
            <a:ext cx="6326460" cy="6034617"/>
          </a:xfrm>
        </p:spPr>
        <p:txBody>
          <a:bodyPr/>
          <a:lstStyle/>
          <a:p>
            <a:r>
              <a:rPr lang="en-CA" dirty="0" err="1" smtClean="0"/>
              <a:t>Autre</a:t>
            </a:r>
            <a:r>
              <a:rPr lang="en-CA" dirty="0" smtClean="0"/>
              <a:t> </a:t>
            </a:r>
            <a:r>
              <a:rPr lang="en-CA" dirty="0" err="1" smtClean="0"/>
              <a:t>syntaxe</a:t>
            </a:r>
            <a:r>
              <a:rPr lang="en-CA" dirty="0" smtClean="0"/>
              <a:t> possible:</a:t>
            </a:r>
          </a:p>
          <a:p>
            <a:pPr lvl="1"/>
            <a:r>
              <a:rPr lang="en-CA" dirty="0" err="1" smtClean="0"/>
              <a:t>Si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colonne</a:t>
            </a:r>
            <a:r>
              <a:rPr lang="en-CA" dirty="0" smtClean="0"/>
              <a:t> </a:t>
            </a:r>
            <a:r>
              <a:rPr lang="en-CA" dirty="0" err="1" smtClean="0"/>
              <a:t>possède</a:t>
            </a:r>
            <a:r>
              <a:rPr lang="en-CA" dirty="0" smtClean="0"/>
              <a:t> le </a:t>
            </a:r>
            <a:r>
              <a:rPr lang="en-CA" dirty="0" err="1" smtClean="0"/>
              <a:t>même</a:t>
            </a:r>
            <a:r>
              <a:rPr lang="en-CA" dirty="0" smtClean="0"/>
              <a:t> nom pour les </a:t>
            </a:r>
            <a:r>
              <a:rPr lang="en-CA" dirty="0" err="1" smtClean="0"/>
              <a:t>deux</a:t>
            </a:r>
            <a:r>
              <a:rPr lang="en-CA" dirty="0" smtClean="0"/>
              <a:t> tables:</a:t>
            </a:r>
          </a:p>
          <a:p>
            <a:pPr lvl="1"/>
            <a:endParaRPr lang="en-CA" dirty="0" smtClean="0"/>
          </a:p>
          <a:p>
            <a:pPr>
              <a:buFontTx/>
              <a:buNone/>
            </a:pPr>
            <a:r>
              <a:rPr lang="fr-CA" sz="1800" dirty="0" smtClean="0"/>
              <a:t>SELECT employe.nom</a:t>
            </a:r>
          </a:p>
          <a:p>
            <a:pPr>
              <a:buFontTx/>
              <a:buNone/>
            </a:pPr>
            <a:r>
              <a:rPr lang="fr-CA" sz="1800" dirty="0" smtClean="0"/>
              <a:t>FROM </a:t>
            </a:r>
            <a:r>
              <a:rPr lang="fr-CA" sz="1800" dirty="0" err="1" smtClean="0"/>
              <a:t>employe</a:t>
            </a:r>
            <a:r>
              <a:rPr lang="fr-CA" sz="1800" dirty="0" smtClean="0"/>
              <a:t> INNER JOIN </a:t>
            </a:r>
            <a:r>
              <a:rPr lang="fr-CA" sz="1800" dirty="0" err="1" smtClean="0"/>
              <a:t>departementt</a:t>
            </a:r>
            <a:r>
              <a:rPr lang="fr-CA" sz="1800" dirty="0" smtClean="0"/>
              <a:t> USING (</a:t>
            </a:r>
            <a:r>
              <a:rPr lang="fr-CA" sz="1800" dirty="0" err="1" smtClean="0"/>
              <a:t>no_depart</a:t>
            </a:r>
            <a:r>
              <a:rPr lang="fr-CA" sz="1800" dirty="0" smtClean="0"/>
              <a:t>)</a:t>
            </a:r>
          </a:p>
          <a:p>
            <a:pPr>
              <a:buFontTx/>
              <a:buNone/>
            </a:pPr>
            <a:endParaRPr lang="en-CA" sz="1800" dirty="0" smtClean="0"/>
          </a:p>
          <a:p>
            <a:pPr>
              <a:buFontTx/>
              <a:buNone/>
            </a:pPr>
            <a:endParaRPr lang="fr-CA" sz="1800" dirty="0" smtClean="0"/>
          </a:p>
          <a:p>
            <a:pPr lvl="1"/>
            <a:r>
              <a:rPr lang="en-CA" dirty="0" err="1" smtClean="0"/>
              <a:t>Si</a:t>
            </a:r>
            <a:r>
              <a:rPr lang="en-CA" dirty="0" smtClean="0"/>
              <a:t> le nom de la </a:t>
            </a:r>
            <a:r>
              <a:rPr lang="en-CA" dirty="0" err="1" smtClean="0"/>
              <a:t>colonne</a:t>
            </a:r>
            <a:r>
              <a:rPr lang="en-CA" dirty="0" smtClean="0"/>
              <a:t> </a:t>
            </a:r>
            <a:r>
              <a:rPr lang="en-CA" dirty="0" err="1" smtClean="0"/>
              <a:t>n’est</a:t>
            </a:r>
            <a:r>
              <a:rPr lang="en-CA" dirty="0" smtClean="0"/>
              <a:t> pas </a:t>
            </a:r>
            <a:r>
              <a:rPr lang="en-CA" dirty="0" err="1" smtClean="0"/>
              <a:t>identique</a:t>
            </a:r>
            <a:r>
              <a:rPr lang="en-CA" dirty="0" smtClean="0"/>
              <a:t>:</a:t>
            </a:r>
          </a:p>
          <a:p>
            <a:pPr lvl="1"/>
            <a:endParaRPr lang="en-CA" dirty="0" smtClean="0"/>
          </a:p>
          <a:p>
            <a:pPr>
              <a:buNone/>
            </a:pPr>
            <a:r>
              <a:rPr lang="en-CA" sz="1800" dirty="0" smtClean="0"/>
              <a:t>SELECT </a:t>
            </a:r>
            <a:r>
              <a:rPr lang="fr-CA" sz="1800" dirty="0" smtClean="0"/>
              <a:t>employe.nom </a:t>
            </a:r>
          </a:p>
          <a:p>
            <a:pPr>
              <a:buNone/>
            </a:pPr>
            <a:r>
              <a:rPr lang="fr-CA" sz="1800" dirty="0" smtClean="0"/>
              <a:t>FROM </a:t>
            </a:r>
            <a:r>
              <a:rPr lang="fr-CA" sz="1800" dirty="0" err="1" smtClean="0"/>
              <a:t>employe</a:t>
            </a:r>
            <a:r>
              <a:rPr lang="fr-CA" sz="1800" dirty="0" smtClean="0"/>
              <a:t> JOIN </a:t>
            </a:r>
            <a:r>
              <a:rPr lang="fr-CA" sz="1800" dirty="0" err="1" smtClean="0"/>
              <a:t>departementt</a:t>
            </a:r>
            <a:r>
              <a:rPr lang="fr-CA" sz="1800" dirty="0" smtClean="0"/>
              <a:t> ON employe.</a:t>
            </a:r>
            <a:r>
              <a:rPr lang="fr-CA" sz="1800" dirty="0" err="1" smtClean="0"/>
              <a:t>id_departement</a:t>
            </a:r>
            <a:r>
              <a:rPr lang="fr-CA" sz="1800" dirty="0" smtClean="0"/>
              <a:t> = departement.id</a:t>
            </a:r>
          </a:p>
          <a:p>
            <a:pPr lvl="1"/>
            <a:endParaRPr lang="fr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4B79-A503-4090-9F1E-C3F0B718ACB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INNER join (suite)</a:t>
            </a:r>
            <a:endParaRPr lang="fr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D2E-5307-4D00-AFFD-37BFCA1FCD1B}" type="slidenum">
              <a:rPr lang="fr-FR"/>
              <a:pPr/>
              <a:t>9</a:t>
            </a:fld>
            <a:endParaRPr lang="fr-FR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962650" cy="635000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sz="4400" dirty="0" smtClean="0"/>
              <a:t>Jonction d'une table sur elle-même</a:t>
            </a:r>
            <a:endParaRPr lang="fr-FR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On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également</a:t>
            </a:r>
            <a:r>
              <a:rPr lang="en-CA" dirty="0" smtClean="0"/>
              <a:t> faire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jonction</a:t>
            </a:r>
            <a:r>
              <a:rPr lang="en-CA" dirty="0" smtClean="0"/>
              <a:t> </a:t>
            </a:r>
            <a:r>
              <a:rPr lang="en-CA" dirty="0" err="1" smtClean="0"/>
              <a:t>sur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même</a:t>
            </a:r>
            <a:r>
              <a:rPr lang="en-CA" dirty="0" smtClean="0"/>
              <a:t> table. Par </a:t>
            </a:r>
            <a:r>
              <a:rPr lang="en-CA" dirty="0" err="1" smtClean="0"/>
              <a:t>exemple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SELECT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E.nom "patron",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   P.nom "</a:t>
            </a:r>
            <a:r>
              <a:rPr lang="fr-CA" sz="2800" dirty="0" err="1" smtClean="0">
                <a:latin typeface="Arial" charset="0"/>
              </a:rPr>
              <a:t>employe</a:t>
            </a:r>
            <a:r>
              <a:rPr lang="fr-CA" sz="2800" dirty="0" smtClean="0">
                <a:latin typeface="Arial" charset="0"/>
              </a:rPr>
              <a:t>"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FROM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</a:t>
            </a:r>
            <a:r>
              <a:rPr lang="fr-CA" sz="2800" dirty="0" err="1" smtClean="0">
                <a:latin typeface="Arial" charset="0"/>
              </a:rPr>
              <a:t>employe</a:t>
            </a:r>
            <a:r>
              <a:rPr lang="fr-CA" sz="2800" dirty="0" smtClean="0">
                <a:latin typeface="Arial" charset="0"/>
              </a:rPr>
              <a:t> E,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   </a:t>
            </a:r>
            <a:r>
              <a:rPr lang="fr-CA" sz="2800" dirty="0" err="1" smtClean="0">
                <a:latin typeface="Arial" charset="0"/>
              </a:rPr>
              <a:t>employe</a:t>
            </a:r>
            <a:r>
              <a:rPr lang="fr-CA" sz="2800" dirty="0" smtClean="0">
                <a:latin typeface="Arial" charset="0"/>
              </a:rPr>
              <a:t> P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WHERE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E.</a:t>
            </a:r>
            <a:r>
              <a:rPr lang="fr-CA" sz="2800" dirty="0" err="1" smtClean="0">
                <a:latin typeface="Arial" charset="0"/>
              </a:rPr>
              <a:t>id_patron</a:t>
            </a:r>
            <a:r>
              <a:rPr lang="fr-CA" sz="2800" dirty="0" smtClean="0">
                <a:latin typeface="Arial" charset="0"/>
              </a:rPr>
              <a:t> = P.id;</a:t>
            </a:r>
          </a:p>
          <a:p>
            <a:endParaRPr lang="fr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49080" y="4644008"/>
          <a:ext cx="2430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08"/>
                <a:gridCol w="121500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patron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employe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Marcel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Fred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Marcel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Michelle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Paradis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Marcel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1392</TotalTime>
  <Words>644</Words>
  <Application>Microsoft Office PowerPoint</Application>
  <PresentationFormat>On-screen Show (4:3)</PresentationFormat>
  <Paragraphs>268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Les  jonctions</vt:lpstr>
      <vt:lpstr>Jonction de tables</vt:lpstr>
      <vt:lpstr>Types de jonctions</vt:lpstr>
      <vt:lpstr>Statistiques sur les jonctions</vt:lpstr>
      <vt:lpstr>Le INNER join</vt:lpstr>
      <vt:lpstr>Le INNER join (suite)</vt:lpstr>
      <vt:lpstr>Le INNER join (suite)</vt:lpstr>
      <vt:lpstr>Le INNER join (suite)</vt:lpstr>
      <vt:lpstr>Jonction d'une table sur elle-même</vt:lpstr>
      <vt:lpstr>CROSS JOIN</vt:lpstr>
      <vt:lpstr>Exemple</vt:lpstr>
      <vt:lpstr>Jonction sur plus de deux tables</vt:lpstr>
      <vt:lpstr>OUTER JOIN</vt:lpstr>
      <vt:lpstr>Exemple (suite)</vt:lpstr>
      <vt:lpstr>Syntaxe de OUTER JOIN</vt:lpstr>
      <vt:lpstr>Right outer join</vt:lpstr>
      <vt:lpstr>Full outer join</vt:lpstr>
    </vt:vector>
  </TitlesOfParts>
  <Company>CVM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Departement d'informatique</dc:creator>
  <cp:lastModifiedBy>Fred</cp:lastModifiedBy>
  <cp:revision>228</cp:revision>
  <cp:lastPrinted>1999-10-01T15:43:47Z</cp:lastPrinted>
  <dcterms:created xsi:type="dcterms:W3CDTF">1999-01-07T15:16:17Z</dcterms:created>
  <dcterms:modified xsi:type="dcterms:W3CDTF">2011-08-03T18:24:53Z</dcterms:modified>
</cp:coreProperties>
</file>