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5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78" r:id="rId6"/>
    <p:sldId id="279" r:id="rId7"/>
    <p:sldId id="280" r:id="rId8"/>
    <p:sldId id="281" r:id="rId9"/>
    <p:sldId id="260" r:id="rId10"/>
    <p:sldId id="261" r:id="rId11"/>
    <p:sldId id="283" r:id="rId12"/>
    <p:sldId id="263" r:id="rId13"/>
    <p:sldId id="264" r:id="rId14"/>
    <p:sldId id="265" r:id="rId15"/>
    <p:sldId id="262" r:id="rId16"/>
    <p:sldId id="284" r:id="rId17"/>
    <p:sldId id="285" r:id="rId18"/>
    <p:sldId id="290" r:id="rId19"/>
    <p:sldId id="291" r:id="rId20"/>
    <p:sldId id="269" r:id="rId21"/>
    <p:sldId id="292" r:id="rId22"/>
    <p:sldId id="270" r:id="rId23"/>
    <p:sldId id="271" r:id="rId24"/>
    <p:sldId id="295" r:id="rId25"/>
    <p:sldId id="296" r:id="rId26"/>
    <p:sldId id="272" r:id="rId27"/>
    <p:sldId id="273" r:id="rId28"/>
    <p:sldId id="274" r:id="rId29"/>
    <p:sldId id="288" r:id="rId30"/>
    <p:sldId id="293" r:id="rId31"/>
    <p:sldId id="294" r:id="rId32"/>
    <p:sldId id="276" r:id="rId33"/>
    <p:sldId id="277" r:id="rId34"/>
  </p:sldIdLst>
  <p:sldSz cx="6858000" cy="9144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28" autoAdjust="0"/>
  </p:normalViewPr>
  <p:slideViewPr>
    <p:cSldViewPr>
      <p:cViewPr>
        <p:scale>
          <a:sx n="66" d="100"/>
          <a:sy n="66" d="100"/>
        </p:scale>
        <p:origin x="-2172" y="-31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78"/>
    </p:cViewPr>
  </p:sorterViewPr>
  <p:notesViewPr>
    <p:cSldViewPr>
      <p:cViewPr varScale="1">
        <p:scale>
          <a:sx n="53" d="100"/>
          <a:sy n="53" d="100"/>
        </p:scale>
        <p:origin x="-184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5.xml"/><Relationship Id="rId13" Type="http://schemas.openxmlformats.org/officeDocument/2006/relationships/slide" Target="slides/slide25.xml"/><Relationship Id="rId18" Type="http://schemas.openxmlformats.org/officeDocument/2006/relationships/slide" Target="slides/slide33.xml"/><Relationship Id="rId3" Type="http://schemas.openxmlformats.org/officeDocument/2006/relationships/slide" Target="slides/slide9.xml"/><Relationship Id="rId7" Type="http://schemas.openxmlformats.org/officeDocument/2006/relationships/slide" Target="slides/slide14.xml"/><Relationship Id="rId12" Type="http://schemas.openxmlformats.org/officeDocument/2006/relationships/slide" Target="slides/slide24.xml"/><Relationship Id="rId17" Type="http://schemas.openxmlformats.org/officeDocument/2006/relationships/slide" Target="slides/slide32.xml"/><Relationship Id="rId2" Type="http://schemas.openxmlformats.org/officeDocument/2006/relationships/slide" Target="slides/slide4.xml"/><Relationship Id="rId16" Type="http://schemas.openxmlformats.org/officeDocument/2006/relationships/slide" Target="slides/slide31.xml"/><Relationship Id="rId1" Type="http://schemas.openxmlformats.org/officeDocument/2006/relationships/slide" Target="slides/slide3.xml"/><Relationship Id="rId6" Type="http://schemas.openxmlformats.org/officeDocument/2006/relationships/slide" Target="slides/slide13.xml"/><Relationship Id="rId11" Type="http://schemas.openxmlformats.org/officeDocument/2006/relationships/slide" Target="slides/slide23.xml"/><Relationship Id="rId5" Type="http://schemas.openxmlformats.org/officeDocument/2006/relationships/slide" Target="slides/slide12.xml"/><Relationship Id="rId15" Type="http://schemas.openxmlformats.org/officeDocument/2006/relationships/slide" Target="slides/slide30.xml"/><Relationship Id="rId10" Type="http://schemas.openxmlformats.org/officeDocument/2006/relationships/slide" Target="slides/slide21.xml"/><Relationship Id="rId4" Type="http://schemas.openxmlformats.org/officeDocument/2006/relationships/slide" Target="slides/slide10.xml"/><Relationship Id="rId9" Type="http://schemas.openxmlformats.org/officeDocument/2006/relationships/slide" Target="slides/slide20.xml"/><Relationship Id="rId14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fr-FR"/>
              <a:t>VII-1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2FBFA84-2611-4DD7-9A7E-0E61556BC04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4713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fr-FR"/>
              <a:t>VII-1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955A0D4-1ED1-4317-B38A-D4FCF8468BF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982922-88EA-485C-A012-CAB0A39E6D36}" type="slidenum">
              <a:rPr lang="fr-FR"/>
              <a:pPr/>
              <a:t>1</a:t>
            </a:fld>
            <a:endParaRPr lang="fr-FR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343BF5-F8AE-43CF-9019-0585A99E7743}" type="slidenum">
              <a:rPr lang="fr-FR"/>
              <a:pPr/>
              <a:t>2</a:t>
            </a:fld>
            <a:endParaRPr lang="fr-FR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17D9F-F313-455C-806D-07956A2C0CF6}" type="slidenum">
              <a:rPr lang="fr-FR"/>
              <a:pPr/>
              <a:t>19</a:t>
            </a:fld>
            <a:endParaRPr lang="fr-FR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6218863"/>
            <a:ext cx="686331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14350" y="2336802"/>
            <a:ext cx="5829300" cy="243968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14350" y="4815476"/>
            <a:ext cx="5829300" cy="1599605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824" y="6604000"/>
            <a:ext cx="6860824" cy="2549451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fr-FR" smtClean="0"/>
              <a:t>Section V: Les fonctions</a:t>
            </a:r>
            <a:endParaRPr lang="fr-FR" sz="140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fr-FR" smtClean="0"/>
              <a:t>V-</a:t>
            </a:r>
            <a:fld id="{06C949EA-EB15-4BC2-85F6-B3B13BF77DBD}" type="slidenum">
              <a:rPr lang="fr-FR" smtClean="0"/>
              <a:pPr>
                <a:defRPr/>
              </a:pPr>
              <a:t>‹#›</a:t>
            </a:fld>
            <a:endParaRPr lang="fr-FR" sz="1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75106"/>
            <a:ext cx="6172200" cy="584809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fr-FR" smtClean="0"/>
              <a:t>Section V: Les fonctions</a:t>
            </a:r>
            <a:endParaRPr lang="fr-FR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fr-FR" smtClean="0"/>
              <a:t>V-</a:t>
            </a:r>
            <a:fld id="{06C949EA-EB15-4BC2-85F6-B3B13BF77DBD}" type="slidenum">
              <a:rPr lang="fr-FR" smtClean="0"/>
              <a:pPr>
                <a:defRPr/>
              </a:pPr>
              <a:t>‹#›</a:t>
            </a:fld>
            <a:endParaRPr lang="fr-FR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3010" y="366187"/>
            <a:ext cx="1333103" cy="745701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743450" cy="745701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fr-FR" smtClean="0"/>
              <a:t>Section V: Les fonctions</a:t>
            </a:r>
            <a:endParaRPr lang="fr-FR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fr-FR" smtClean="0"/>
              <a:t>V-</a:t>
            </a:r>
            <a:fld id="{06C949EA-EB15-4BC2-85F6-B3B13BF77DBD}" type="slidenum">
              <a:rPr lang="fr-FR" smtClean="0"/>
              <a:pPr>
                <a:defRPr/>
              </a:pPr>
              <a:t>‹#›</a:t>
            </a:fld>
            <a:endParaRPr lang="fr-FR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4350" y="812800"/>
            <a:ext cx="5829300" cy="1524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514350" y="2641600"/>
            <a:ext cx="5829300" cy="5486400"/>
          </a:xfrm>
        </p:spPr>
        <p:txBody>
          <a:bodyPr/>
          <a:lstStyle/>
          <a:p>
            <a:pPr lvl="0"/>
            <a:endParaRPr lang="fr-CA" noProof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Section V: Les fonctions</a:t>
            </a:r>
            <a:endParaRPr lang="fr-FR" sz="1400">
              <a:latin typeface="Times New Roman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V-</a:t>
            </a:r>
            <a:fld id="{6982D39A-F883-44DE-8771-5C8D741EFD99}" type="slidenum">
              <a:rPr lang="fr-FR"/>
              <a:pPr>
                <a:defRPr/>
              </a:pPr>
              <a:t>‹#›</a:t>
            </a:fld>
            <a:endParaRPr lang="fr-FR" sz="14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fr-FR" smtClean="0"/>
              <a:t>Section V: Les fonctions</a:t>
            </a:r>
            <a:endParaRPr lang="fr-FR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fr-FR" smtClean="0"/>
              <a:t>V-</a:t>
            </a:r>
            <a:fld id="{06C949EA-EB15-4BC2-85F6-B3B13BF77DBD}" type="slidenum">
              <a:rPr lang="fr-FR" smtClean="0"/>
              <a:pPr>
                <a:defRPr/>
              </a:pPr>
              <a:t>‹#›</a:t>
            </a:fld>
            <a:endParaRPr lang="fr-FR" sz="14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82" y="1412949"/>
            <a:ext cx="5829300" cy="24384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035" y="3908949"/>
            <a:ext cx="3429000" cy="1939851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fr-FR" smtClean="0"/>
              <a:t>Section V: Les fonctions</a:t>
            </a:r>
            <a:endParaRPr lang="fr-FR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fr-FR" smtClean="0"/>
              <a:t>V-</a:t>
            </a:r>
            <a:fld id="{06C949EA-EB15-4BC2-85F6-B3B13BF77DBD}" type="slidenum">
              <a:rPr lang="fr-FR" smtClean="0"/>
              <a:pPr>
                <a:defRPr/>
              </a:pPr>
              <a:t>‹#›</a:t>
            </a:fld>
            <a:endParaRPr lang="fr-FR" sz="1400"/>
          </a:p>
        </p:txBody>
      </p:sp>
      <p:sp>
        <p:nvSpPr>
          <p:cNvPr id="7" name="Chevron 6"/>
          <p:cNvSpPr/>
          <p:nvPr/>
        </p:nvSpPr>
        <p:spPr>
          <a:xfrm>
            <a:off x="2727510" y="4007296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2587698" y="4007296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9751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9751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fr-FR" smtClean="0"/>
              <a:t>Section V: Les fonctions</a:t>
            </a:r>
            <a:endParaRPr lang="fr-FR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fr-FR" smtClean="0"/>
              <a:t>V-</a:t>
            </a:r>
            <a:fld id="{06C949EA-EB15-4BC2-85F6-B3B13BF77DBD}" type="slidenum">
              <a:rPr lang="fr-FR" smtClean="0"/>
              <a:pPr>
                <a:defRPr/>
              </a:pPr>
              <a:t>‹#›</a:t>
            </a:fld>
            <a:endParaRPr lang="fr-FR" sz="140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6172200" cy="1524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7213600"/>
            <a:ext cx="3030141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83770" y="7213600"/>
            <a:ext cx="3031331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925726"/>
            <a:ext cx="3030141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1925726"/>
            <a:ext cx="3031331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fr-FR" smtClean="0"/>
              <a:t>Section V: Les fonctions</a:t>
            </a:r>
            <a:endParaRPr lang="fr-FR" sz="1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fr-FR" smtClean="0"/>
              <a:t>V-</a:t>
            </a:r>
            <a:fld id="{06C949EA-EB15-4BC2-85F6-B3B13BF77DBD}" type="slidenum">
              <a:rPr lang="fr-FR" smtClean="0"/>
              <a:pPr>
                <a:defRPr/>
              </a:pPr>
              <a:t>‹#›</a:t>
            </a:fld>
            <a:endParaRPr lang="fr-FR" sz="1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fr-FR" smtClean="0"/>
              <a:t>Section V: Les fonctions</a:t>
            </a:r>
            <a:endParaRPr lang="fr-FR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fr-FR" smtClean="0"/>
              <a:t>V-</a:t>
            </a:r>
            <a:fld id="{06C949EA-EB15-4BC2-85F6-B3B13BF77DBD}" type="slidenum">
              <a:rPr lang="fr-FR" smtClean="0"/>
              <a:pPr>
                <a:defRPr/>
              </a:pPr>
              <a:t>‹#›</a:t>
            </a:fld>
            <a:endParaRPr lang="fr-FR" sz="140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fr-FR" smtClean="0"/>
              <a:t>Section V: Les fonctions</a:t>
            </a:r>
            <a:endParaRPr lang="fr-FR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fr-FR" smtClean="0"/>
              <a:t>V-</a:t>
            </a:r>
            <a:fld id="{06C949EA-EB15-4BC2-85F6-B3B13BF77DBD}" type="slidenum">
              <a:rPr lang="fr-FR" smtClean="0"/>
              <a:pPr>
                <a:defRPr/>
              </a:pPr>
              <a:t>‹#›</a:t>
            </a:fld>
            <a:endParaRPr lang="fr-FR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502400"/>
            <a:ext cx="5611332" cy="6096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314700" y="7140136"/>
            <a:ext cx="2980944" cy="12192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365760"/>
            <a:ext cx="5609844" cy="6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5274" y="8543925"/>
            <a:ext cx="1440180" cy="487680"/>
          </a:xfrm>
        </p:spPr>
        <p:txBody>
          <a:bodyPr/>
          <a:lstStyle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fr-FR" smtClean="0"/>
              <a:t>Section V: Les fonctions</a:t>
            </a:r>
            <a:endParaRPr lang="fr-FR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fr-FR" smtClean="0"/>
              <a:t>V-</a:t>
            </a:r>
            <a:fld id="{06C949EA-EB15-4BC2-85F6-B3B13BF77DBD}" type="slidenum">
              <a:rPr lang="fr-FR" smtClean="0"/>
              <a:pPr>
                <a:defRPr/>
              </a:pPr>
              <a:t>‹#›</a:t>
            </a:fld>
            <a:endParaRPr lang="fr-FR" sz="1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5924" y="7257870"/>
            <a:ext cx="5372100" cy="864309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1450" y="253291"/>
            <a:ext cx="6515100" cy="585216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5054" y="8543926"/>
            <a:ext cx="1763011" cy="4868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fr-FR" smtClean="0"/>
              <a:t>Section V: Les fonctions</a:t>
            </a:r>
            <a:endParaRPr lang="fr-FR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fr-FR" smtClean="0"/>
              <a:t>V-</a:t>
            </a:r>
            <a:fld id="{06C949EA-EB15-4BC2-85F6-B3B13BF77DBD}" type="slidenum">
              <a:rPr lang="fr-FR" smtClean="0"/>
              <a:pPr>
                <a:defRPr/>
              </a:pPr>
              <a:t>‹#›</a:t>
            </a:fld>
            <a:endParaRPr lang="fr-FR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6486830"/>
            <a:ext cx="6056574" cy="750229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74455" y="7926582"/>
            <a:ext cx="3705468" cy="12281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364288" y="7918681"/>
            <a:ext cx="2767838" cy="124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4532" y="7721671"/>
            <a:ext cx="2551736" cy="1441157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6928" y="7716985"/>
            <a:ext cx="2554132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6498084" y="6651253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6358272" y="6651253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374455" y="7926582"/>
            <a:ext cx="3705468" cy="12281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364288" y="7918681"/>
            <a:ext cx="2767838" cy="124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4532" y="7721671"/>
            <a:ext cx="2551736" cy="1441157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6928" y="7716985"/>
            <a:ext cx="2554132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42900" y="1975105"/>
            <a:ext cx="6172200" cy="6034617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45274" y="8543925"/>
            <a:ext cx="1440180" cy="48768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285054" y="8543926"/>
            <a:ext cx="1763011" cy="48683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fr-FR" smtClean="0"/>
              <a:t>Section V: Les fonctions</a:t>
            </a:r>
            <a:endParaRPr lang="fr-FR" sz="140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485454" y="8543926"/>
            <a:ext cx="274320" cy="48683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fr-FR" smtClean="0"/>
              <a:t>V-</a:t>
            </a:r>
            <a:fld id="{06C949EA-EB15-4BC2-85F6-B3B13BF77DBD}" type="slidenum">
              <a:rPr lang="fr-FR" smtClean="0"/>
              <a:pPr>
                <a:defRPr/>
              </a:pPr>
              <a:t>‹#›</a:t>
            </a:fld>
            <a:endParaRPr lang="fr-FR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0713" y="2843213"/>
            <a:ext cx="5791200" cy="2089150"/>
          </a:xfrm>
          <a:solidFill>
            <a:srgbClr val="FFFFFF"/>
          </a:solidFill>
        </p:spPr>
        <p:txBody>
          <a:bodyPr/>
          <a:lstStyle/>
          <a:p>
            <a:r>
              <a:rPr lang="fr-FR" sz="3600" dirty="0" smtClean="0"/>
              <a:t>Les fonctions</a:t>
            </a:r>
            <a:endParaRPr lang="fr-FR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03388"/>
            <a:ext cx="6063952" cy="6613028"/>
          </a:xfrm>
        </p:spPr>
        <p:txBody>
          <a:bodyPr>
            <a:normAutofit lnSpcReduction="10000"/>
          </a:bodyPr>
          <a:lstStyle/>
          <a:p>
            <a:r>
              <a:rPr lang="fr-FR" sz="2000" dirty="0" smtClean="0"/>
              <a:t>C'est l'ensemble des fonctions qui traitent</a:t>
            </a:r>
          </a:p>
          <a:p>
            <a:pPr>
              <a:buFontTx/>
              <a:buNone/>
            </a:pPr>
            <a:r>
              <a:rPr lang="fr-FR" sz="2000" dirty="0" smtClean="0"/>
              <a:t>	des nombres</a:t>
            </a:r>
          </a:p>
          <a:p>
            <a:r>
              <a:rPr lang="fr-FR" sz="2000" dirty="0" smtClean="0"/>
              <a:t>Il y en a une vingtaine.</a:t>
            </a:r>
          </a:p>
          <a:p>
            <a:r>
              <a:rPr lang="fr-FR" sz="2000" dirty="0" smtClean="0"/>
              <a:t>Exemples:</a:t>
            </a:r>
          </a:p>
          <a:p>
            <a:pPr lvl="1"/>
            <a:r>
              <a:rPr lang="fr-FR" sz="1800" dirty="0" smtClean="0"/>
              <a:t>ABS (n) :  retourne la valeur absolue de n.</a:t>
            </a:r>
          </a:p>
          <a:p>
            <a:pPr lvl="1"/>
            <a:r>
              <a:rPr lang="fr-FR" sz="1800" dirty="0" smtClean="0"/>
              <a:t>ROUND(</a:t>
            </a:r>
            <a:r>
              <a:rPr lang="fr-FR" sz="1800" dirty="0" err="1" smtClean="0"/>
              <a:t>n,m</a:t>
            </a:r>
            <a:r>
              <a:rPr lang="fr-FR" sz="1800" dirty="0" smtClean="0"/>
              <a:t>) : retourne la valeur de n arrondie à 10</a:t>
            </a:r>
            <a:r>
              <a:rPr lang="fr-FR" sz="1800" baseline="30000" dirty="0" smtClean="0"/>
              <a:t>-m</a:t>
            </a:r>
            <a:r>
              <a:rPr lang="fr-FR" sz="1800" dirty="0" smtClean="0"/>
              <a:t> position.</a:t>
            </a:r>
          </a:p>
          <a:p>
            <a:r>
              <a:rPr lang="fr-FR" sz="2000" dirty="0" smtClean="0"/>
              <a:t>Par </a:t>
            </a:r>
            <a:r>
              <a:rPr lang="fr-FR" sz="2000" dirty="0" smtClean="0"/>
              <a:t>défaut, arrondi à l’unité (</a:t>
            </a:r>
            <a:r>
              <a:rPr lang="fr-FR" sz="2000" dirty="0" smtClean="0"/>
              <a:t>m=0)</a:t>
            </a:r>
          </a:p>
          <a:p>
            <a:pPr lvl="1"/>
            <a:r>
              <a:rPr lang="fr-FR" sz="1600" dirty="0" smtClean="0"/>
              <a:t>Valeur </a:t>
            </a:r>
            <a:r>
              <a:rPr lang="fr-FR" sz="1600" dirty="0" smtClean="0"/>
              <a:t>de m et correspondance</a:t>
            </a:r>
            <a:r>
              <a:rPr lang="fr-FR" sz="1600" dirty="0" smtClean="0"/>
              <a:t>:</a:t>
            </a:r>
          </a:p>
          <a:p>
            <a:pPr lvl="2"/>
            <a:r>
              <a:rPr lang="fr-FR" sz="1800" dirty="0" smtClean="0"/>
              <a:t>-</a:t>
            </a:r>
            <a:r>
              <a:rPr lang="fr-FR" sz="1800" dirty="0" smtClean="0"/>
              <a:t>1 : dizaine</a:t>
            </a:r>
            <a:r>
              <a:rPr lang="fr-FR" sz="1800" dirty="0" smtClean="0"/>
              <a:t>,</a:t>
            </a:r>
          </a:p>
          <a:p>
            <a:pPr lvl="2"/>
            <a:r>
              <a:rPr lang="fr-FR" sz="1800" dirty="0" smtClean="0"/>
              <a:t>-</a:t>
            </a:r>
            <a:r>
              <a:rPr lang="fr-FR" sz="1800" dirty="0" smtClean="0"/>
              <a:t>2 : centaine,  </a:t>
            </a:r>
            <a:endParaRPr lang="fr-FR" sz="1800" dirty="0" smtClean="0"/>
          </a:p>
          <a:p>
            <a:pPr lvl="2"/>
            <a:r>
              <a:rPr lang="fr-FR" sz="1800" dirty="0" smtClean="0"/>
              <a:t>-</a:t>
            </a:r>
            <a:r>
              <a:rPr lang="fr-FR" sz="1800" dirty="0" smtClean="0"/>
              <a:t>3 : </a:t>
            </a:r>
            <a:r>
              <a:rPr lang="fr-FR" sz="1800" dirty="0" smtClean="0"/>
              <a:t>milliers</a:t>
            </a:r>
          </a:p>
          <a:p>
            <a:pPr lvl="2"/>
            <a:r>
              <a:rPr lang="fr-FR" sz="1800" dirty="0" smtClean="0"/>
              <a:t>1 </a:t>
            </a:r>
            <a:r>
              <a:rPr lang="fr-FR" sz="1800" dirty="0" smtClean="0"/>
              <a:t>: dixième, </a:t>
            </a:r>
            <a:endParaRPr lang="fr-FR" sz="1800" dirty="0" smtClean="0"/>
          </a:p>
          <a:p>
            <a:pPr lvl="2"/>
            <a:r>
              <a:rPr lang="fr-FR" sz="1800" dirty="0" smtClean="0"/>
              <a:t>2 </a:t>
            </a:r>
            <a:r>
              <a:rPr lang="fr-FR" sz="1800" dirty="0" smtClean="0"/>
              <a:t>: centième,  </a:t>
            </a:r>
            <a:endParaRPr lang="fr-FR" sz="1800" dirty="0" smtClean="0"/>
          </a:p>
          <a:p>
            <a:pPr lvl="2"/>
            <a:r>
              <a:rPr lang="fr-FR" sz="1800" dirty="0" smtClean="0"/>
              <a:t>3 </a:t>
            </a:r>
            <a:r>
              <a:rPr lang="fr-FR" sz="1800" dirty="0" smtClean="0"/>
              <a:t>: millième</a:t>
            </a:r>
          </a:p>
          <a:p>
            <a:pPr>
              <a:buFontTx/>
              <a:buNone/>
            </a:pPr>
            <a:r>
              <a:rPr lang="fr-FR" sz="2000" dirty="0" smtClean="0"/>
              <a:t>	</a:t>
            </a:r>
          </a:p>
          <a:p>
            <a:r>
              <a:rPr lang="fr-FR" sz="2000" dirty="0" smtClean="0"/>
              <a:t>Exemple:</a:t>
            </a:r>
          </a:p>
          <a:p>
            <a:pPr lvl="1"/>
            <a:r>
              <a:rPr lang="fr-FR" sz="1600" dirty="0" smtClean="0"/>
              <a:t>Produire </a:t>
            </a:r>
            <a:r>
              <a:rPr lang="fr-FR" sz="1600" dirty="0" smtClean="0"/>
              <a:t>la liste des employés avec leur salaire arrondi aux milliers de dollars</a:t>
            </a:r>
            <a:r>
              <a:rPr lang="fr-FR" sz="1600" dirty="0" smtClean="0"/>
              <a:t>.</a:t>
            </a:r>
          </a:p>
          <a:p>
            <a:pPr lvl="1"/>
            <a:endParaRPr lang="fr-FR" sz="1600" dirty="0" smtClean="0"/>
          </a:p>
          <a:p>
            <a:pPr>
              <a:buFontTx/>
              <a:buNone/>
            </a:pPr>
            <a:r>
              <a:rPr lang="fr-FR" sz="2000" dirty="0" smtClean="0"/>
              <a:t>	SELECT </a:t>
            </a:r>
            <a:r>
              <a:rPr lang="fr-FR" sz="2000" dirty="0" smtClean="0"/>
              <a:t>nom, </a:t>
            </a:r>
            <a:r>
              <a:rPr lang="fr-FR" sz="2000" dirty="0" smtClean="0"/>
              <a:t>ROUND ( </a:t>
            </a:r>
            <a:r>
              <a:rPr lang="fr-FR" sz="2000" dirty="0" smtClean="0"/>
              <a:t>salaire</a:t>
            </a:r>
            <a:r>
              <a:rPr lang="fr-FR" sz="2000" dirty="0" smtClean="0"/>
              <a:t> </a:t>
            </a:r>
            <a:r>
              <a:rPr lang="fr-FR" sz="2000" dirty="0" smtClean="0"/>
              <a:t>, -3 )</a:t>
            </a:r>
          </a:p>
          <a:p>
            <a:pPr>
              <a:buFontTx/>
              <a:buNone/>
            </a:pPr>
            <a:r>
              <a:rPr lang="fr-FR" sz="2000" dirty="0" smtClean="0"/>
              <a:t>   </a:t>
            </a:r>
            <a:r>
              <a:rPr lang="fr-FR" sz="2000" dirty="0" smtClean="0"/>
              <a:t>FROM </a:t>
            </a:r>
            <a:r>
              <a:rPr lang="fr-FR" sz="2000" dirty="0" err="1" smtClean="0"/>
              <a:t>employe</a:t>
            </a:r>
            <a:r>
              <a:rPr lang="fr-FR" sz="2000" dirty="0" smtClean="0"/>
              <a:t>;</a:t>
            </a:r>
            <a:endParaRPr lang="fr-FR" sz="2000" dirty="0" smtClean="0"/>
          </a:p>
          <a:p>
            <a:pPr>
              <a:buFontTx/>
              <a:buNone/>
            </a:pPr>
            <a:endParaRPr lang="fr-FR" sz="2000" dirty="0" smtClean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309320" y="8543926"/>
            <a:ext cx="450454" cy="486833"/>
          </a:xfrm>
        </p:spPr>
        <p:txBody>
          <a:bodyPr/>
          <a:lstStyle/>
          <a:p>
            <a:pPr>
              <a:defRPr/>
            </a:pPr>
            <a:fld id="{1E96284B-61C6-42EC-B7FA-4296CB304A6E}" type="slidenum">
              <a:rPr lang="fr-FR" smtClean="0"/>
              <a:pPr>
                <a:defRPr/>
              </a:pPr>
              <a:t>10</a:t>
            </a:fld>
            <a:endParaRPr lang="fr-FR" sz="1400" dirty="0">
              <a:latin typeface="Times New Roman" pitchFamily="18" charset="0"/>
            </a:endParaRPr>
          </a:p>
        </p:txBody>
      </p:sp>
      <p:sp>
        <p:nvSpPr>
          <p:cNvPr id="23557" name="Rectangle 4"/>
          <p:cNvSpPr>
            <a:spLocks noGrp="1" noChangeArrowheads="1"/>
          </p:cNvSpPr>
          <p:nvPr>
            <p:ph type="title"/>
          </p:nvPr>
        </p:nvSpPr>
        <p:spPr>
          <a:xfrm>
            <a:off x="514350" y="295275"/>
            <a:ext cx="5829300" cy="1127125"/>
          </a:xfrm>
        </p:spPr>
        <p:txBody>
          <a:bodyPr/>
          <a:lstStyle/>
          <a:p>
            <a:r>
              <a:rPr lang="fr-CA" smtClean="0"/>
              <a:t>Fonctions numériques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323850"/>
            <a:ext cx="5832475" cy="935038"/>
          </a:xfrm>
          <a:noFill/>
        </p:spPr>
        <p:txBody>
          <a:bodyPr/>
          <a:lstStyle/>
          <a:p>
            <a:r>
              <a:rPr lang="fr-CA" smtClean="0"/>
              <a:t>Fonctions numériques</a:t>
            </a:r>
          </a:p>
        </p:txBody>
      </p:sp>
      <p:graphicFrame>
        <p:nvGraphicFramePr>
          <p:cNvPr id="67678" name="Group 94"/>
          <p:cNvGraphicFramePr>
            <a:graphicFrameLocks noGrp="1"/>
          </p:cNvGraphicFramePr>
          <p:nvPr>
            <p:ph type="tbl" idx="1"/>
          </p:nvPr>
        </p:nvGraphicFramePr>
        <p:xfrm>
          <a:off x="549275" y="1331913"/>
          <a:ext cx="5829300" cy="7668896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770188"/>
                <a:gridCol w="3059112"/>
              </a:tblGrid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FONCTION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n,m</a:t>
                      </a: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et x = nombre</a:t>
                      </a:r>
                      <a:endParaRPr kumimoji="0" lang="fr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Valeur retournée</a:t>
                      </a:r>
                      <a:endParaRPr kumimoji="0" lang="fr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ABS(n)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G 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Valeur absolue de n.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G Times" pitchFamily="18" charset="0"/>
                      </a:endParaRPr>
                    </a:p>
                  </a:txBody>
                  <a:tcPr horzOverflow="overflow"/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CEIL(n)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G 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L’entier immédiatement supérieur ou égal à n.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G Times" pitchFamily="18" charset="0"/>
                      </a:endParaRPr>
                    </a:p>
                  </a:txBody>
                  <a:tcPr horzOverflow="overflow"/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FLOOR(n)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G 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L’entier immédiatement inférieur ou égal à n.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G Times" pitchFamily="18" charset="0"/>
                      </a:endParaRPr>
                    </a:p>
                  </a:txBody>
                  <a:tcPr horzOverflow="overflow"/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MOD(m,n)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G 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Le reste de la division de m par n (modulo).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G Times" pitchFamily="18" charset="0"/>
                      </a:endParaRPr>
                    </a:p>
                  </a:txBody>
                  <a:tcPr horzOverflow="overflow"/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POWER(m,n)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G 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 à la puissance n.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G Times" pitchFamily="18" charset="0"/>
                      </a:endParaRPr>
                    </a:p>
                  </a:txBody>
                  <a:tcPr horzOverflow="overflow"/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ROUND(n,[x])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G 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 est arrondi au 10</a:t>
                      </a:r>
                      <a:r>
                        <a:rPr kumimoji="0" lang="fr-CA" sz="20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-x</a:t>
                      </a: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fr-CA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ième</a:t>
                      </a: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 Par défaut x=0 (arrondit à l'entier)</a:t>
                      </a:r>
                      <a:endParaRPr kumimoji="0" lang="fr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G Times" pitchFamily="18" charset="0"/>
                      </a:endParaRPr>
                    </a:p>
                  </a:txBody>
                  <a:tcPr horzOverflow="overflow"/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SIGN(n)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G 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Le signe (+ ou -) de n.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G Times" pitchFamily="18" charset="0"/>
                      </a:endParaRPr>
                    </a:p>
                  </a:txBody>
                  <a:tcPr horzOverflow="overflow"/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SQRT(n)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G 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La racine carrée de n, retourne NULL si n&lt;0.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G Times" pitchFamily="18" charset="0"/>
                      </a:endParaRPr>
                    </a:p>
                  </a:txBody>
                  <a:tcPr horzOverflow="overflow"/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TRUNC(n,[x])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G 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 est tronqué au 10</a:t>
                      </a:r>
                      <a:r>
                        <a:rPr kumimoji="0" lang="fr-CA" sz="20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-x</a:t>
                      </a: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fr-CA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ième</a:t>
                      </a: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 Par défaut x=0 (tronque à l'entier)</a:t>
                      </a:r>
                      <a:endParaRPr kumimoji="0" lang="fr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G Times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3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309320" y="8543926"/>
            <a:ext cx="450454" cy="486833"/>
          </a:xfrm>
        </p:spPr>
        <p:txBody>
          <a:bodyPr/>
          <a:lstStyle/>
          <a:p>
            <a:pPr>
              <a:defRPr/>
            </a:pPr>
            <a:fld id="{DE4AD149-7892-40B4-942A-9A9E3C00BC83}" type="slidenum">
              <a:rPr lang="fr-FR" smtClean="0"/>
              <a:pPr>
                <a:defRPr/>
              </a:pPr>
              <a:t>11</a:t>
            </a:fld>
            <a:endParaRPr lang="fr-FR" sz="14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s'agit d'un ensemble de fonctions qui permettent de convertir des données d'un type à un autre.</a:t>
            </a:r>
          </a:p>
          <a:p>
            <a:r>
              <a:rPr lang="fr-FR" dirty="0" smtClean="0"/>
              <a:t>Il y en a 9.</a:t>
            </a:r>
          </a:p>
          <a:p>
            <a:r>
              <a:rPr lang="fr-FR" dirty="0" smtClean="0"/>
              <a:t>Exemples:</a:t>
            </a:r>
          </a:p>
          <a:p>
            <a:pPr lvl="1"/>
            <a:r>
              <a:rPr lang="fr-FR" dirty="0" smtClean="0"/>
              <a:t>TO_CHAR</a:t>
            </a:r>
            <a:r>
              <a:rPr lang="fr-FR" dirty="0" smtClean="0"/>
              <a:t>( date , format ) </a:t>
            </a:r>
            <a:endParaRPr lang="fr-FR" dirty="0" smtClean="0"/>
          </a:p>
          <a:p>
            <a:pPr lvl="2"/>
            <a:r>
              <a:rPr lang="fr-FR" dirty="0" smtClean="0"/>
              <a:t>converti </a:t>
            </a:r>
            <a:r>
              <a:rPr lang="fr-FR" dirty="0" smtClean="0"/>
              <a:t>une date en chaîne de caractères.</a:t>
            </a:r>
          </a:p>
          <a:p>
            <a:pPr>
              <a:buFontTx/>
              <a:buNone/>
            </a:pPr>
            <a:endParaRPr lang="fr-FR" dirty="0" smtClean="0"/>
          </a:p>
          <a:p>
            <a:pPr lvl="1"/>
            <a:r>
              <a:rPr lang="fr-FR" dirty="0" smtClean="0"/>
              <a:t>TO_DATE</a:t>
            </a:r>
            <a:r>
              <a:rPr lang="fr-FR" dirty="0" smtClean="0"/>
              <a:t>( char , format ) </a:t>
            </a:r>
            <a:endParaRPr lang="fr-FR" dirty="0" smtClean="0"/>
          </a:p>
          <a:p>
            <a:pPr lvl="2"/>
            <a:r>
              <a:rPr lang="fr-FR" dirty="0" smtClean="0"/>
              <a:t>converti </a:t>
            </a:r>
            <a:r>
              <a:rPr lang="fr-FR" dirty="0" smtClean="0"/>
              <a:t>une chaîne de caractères valides en date.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165304" y="8543926"/>
            <a:ext cx="594470" cy="486833"/>
          </a:xfrm>
        </p:spPr>
        <p:txBody>
          <a:bodyPr/>
          <a:lstStyle/>
          <a:p>
            <a:pPr>
              <a:defRPr/>
            </a:pPr>
            <a:fld id="{909DDEBA-DE3C-4650-BDBF-430FA506C236}" type="slidenum">
              <a:rPr lang="fr-FR" smtClean="0"/>
              <a:pPr>
                <a:defRPr/>
              </a:pPr>
              <a:t>12</a:t>
            </a:fld>
            <a:endParaRPr lang="fr-FR" sz="1400" dirty="0">
              <a:latin typeface="Times New Roman" pitchFamily="18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640" y="533400"/>
            <a:ext cx="6669360" cy="1524000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fr-FR" dirty="0" smtClean="0"/>
              <a:t>Fonctions </a:t>
            </a:r>
            <a:r>
              <a:rPr lang="fr-FR" dirty="0" smtClean="0"/>
              <a:t>de conversions</a:t>
            </a:r>
            <a:endParaRPr lang="fr-F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6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6288360" cy="7620000"/>
          </a:xfrm>
        </p:spPr>
        <p:txBody>
          <a:bodyPr/>
          <a:lstStyle/>
          <a:p>
            <a:r>
              <a:rPr lang="fr-FR" sz="2000" dirty="0" smtClean="0"/>
              <a:t>Dans les fonctions </a:t>
            </a:r>
            <a:r>
              <a:rPr lang="fr-FR" sz="2000" b="1" dirty="0" smtClean="0"/>
              <a:t>TO_CHAR</a:t>
            </a:r>
            <a:r>
              <a:rPr lang="fr-FR" sz="2000" dirty="0" smtClean="0"/>
              <a:t> et </a:t>
            </a:r>
            <a:r>
              <a:rPr lang="fr-FR" sz="2000" b="1" dirty="0" smtClean="0"/>
              <a:t>TO_DATE</a:t>
            </a:r>
            <a:r>
              <a:rPr lang="fr-FR" sz="2000" dirty="0" smtClean="0"/>
              <a:t> on peut utiliser 30 spécifications pour indiquer un format de date.</a:t>
            </a:r>
          </a:p>
          <a:p>
            <a:r>
              <a:rPr lang="fr-FR" sz="2000" dirty="0" smtClean="0"/>
              <a:t>Les principales spécifications sont:</a:t>
            </a:r>
          </a:p>
          <a:p>
            <a:pPr>
              <a:buFontTx/>
              <a:buNone/>
            </a:pPr>
            <a:r>
              <a:rPr lang="fr-FR" sz="2000" dirty="0" smtClean="0"/>
              <a:t>   	</a:t>
            </a:r>
            <a:r>
              <a:rPr lang="fr-FR" sz="2000" b="1" dirty="0" smtClean="0"/>
              <a:t>YYYY,YYY,YY</a:t>
            </a:r>
            <a:r>
              <a:rPr lang="fr-FR" sz="2000" dirty="0" smtClean="0"/>
              <a:t> ou </a:t>
            </a:r>
            <a:r>
              <a:rPr lang="fr-FR" sz="2000" b="1" dirty="0" smtClean="0"/>
              <a:t>Y </a:t>
            </a:r>
            <a:r>
              <a:rPr lang="fr-FR" sz="2000" dirty="0" smtClean="0"/>
              <a:t>spécifie l'année de la </a:t>
            </a:r>
            <a:r>
              <a:rPr lang="fr-FR" sz="2000" dirty="0" smtClean="0"/>
              <a:t>date avec </a:t>
            </a:r>
            <a:r>
              <a:rPr lang="fr-FR" sz="2000" dirty="0" smtClean="0"/>
              <a:t>4,3,2 ou 1 chiffres</a:t>
            </a:r>
            <a:r>
              <a:rPr lang="fr-FR" sz="2000" dirty="0" smtClean="0"/>
              <a:t>.</a:t>
            </a:r>
          </a:p>
          <a:p>
            <a:pPr>
              <a:buFontTx/>
              <a:buNone/>
            </a:pPr>
            <a:endParaRPr lang="fr-FR" sz="2000" dirty="0" smtClean="0"/>
          </a:p>
          <a:p>
            <a:pPr>
              <a:buFontTx/>
              <a:buNone/>
            </a:pPr>
            <a:r>
              <a:rPr lang="fr-FR" sz="1800" dirty="0" smtClean="0"/>
              <a:t>   	</a:t>
            </a:r>
            <a:r>
              <a:rPr lang="fr-FR" sz="1800" b="1" dirty="0" smtClean="0"/>
              <a:t>MM</a:t>
            </a:r>
            <a:r>
              <a:rPr lang="fr-FR" sz="1800" dirty="0" smtClean="0"/>
              <a:t>  </a:t>
            </a:r>
            <a:r>
              <a:rPr lang="fr-FR" sz="1800" dirty="0" smtClean="0"/>
              <a:t>	spécifie </a:t>
            </a:r>
            <a:r>
              <a:rPr lang="fr-FR" sz="1800" dirty="0" smtClean="0"/>
              <a:t>le numéro du mois</a:t>
            </a:r>
          </a:p>
          <a:p>
            <a:pPr>
              <a:buFontTx/>
              <a:buNone/>
            </a:pPr>
            <a:r>
              <a:rPr lang="fr-FR" sz="1800" dirty="0" smtClean="0"/>
              <a:t>   	</a:t>
            </a:r>
            <a:r>
              <a:rPr lang="fr-FR" sz="1800" b="1" dirty="0" smtClean="0"/>
              <a:t>MONTH</a:t>
            </a:r>
            <a:r>
              <a:rPr lang="fr-FR" sz="1800" dirty="0" smtClean="0"/>
              <a:t> </a:t>
            </a:r>
            <a:r>
              <a:rPr lang="fr-FR" sz="1800" dirty="0" smtClean="0"/>
              <a:t>	spécifie </a:t>
            </a:r>
            <a:r>
              <a:rPr lang="fr-FR" sz="1800" dirty="0" smtClean="0"/>
              <a:t>le nom du mois</a:t>
            </a:r>
          </a:p>
          <a:p>
            <a:pPr>
              <a:buFontTx/>
              <a:buNone/>
            </a:pPr>
            <a:r>
              <a:rPr lang="fr-FR" sz="1800" dirty="0" smtClean="0"/>
              <a:t>   </a:t>
            </a:r>
            <a:r>
              <a:rPr lang="fr-FR" sz="1800" b="1" dirty="0" smtClean="0"/>
              <a:t>MON</a:t>
            </a:r>
            <a:r>
              <a:rPr lang="fr-FR" sz="1800" dirty="0" smtClean="0"/>
              <a:t>  </a:t>
            </a:r>
            <a:r>
              <a:rPr lang="fr-FR" sz="1800" dirty="0" smtClean="0"/>
              <a:t>	spécifie </a:t>
            </a:r>
            <a:r>
              <a:rPr lang="fr-FR" sz="1800" dirty="0" smtClean="0"/>
              <a:t>les 3 premières lettres du </a:t>
            </a:r>
            <a:endParaRPr lang="fr-FR" sz="1800" dirty="0" smtClean="0"/>
          </a:p>
          <a:p>
            <a:pPr>
              <a:buFontTx/>
              <a:buNone/>
            </a:pPr>
            <a:r>
              <a:rPr lang="fr-FR" sz="1800" dirty="0" smtClean="0"/>
              <a:t>	</a:t>
            </a:r>
            <a:r>
              <a:rPr lang="fr-FR" sz="1800" dirty="0" smtClean="0"/>
              <a:t>		</a:t>
            </a:r>
            <a:r>
              <a:rPr lang="fr-FR" sz="1800" dirty="0" smtClean="0"/>
              <a:t>nom </a:t>
            </a:r>
            <a:r>
              <a:rPr lang="fr-FR" sz="1800" dirty="0" smtClean="0"/>
              <a:t>du </a:t>
            </a:r>
            <a:r>
              <a:rPr lang="fr-FR" sz="1800" dirty="0" smtClean="0"/>
              <a:t>mois</a:t>
            </a:r>
            <a:endParaRPr lang="fr-FR" sz="1800" dirty="0" smtClean="0"/>
          </a:p>
          <a:p>
            <a:pPr>
              <a:buFontTx/>
              <a:buNone/>
            </a:pPr>
            <a:r>
              <a:rPr lang="fr-FR" sz="1800" dirty="0" smtClean="0"/>
              <a:t>  </a:t>
            </a:r>
            <a:r>
              <a:rPr lang="fr-FR" sz="1800" b="1" dirty="0" smtClean="0"/>
              <a:t> </a:t>
            </a:r>
            <a:r>
              <a:rPr lang="fr-FR" sz="1800" b="1" dirty="0" smtClean="0"/>
              <a:t>DAY</a:t>
            </a:r>
            <a:r>
              <a:rPr lang="fr-FR" sz="1800" dirty="0" smtClean="0"/>
              <a:t>  </a:t>
            </a:r>
            <a:r>
              <a:rPr lang="fr-FR" sz="1800" dirty="0" smtClean="0"/>
              <a:t>	spécifie </a:t>
            </a:r>
            <a:r>
              <a:rPr lang="fr-FR" sz="1800" dirty="0" smtClean="0"/>
              <a:t>le nom du jour</a:t>
            </a:r>
          </a:p>
          <a:p>
            <a:pPr>
              <a:buFontTx/>
              <a:buNone/>
            </a:pPr>
            <a:r>
              <a:rPr lang="fr-FR" sz="1800" dirty="0" smtClean="0"/>
              <a:t>   </a:t>
            </a:r>
            <a:r>
              <a:rPr lang="fr-FR" sz="1800" b="1" dirty="0" smtClean="0"/>
              <a:t>DD</a:t>
            </a:r>
            <a:r>
              <a:rPr lang="fr-FR" sz="1800" dirty="0" smtClean="0"/>
              <a:t>    </a:t>
            </a:r>
            <a:r>
              <a:rPr lang="fr-FR" sz="1800" dirty="0" smtClean="0"/>
              <a:t>	spécifie </a:t>
            </a:r>
            <a:r>
              <a:rPr lang="fr-FR" sz="1800" dirty="0" smtClean="0"/>
              <a:t>le numéro de la journée </a:t>
            </a:r>
            <a:endParaRPr lang="fr-FR" sz="1800" dirty="0" smtClean="0"/>
          </a:p>
          <a:p>
            <a:pPr>
              <a:buFontTx/>
              <a:buNone/>
            </a:pPr>
            <a:r>
              <a:rPr lang="fr-FR" sz="1800" dirty="0" smtClean="0"/>
              <a:t>	</a:t>
            </a:r>
            <a:r>
              <a:rPr lang="fr-FR" sz="1800" dirty="0" smtClean="0"/>
              <a:t>		</a:t>
            </a:r>
            <a:r>
              <a:rPr lang="fr-FR" sz="1800" dirty="0" smtClean="0"/>
              <a:t>dans </a:t>
            </a:r>
            <a:r>
              <a:rPr lang="fr-FR" sz="1800" dirty="0" smtClean="0"/>
              <a:t>le </a:t>
            </a:r>
            <a:r>
              <a:rPr lang="fr-FR" sz="1800" dirty="0" smtClean="0"/>
              <a:t> </a:t>
            </a:r>
            <a:r>
              <a:rPr lang="fr-FR" sz="1800" dirty="0" smtClean="0"/>
              <a:t>mois 	     </a:t>
            </a:r>
          </a:p>
          <a:p>
            <a:pPr>
              <a:buFontTx/>
              <a:buNone/>
            </a:pPr>
            <a:r>
              <a:rPr lang="fr-FR" sz="1800" b="1" dirty="0" smtClean="0"/>
              <a:t>	"texte"</a:t>
            </a:r>
            <a:r>
              <a:rPr lang="fr-FR" sz="1800" dirty="0" smtClean="0"/>
              <a:t>    </a:t>
            </a:r>
            <a:r>
              <a:rPr lang="fr-FR" sz="1800" dirty="0" smtClean="0"/>
              <a:t>	Le </a:t>
            </a:r>
            <a:r>
              <a:rPr lang="fr-FR" sz="1800" dirty="0" smtClean="0"/>
              <a:t>texte sera reproduit tel quel.</a:t>
            </a:r>
          </a:p>
          <a:p>
            <a:pPr>
              <a:buFontTx/>
              <a:buNone/>
            </a:pPr>
            <a:endParaRPr lang="fr-FR" sz="2000" dirty="0" smtClean="0"/>
          </a:p>
          <a:p>
            <a:pPr>
              <a:buFontTx/>
              <a:buNone/>
            </a:pPr>
            <a:r>
              <a:rPr lang="fr-FR" sz="2000" dirty="0" smtClean="0"/>
              <a:t>  Exemples:</a:t>
            </a:r>
          </a:p>
          <a:p>
            <a:pPr>
              <a:buFontTx/>
              <a:buNone/>
            </a:pPr>
            <a:r>
              <a:rPr lang="fr-FR" sz="1600" dirty="0" smtClean="0"/>
              <a:t>	TO_CHAR ( </a:t>
            </a:r>
            <a:r>
              <a:rPr lang="fr-FR" sz="1600" dirty="0" err="1" smtClean="0"/>
              <a:t>date_embauche</a:t>
            </a:r>
            <a:r>
              <a:rPr lang="fr-FR" sz="1600" dirty="0" smtClean="0"/>
              <a:t>, </a:t>
            </a:r>
            <a:r>
              <a:rPr lang="fr-FR" sz="1600" dirty="0" smtClean="0"/>
              <a:t>'DD/MM/YY' )</a:t>
            </a:r>
          </a:p>
          <a:p>
            <a:pPr>
              <a:buFontTx/>
              <a:buNone/>
            </a:pPr>
            <a:r>
              <a:rPr lang="fr-FR" sz="1600" dirty="0" smtClean="0"/>
              <a:t>         retourne : 16/03/93</a:t>
            </a:r>
          </a:p>
          <a:p>
            <a:pPr>
              <a:buFontTx/>
              <a:buNone/>
            </a:pPr>
            <a:r>
              <a:rPr lang="fr-FR" sz="1600" dirty="0" smtClean="0"/>
              <a:t>	TO_CHAR ( DATEMBAUCHE , 'DAY, "le" DD 	</a:t>
            </a:r>
            <a:r>
              <a:rPr lang="fr-FR" sz="1600" dirty="0" smtClean="0"/>
              <a:t>MONTH </a:t>
            </a:r>
            <a:r>
              <a:rPr lang="fr-FR" sz="1600" dirty="0" smtClean="0"/>
              <a:t>YYYY')</a:t>
            </a:r>
          </a:p>
          <a:p>
            <a:pPr>
              <a:buFontTx/>
              <a:buNone/>
            </a:pPr>
            <a:r>
              <a:rPr lang="fr-FR" sz="1600" dirty="0" smtClean="0"/>
              <a:t>         retourne : </a:t>
            </a:r>
            <a:r>
              <a:rPr lang="fr-FR" sz="1600" dirty="0" smtClean="0"/>
              <a:t>mardi, le </a:t>
            </a:r>
            <a:r>
              <a:rPr lang="fr-FR" sz="1600" dirty="0" smtClean="0"/>
              <a:t>16 mars 1993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309320" y="8543926"/>
            <a:ext cx="450454" cy="486833"/>
          </a:xfrm>
        </p:spPr>
        <p:txBody>
          <a:bodyPr/>
          <a:lstStyle/>
          <a:p>
            <a:pPr>
              <a:defRPr/>
            </a:pPr>
            <a:fld id="{18E7E693-C685-4B17-9EE4-7D935D08B7CD}" type="slidenum">
              <a:rPr lang="fr-FR" smtClean="0"/>
              <a:pPr>
                <a:defRPr/>
              </a:pPr>
              <a:t>13</a:t>
            </a:fld>
            <a:endParaRPr lang="fr-FR" sz="1400" dirty="0">
              <a:latin typeface="Times New Roman" pitchFamily="18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019800" cy="685800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fr-FR" smtClean="0"/>
              <a:t>Formats de dates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>
          <a:xfrm>
            <a:off x="404812" y="1600200"/>
            <a:ext cx="6264547" cy="6604000"/>
          </a:xfrm>
        </p:spPr>
        <p:txBody>
          <a:bodyPr/>
          <a:lstStyle/>
          <a:p>
            <a:r>
              <a:rPr lang="fr-FR" sz="2000" dirty="0" smtClean="0"/>
              <a:t>L'heure est une donnée qui fait partie de la date.</a:t>
            </a:r>
          </a:p>
          <a:p>
            <a:r>
              <a:rPr lang="fr-FR" sz="2000" dirty="0" smtClean="0"/>
              <a:t>Lors d’une conversion automatique l’heure n’est pas affichée.</a:t>
            </a:r>
          </a:p>
          <a:p>
            <a:r>
              <a:rPr lang="fr-FR" sz="2000" dirty="0" smtClean="0"/>
              <a:t>Les spécifications à utiliser pour manipuler </a:t>
            </a:r>
            <a:r>
              <a:rPr lang="fr-FR" sz="2000" dirty="0" smtClean="0"/>
              <a:t>les heures </a:t>
            </a:r>
            <a:r>
              <a:rPr lang="fr-FR" sz="2000" dirty="0" smtClean="0"/>
              <a:t>sont:</a:t>
            </a:r>
          </a:p>
          <a:p>
            <a:pPr>
              <a:buFontTx/>
              <a:buNone/>
            </a:pPr>
            <a:r>
              <a:rPr lang="fr-FR" sz="2000" dirty="0" smtClean="0"/>
              <a:t>  	   </a:t>
            </a:r>
            <a:r>
              <a:rPr lang="fr-FR" sz="2000" b="1" dirty="0" smtClean="0"/>
              <a:t>HH</a:t>
            </a:r>
            <a:r>
              <a:rPr lang="fr-FR" sz="2000" dirty="0" smtClean="0"/>
              <a:t>  </a:t>
            </a:r>
            <a:r>
              <a:rPr lang="fr-FR" sz="2000" dirty="0" smtClean="0"/>
              <a:t>	pour </a:t>
            </a:r>
            <a:r>
              <a:rPr lang="fr-FR" sz="2000" dirty="0" smtClean="0"/>
              <a:t>l'heure de 1 à 12,</a:t>
            </a:r>
          </a:p>
          <a:p>
            <a:pPr>
              <a:buFontTx/>
              <a:buNone/>
            </a:pPr>
            <a:r>
              <a:rPr lang="fr-FR" sz="2000" dirty="0" smtClean="0"/>
              <a:t>      </a:t>
            </a:r>
            <a:r>
              <a:rPr lang="fr-FR" sz="2000" b="1" dirty="0" smtClean="0"/>
              <a:t>HH24</a:t>
            </a:r>
            <a:r>
              <a:rPr lang="fr-FR" sz="2000" dirty="0" smtClean="0"/>
              <a:t> 	pour </a:t>
            </a:r>
            <a:r>
              <a:rPr lang="fr-FR" sz="2000" dirty="0" smtClean="0"/>
              <a:t>l'heure de 1 à 24,</a:t>
            </a:r>
          </a:p>
          <a:p>
            <a:pPr>
              <a:buFontTx/>
              <a:buNone/>
            </a:pPr>
            <a:r>
              <a:rPr lang="fr-FR" sz="2000" dirty="0" smtClean="0"/>
              <a:t>      </a:t>
            </a:r>
            <a:r>
              <a:rPr lang="fr-FR" sz="2000" b="1" dirty="0" smtClean="0"/>
              <a:t>MI </a:t>
            </a:r>
            <a:r>
              <a:rPr lang="fr-FR" sz="2000" dirty="0" smtClean="0"/>
              <a:t> 	pour </a:t>
            </a:r>
            <a:r>
              <a:rPr lang="fr-FR" sz="2000" dirty="0" smtClean="0"/>
              <a:t>les minutes de 0 à 59,</a:t>
            </a:r>
          </a:p>
          <a:p>
            <a:pPr>
              <a:buFontTx/>
              <a:buNone/>
            </a:pPr>
            <a:r>
              <a:rPr lang="fr-FR" sz="2000" dirty="0" smtClean="0"/>
              <a:t>      </a:t>
            </a:r>
            <a:r>
              <a:rPr lang="fr-FR" sz="2000" b="1" dirty="0" smtClean="0"/>
              <a:t>SS</a:t>
            </a:r>
            <a:r>
              <a:rPr lang="fr-FR" sz="2000" dirty="0" smtClean="0"/>
              <a:t>  	pour </a:t>
            </a:r>
            <a:r>
              <a:rPr lang="fr-FR" sz="2000" dirty="0" smtClean="0"/>
              <a:t>les secondes de 0 à 59</a:t>
            </a:r>
            <a:r>
              <a:rPr lang="fr-FR" sz="2000" dirty="0" smtClean="0"/>
              <a:t>.</a:t>
            </a:r>
          </a:p>
          <a:p>
            <a:pPr>
              <a:buFontTx/>
              <a:buNone/>
            </a:pPr>
            <a:endParaRPr lang="fr-FR" sz="2000" dirty="0" smtClean="0"/>
          </a:p>
          <a:p>
            <a:r>
              <a:rPr lang="fr-FR" sz="2000" dirty="0" smtClean="0"/>
              <a:t>Exemples:</a:t>
            </a:r>
          </a:p>
          <a:p>
            <a:pPr>
              <a:buFontTx/>
              <a:buNone/>
            </a:pPr>
            <a:r>
              <a:rPr lang="fr-FR" sz="2000" dirty="0" smtClean="0"/>
              <a:t>      TO_CHAR ( </a:t>
            </a:r>
            <a:r>
              <a:rPr lang="fr-FR" sz="2000" dirty="0" smtClean="0"/>
              <a:t>date</a:t>
            </a:r>
            <a:r>
              <a:rPr lang="fr-FR" sz="2000" dirty="0" smtClean="0"/>
              <a:t> </a:t>
            </a:r>
            <a:r>
              <a:rPr lang="fr-FR" sz="2000" dirty="0" smtClean="0"/>
              <a:t>, 'DD/MM/YY HH24:MI:SS‘ )</a:t>
            </a:r>
          </a:p>
          <a:p>
            <a:pPr>
              <a:buFontTx/>
              <a:buNone/>
            </a:pPr>
            <a:r>
              <a:rPr lang="fr-FR" sz="2000" dirty="0" smtClean="0"/>
              <a:t>     	</a:t>
            </a:r>
            <a:r>
              <a:rPr lang="fr-FR" sz="2000" dirty="0" smtClean="0"/>
              <a:t>Retourne, par exemple : </a:t>
            </a:r>
          </a:p>
          <a:p>
            <a:pPr>
              <a:buFontTx/>
              <a:buNone/>
            </a:pPr>
            <a:r>
              <a:rPr lang="fr-FR" sz="2000" dirty="0" smtClean="0"/>
              <a:t>	</a:t>
            </a:r>
            <a:r>
              <a:rPr lang="fr-FR" sz="2000" dirty="0" smtClean="0"/>
              <a:t>		</a:t>
            </a:r>
            <a:r>
              <a:rPr lang="fr-FR" sz="2000" dirty="0" smtClean="0"/>
              <a:t>17/03/11  14:08:16</a:t>
            </a:r>
          </a:p>
          <a:p>
            <a:pPr>
              <a:buFontTx/>
              <a:buNone/>
            </a:pPr>
            <a:endParaRPr lang="fr-FR" sz="2000" dirty="0" smtClean="0"/>
          </a:p>
          <a:p>
            <a:r>
              <a:rPr lang="fr-FR" sz="2000" dirty="0" smtClean="0"/>
              <a:t>L’insertion d’une date avec SYSDATE inclut l’heure à laquelle s’est fait l’enregistrement.</a:t>
            </a:r>
          </a:p>
          <a:p>
            <a:pPr>
              <a:buFontTx/>
              <a:buNone/>
            </a:pPr>
            <a:endParaRPr lang="fr-FR" sz="2000" dirty="0" smtClean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309320" y="8543926"/>
            <a:ext cx="450454" cy="486833"/>
          </a:xfrm>
        </p:spPr>
        <p:txBody>
          <a:bodyPr/>
          <a:lstStyle/>
          <a:p>
            <a:pPr>
              <a:defRPr/>
            </a:pPr>
            <a:fld id="{AD0DB8FD-4393-4B6C-A3A0-ECBE770C4635}" type="slidenum">
              <a:rPr lang="fr-FR" smtClean="0"/>
              <a:pPr>
                <a:defRPr/>
              </a:pPr>
              <a:t>14</a:t>
            </a:fld>
            <a:endParaRPr lang="fr-FR" sz="1400" dirty="0">
              <a:latin typeface="Times New Roman" pitchFamily="18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5829300" cy="1143000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fr-FR" smtClean="0"/>
              <a:t>Traitement des heures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5829300" cy="5839544"/>
          </a:xfrm>
        </p:spPr>
        <p:txBody>
          <a:bodyPr>
            <a:normAutofit/>
          </a:bodyPr>
          <a:lstStyle/>
          <a:p>
            <a:r>
              <a:rPr lang="fr-FR" dirty="0" smtClean="0"/>
              <a:t>C'est l'ensemble des fonctions qui traitent des dates.</a:t>
            </a:r>
          </a:p>
          <a:p>
            <a:r>
              <a:rPr lang="fr-FR" dirty="0" smtClean="0"/>
              <a:t>Il y en a une dizaine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Exemples:</a:t>
            </a:r>
          </a:p>
          <a:p>
            <a:pPr lvl="1"/>
            <a:r>
              <a:rPr lang="fr-FR" dirty="0" smtClean="0"/>
              <a:t>ADD_MONTHS </a:t>
            </a:r>
            <a:r>
              <a:rPr lang="fr-FR" dirty="0" smtClean="0"/>
              <a:t>(date, n)  </a:t>
            </a:r>
            <a:endParaRPr lang="fr-FR" dirty="0" smtClean="0"/>
          </a:p>
          <a:p>
            <a:pPr lvl="2"/>
            <a:r>
              <a:rPr lang="fr-FR" dirty="0" smtClean="0"/>
              <a:t>ajoute </a:t>
            </a:r>
            <a:r>
              <a:rPr lang="fr-FR" dirty="0" smtClean="0"/>
              <a:t>n </a:t>
            </a:r>
            <a:r>
              <a:rPr lang="fr-FR" dirty="0" smtClean="0"/>
              <a:t>mois </a:t>
            </a:r>
            <a:r>
              <a:rPr lang="fr-FR" dirty="0" smtClean="0"/>
              <a:t>à la date.</a:t>
            </a:r>
          </a:p>
          <a:p>
            <a:pPr>
              <a:buFontTx/>
              <a:buNone/>
            </a:pPr>
            <a:endParaRPr lang="fr-FR" dirty="0" smtClean="0"/>
          </a:p>
          <a:p>
            <a:pPr lvl="1"/>
            <a:r>
              <a:rPr lang="fr-FR" dirty="0" smtClean="0"/>
              <a:t>LAST_DAY </a:t>
            </a:r>
            <a:r>
              <a:rPr lang="fr-FR" dirty="0" smtClean="0"/>
              <a:t>(date) </a:t>
            </a:r>
            <a:endParaRPr lang="fr-FR" dirty="0" smtClean="0"/>
          </a:p>
          <a:p>
            <a:pPr lvl="2"/>
            <a:r>
              <a:rPr lang="fr-FR" dirty="0" smtClean="0"/>
              <a:t>retourne </a:t>
            </a:r>
            <a:r>
              <a:rPr lang="fr-FR" dirty="0" smtClean="0"/>
              <a:t>la date </a:t>
            </a:r>
            <a:r>
              <a:rPr lang="fr-FR" dirty="0" smtClean="0"/>
              <a:t>du </a:t>
            </a:r>
            <a:r>
              <a:rPr lang="fr-FR" dirty="0" smtClean="0"/>
              <a:t>dernier jour du mois de la </a:t>
            </a:r>
            <a:r>
              <a:rPr lang="fr-FR" b="1" i="1" dirty="0" smtClean="0"/>
              <a:t>'date</a:t>
            </a:r>
            <a:r>
              <a:rPr lang="fr-FR" dirty="0" smtClean="0"/>
              <a:t>'.</a:t>
            </a:r>
          </a:p>
          <a:p>
            <a:pPr lvl="2"/>
            <a:endParaRPr lang="fr-FR" dirty="0" smtClean="0"/>
          </a:p>
          <a:p>
            <a:pPr>
              <a:buFontTx/>
              <a:buNone/>
            </a:pPr>
            <a:r>
              <a:rPr lang="fr-FR" dirty="0" smtClean="0"/>
              <a:t>	</a:t>
            </a:r>
            <a:r>
              <a:rPr lang="fr-FR" sz="1700" dirty="0" smtClean="0"/>
              <a:t>SELECT LAST_DAY(</a:t>
            </a:r>
            <a:r>
              <a:rPr lang="fr-FR" sz="1700" dirty="0" smtClean="0"/>
              <a:t>’01/01/2011’) FROM </a:t>
            </a:r>
            <a:r>
              <a:rPr lang="fr-FR" sz="1700" dirty="0" smtClean="0"/>
              <a:t>DUAL;</a:t>
            </a:r>
          </a:p>
          <a:p>
            <a:pPr>
              <a:buFontTx/>
              <a:buNone/>
            </a:pPr>
            <a:r>
              <a:rPr lang="fr-FR" sz="1700" dirty="0" smtClean="0"/>
              <a:t>	</a:t>
            </a:r>
            <a:r>
              <a:rPr lang="fr-FR" sz="1700" dirty="0" smtClean="0"/>
              <a:t>	Retourne le </a:t>
            </a:r>
            <a:r>
              <a:rPr lang="fr-FR" sz="1700" b="1" i="1" dirty="0" smtClean="0"/>
              <a:t>’31/01/2011’</a:t>
            </a:r>
            <a:endParaRPr lang="fr-FR" sz="1700" b="1" i="1" dirty="0" smtClean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381328" y="8543926"/>
            <a:ext cx="378446" cy="486833"/>
          </a:xfrm>
        </p:spPr>
        <p:txBody>
          <a:bodyPr/>
          <a:lstStyle/>
          <a:p>
            <a:pPr>
              <a:defRPr/>
            </a:pPr>
            <a:fld id="{63433A8B-32E5-4DA8-9B99-D42BDD039AD8}" type="slidenum">
              <a:rPr lang="fr-FR" smtClean="0"/>
              <a:pPr>
                <a:defRPr/>
              </a:pPr>
              <a:t>15</a:t>
            </a:fld>
            <a:endParaRPr lang="fr-FR" sz="1400" dirty="0">
              <a:latin typeface="Times New Roman" pitchFamily="18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829300" cy="990600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fr-FR" smtClean="0"/>
              <a:t>Les fonctions de dates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fr-CA" smtClean="0"/>
              <a:t>Les fonctions de date</a:t>
            </a:r>
          </a:p>
        </p:txBody>
      </p:sp>
      <p:graphicFrame>
        <p:nvGraphicFramePr>
          <p:cNvPr id="69726" name="Group 94"/>
          <p:cNvGraphicFramePr>
            <a:graphicFrameLocks noGrp="1"/>
          </p:cNvGraphicFramePr>
          <p:nvPr>
            <p:ph type="tbl" idx="1"/>
          </p:nvPr>
        </p:nvGraphicFramePr>
        <p:xfrm>
          <a:off x="548680" y="2123728"/>
          <a:ext cx="5829300" cy="6801486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079625"/>
                <a:gridCol w="3749675"/>
              </a:tblGrid>
              <a:tr h="4714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49263" algn="r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Fonction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49263" algn="r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fr-CA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date : une date</a:t>
                      </a:r>
                      <a:endParaRPr kumimoji="0" lang="fr-CA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49263" algn="r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Valeur retournée</a:t>
                      </a:r>
                      <a:endParaRPr kumimoji="0" lang="fr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785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ADD_MONTHS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(date, n_mois)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G 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Ajoute n mois à la date et retourne une date comme résultat.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G Times" pitchFamily="18" charset="0"/>
                      </a:endParaRPr>
                    </a:p>
                  </a:txBody>
                  <a:tcPr horzOverflow="overflow"/>
                </a:tc>
              </a:tr>
              <a:tr h="782638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49263" algn="r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LAST_DAY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49263" algn="r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(date)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Dernier jour du mois de la ‘date’.</a:t>
                      </a:r>
                      <a:endParaRPr kumimoji="0" lang="fr-CA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G Times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1409700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49263" algn="r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NEXT_DAY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49263" algn="r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(date,char)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Calcule la date du premier jour de la semaine indiqué par char qui suit la date. Char doit correspondre à un jour de la semaine (exemple ‘lundi’).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G Times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471488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49263" algn="r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SYSDATE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Date courante du système.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G Times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782638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49263" algn="r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ROUND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49263" algn="r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(date,[,format])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La date est arrondie jusqu'à la précision spécifiée par format.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G Times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782638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49263" algn="r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TRUNC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49263" algn="r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(date,[,format])  </a:t>
                      </a:r>
                      <a:endParaRPr kumimoji="0" lang="fr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 date est tronquée à la précision spécifiée par format.</a:t>
                      </a:r>
                      <a:endParaRPr kumimoji="0" lang="fr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G Times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3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309320" y="8543926"/>
            <a:ext cx="450454" cy="486833"/>
          </a:xfrm>
        </p:spPr>
        <p:txBody>
          <a:bodyPr/>
          <a:lstStyle/>
          <a:p>
            <a:pPr>
              <a:defRPr/>
            </a:pPr>
            <a:fld id="{D8F38C9B-FF26-49F6-BDDA-C3BBE5AAB65E}" type="slidenum">
              <a:rPr lang="fr-FR" smtClean="0"/>
              <a:pPr>
                <a:defRPr/>
              </a:pPr>
              <a:t>16</a:t>
            </a:fld>
            <a:endParaRPr lang="fr-FR" sz="14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fr-CA" sz="2800" smtClean="0"/>
              <a:t>Les formats de précision utilisés avec ROUND et TRUNC</a:t>
            </a:r>
          </a:p>
        </p:txBody>
      </p:sp>
      <p:graphicFrame>
        <p:nvGraphicFramePr>
          <p:cNvPr id="71911" name="Group 231"/>
          <p:cNvGraphicFramePr>
            <a:graphicFrameLocks noGrp="1"/>
          </p:cNvGraphicFramePr>
          <p:nvPr>
            <p:ph type="tbl" idx="1"/>
          </p:nvPr>
        </p:nvGraphicFramePr>
        <p:xfrm>
          <a:off x="476672" y="2267744"/>
          <a:ext cx="5829300" cy="5661979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913063"/>
                <a:gridCol w="2916237"/>
              </a:tblGrid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49263" algn="r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Précision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49263" algn="r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Description</a:t>
                      </a:r>
                      <a:endParaRPr kumimoji="0" lang="fr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49263" algn="r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CC,SCC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49263" algn="r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Siècle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1165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49263" algn="r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YYYY,SYYYY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49263" algn="r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YEAR, SYEAR,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49263" algn="r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YYY, YY,Y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49263" algn="r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Année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1162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49263" algn="r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Q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49263" algn="r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Trimestre (Quart de l'année: de 1 à 4)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49263" algn="r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Janvier à mars = 1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49263" algn="r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MONTH, MON, MM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49263" algn="r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Mois (arrondi à partir du 16</a:t>
                      </a:r>
                      <a:r>
                        <a:rPr kumimoji="0" lang="fr-CA" sz="2000" u="none" strike="noStrike" cap="none" normalizeH="0" baseline="30000" smtClean="0">
                          <a:ln>
                            <a:noFill/>
                          </a:ln>
                          <a:effectLst/>
                        </a:rPr>
                        <a:t>e</a:t>
                      </a: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jour)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49263" algn="r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DDD, DD, J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49263" algn="r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Jour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830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49263" algn="r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DAY, DY, D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49263" algn="r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Date du premier jour de la semaine (un dimanche)</a:t>
                      </a:r>
                      <a:endParaRPr kumimoji="0" lang="fr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3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309320" y="8543926"/>
            <a:ext cx="450454" cy="486833"/>
          </a:xfrm>
        </p:spPr>
        <p:txBody>
          <a:bodyPr/>
          <a:lstStyle/>
          <a:p>
            <a:pPr>
              <a:defRPr/>
            </a:pPr>
            <a:fld id="{F36BF509-31DF-4947-9EDD-333316622029}" type="slidenum">
              <a:rPr lang="fr-FR" smtClean="0"/>
              <a:pPr>
                <a:defRPr/>
              </a:pPr>
              <a:t>17</a:t>
            </a:fld>
            <a:endParaRPr lang="fr-FR" sz="14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309320" y="8543926"/>
            <a:ext cx="450454" cy="486833"/>
          </a:xfrm>
        </p:spPr>
        <p:txBody>
          <a:bodyPr/>
          <a:lstStyle/>
          <a:p>
            <a:pPr>
              <a:defRPr/>
            </a:pPr>
            <a:fld id="{69DFC472-25FF-435D-B985-0B15FB355C0F}" type="slidenum">
              <a:rPr lang="fr-FR" smtClean="0"/>
              <a:pPr>
                <a:defRPr/>
              </a:pPr>
              <a:t>18</a:t>
            </a:fld>
            <a:endParaRPr lang="fr-FR" sz="1400" dirty="0">
              <a:latin typeface="Times New Roman" pitchFamily="18" charset="0"/>
            </a:endParaRP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476250" y="323850"/>
            <a:ext cx="5829300" cy="1524000"/>
          </a:xfrm>
          <a:noFill/>
        </p:spPr>
        <p:txBody>
          <a:bodyPr/>
          <a:lstStyle/>
          <a:p>
            <a:r>
              <a:rPr lang="fr-CA" smtClean="0"/>
              <a:t>Autres fonctions</a:t>
            </a:r>
          </a:p>
        </p:txBody>
      </p:sp>
      <p:graphicFrame>
        <p:nvGraphicFramePr>
          <p:cNvPr id="83973" name="Group 5"/>
          <p:cNvGraphicFramePr>
            <a:graphicFrameLocks noGrp="1"/>
          </p:cNvGraphicFramePr>
          <p:nvPr/>
        </p:nvGraphicFramePr>
        <p:xfrm>
          <a:off x="260648" y="1475656"/>
          <a:ext cx="6264696" cy="625570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304256"/>
                <a:gridCol w="3960440"/>
              </a:tblGrid>
              <a:tr h="2506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NVL(</a:t>
                      </a:r>
                      <a:r>
                        <a:rPr kumimoji="0" lang="fr-FR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Colonne,n</a:t>
                      </a:r>
                      <a:r>
                        <a:rPr kumimoji="0" lang="fr-F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 fonction NVL permet de remplacer une valeur nulle par une valeur donnée.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Exemple</a:t>
                      </a:r>
                      <a:r>
                        <a:rPr kumimoji="0" lang="fr-F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0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SELECT </a:t>
                      </a:r>
                      <a:r>
                        <a:rPr kumimoji="0" lang="fr-F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nom</a:t>
                      </a:r>
                      <a:endParaRPr kumimoji="0" lang="fr-FR" sz="16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FROM </a:t>
                      </a:r>
                      <a:r>
                        <a:rPr kumimoji="0" lang="fr-FR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employe</a:t>
                      </a:r>
                      <a:endParaRPr kumimoji="0" lang="fr-FR" sz="16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WHERE salaire+ NVL(</a:t>
                      </a:r>
                      <a:r>
                        <a:rPr kumimoji="0" lang="fr-FR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Comm</a:t>
                      </a:r>
                      <a:r>
                        <a:rPr kumimoji="0" lang="fr-F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,0</a:t>
                      </a:r>
                      <a:r>
                        <a:rPr kumimoji="0" lang="fr-F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)&gt;100;</a:t>
                      </a:r>
                      <a:endParaRPr kumimoji="0" lang="fr-CA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2506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SOUNDEX(</a:t>
                      </a:r>
                      <a:r>
                        <a:rPr kumimoji="0" lang="fr-CA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ch</a:t>
                      </a: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fr-CA" sz="20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Le mot dont l’intonation ressemble à celle spécifiée.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20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Exemple </a:t>
                      </a: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SELECT </a:t>
                      </a:r>
                      <a:r>
                        <a:rPr kumimoji="0" lang="fr-CA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nom</a:t>
                      </a:r>
                      <a:endParaRPr kumimoji="0" lang="fr-CA" sz="16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FROM </a:t>
                      </a:r>
                      <a:r>
                        <a:rPr kumimoji="0" lang="fr-CA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employe</a:t>
                      </a:r>
                      <a:endParaRPr kumimoji="0" lang="fr-CA" sz="16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WHERE </a:t>
                      </a:r>
                      <a:endParaRPr kumimoji="0" lang="fr-CA" sz="16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 </a:t>
                      </a:r>
                      <a:r>
                        <a:rPr kumimoji="0" lang="fr-CA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SOUNDEX(nom) </a:t>
                      </a:r>
                      <a:r>
                        <a:rPr kumimoji="0" lang="fr-CA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=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    SOUNDEX(‘</a:t>
                      </a:r>
                      <a:r>
                        <a:rPr kumimoji="0" lang="fr-CA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bourie</a:t>
                      </a:r>
                      <a:r>
                        <a:rPr kumimoji="0" lang="fr-CA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’);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20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Retournera </a:t>
                      </a:r>
                      <a:r>
                        <a:rPr kumimoji="0" lang="fr-CA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Bourry</a:t>
                      </a: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si présent dans la base de données car se prononce comme ‘</a:t>
                      </a:r>
                      <a:r>
                        <a:rPr kumimoji="0" lang="fr-CA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bourie</a:t>
                      </a: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’</a:t>
                      </a:r>
                      <a:endParaRPr kumimoji="0" lang="fr-CA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0713" y="2843213"/>
            <a:ext cx="5791200" cy="2089150"/>
          </a:xfrm>
          <a:solidFill>
            <a:srgbClr val="FFFFFF"/>
          </a:solidFill>
        </p:spPr>
        <p:txBody>
          <a:bodyPr/>
          <a:lstStyle/>
          <a:p>
            <a:r>
              <a:rPr lang="fr-FR" sz="3600" smtClean="0"/>
              <a:t>Les fonctions</a:t>
            </a:r>
            <a:br>
              <a:rPr lang="fr-FR" sz="3600" smtClean="0"/>
            </a:br>
            <a:r>
              <a:rPr lang="fr-FR" sz="3600" smtClean="0"/>
              <a:t>de groupes</a:t>
            </a:r>
            <a:r>
              <a:rPr lang="fr-FR" sz="2400" smtClean="0"/>
              <a:t/>
            </a:r>
            <a:br>
              <a:rPr lang="fr-FR" sz="2400" smtClean="0"/>
            </a:br>
            <a:r>
              <a:rPr lang="fr-FR" sz="2400" smtClean="0"/>
              <a:t>(Aggregate functions)</a:t>
            </a:r>
            <a:endParaRPr lang="fr-FR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28CA3-B7EB-4AF1-9D35-CE311203259D}" type="slidenum">
              <a:rPr lang="fr-FR" smtClean="0"/>
              <a:pPr>
                <a:defRPr/>
              </a:pPr>
              <a:t>2</a:t>
            </a:fld>
            <a:endParaRPr lang="fr-FR" sz="1400" dirty="0">
              <a:latin typeface="Times New Roman" pitchFamily="18" charset="0"/>
            </a:endParaRPr>
          </a:p>
        </p:txBody>
      </p:sp>
      <p:sp>
        <p:nvSpPr>
          <p:cNvPr id="15367" name="Rectangle 83"/>
          <p:cNvSpPr>
            <a:spLocks noGrp="1" noChangeArrowheads="1"/>
          </p:cNvSpPr>
          <p:nvPr>
            <p:ph type="title"/>
          </p:nvPr>
        </p:nvSpPr>
        <p:spPr>
          <a:xfrm>
            <a:off x="549275" y="395288"/>
            <a:ext cx="5829300" cy="1008062"/>
          </a:xfrm>
          <a:solidFill>
            <a:srgbClr val="FFFFFF"/>
          </a:solidFill>
        </p:spPr>
        <p:txBody>
          <a:bodyPr/>
          <a:lstStyle/>
          <a:p>
            <a:r>
              <a:rPr lang="fr-FR" smtClean="0"/>
              <a:t>Introduction</a:t>
            </a:r>
          </a:p>
        </p:txBody>
      </p:sp>
      <p:sp>
        <p:nvSpPr>
          <p:cNvPr id="446" name="Content Placeholder 44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err="1" smtClean="0"/>
              <a:t>Syntaxe</a:t>
            </a:r>
            <a:r>
              <a:rPr lang="en-CA" dirty="0" smtClean="0"/>
              <a:t>:</a:t>
            </a:r>
          </a:p>
          <a:p>
            <a:pPr lvl="1"/>
            <a:r>
              <a:rPr lang="en-CA" dirty="0" err="1" smtClean="0"/>
              <a:t>nom_fonction</a:t>
            </a:r>
            <a:r>
              <a:rPr lang="en-CA" dirty="0" smtClean="0"/>
              <a:t> (arg1, arg2, …)</a:t>
            </a:r>
          </a:p>
          <a:p>
            <a:pPr lvl="1"/>
            <a:endParaRPr lang="en-CA" dirty="0" smtClean="0"/>
          </a:p>
          <a:p>
            <a:r>
              <a:rPr lang="en-CA" dirty="0" err="1" smtClean="0"/>
              <a:t>Exemple</a:t>
            </a:r>
            <a:r>
              <a:rPr lang="en-CA" dirty="0" smtClean="0"/>
              <a:t> : SUBSTR(nom, 1,4)</a:t>
            </a:r>
          </a:p>
          <a:p>
            <a:pPr lvl="1"/>
            <a:r>
              <a:rPr lang="en-CA" dirty="0" err="1" smtClean="0"/>
              <a:t>Ceci</a:t>
            </a:r>
            <a:r>
              <a:rPr lang="en-CA" dirty="0" smtClean="0"/>
              <a:t> </a:t>
            </a:r>
            <a:r>
              <a:rPr lang="en-CA" dirty="0" err="1" smtClean="0"/>
              <a:t>retourne</a:t>
            </a:r>
            <a:r>
              <a:rPr lang="en-CA" dirty="0" smtClean="0"/>
              <a:t> les 4 premier </a:t>
            </a:r>
            <a:r>
              <a:rPr lang="en-CA" dirty="0" err="1" smtClean="0"/>
              <a:t>caractères</a:t>
            </a:r>
            <a:endParaRPr lang="en-CA" dirty="0" smtClean="0"/>
          </a:p>
          <a:p>
            <a:pPr lvl="2"/>
            <a:r>
              <a:rPr lang="en-CA" dirty="0" smtClean="0"/>
              <a:t>Frederic </a:t>
            </a:r>
            <a:r>
              <a:rPr lang="en-CA" dirty="0" smtClean="0">
                <a:sym typeface="Wingdings" pitchFamily="2" charset="2"/>
              </a:rPr>
              <a:t> Fred</a:t>
            </a:r>
          </a:p>
          <a:p>
            <a:r>
              <a:rPr lang="en-CA" dirty="0" err="1" smtClean="0">
                <a:sym typeface="Wingdings" pitchFamily="2" charset="2"/>
              </a:rPr>
              <a:t>Une</a:t>
            </a:r>
            <a:r>
              <a:rPr lang="en-CA" dirty="0" smtClean="0">
                <a:sym typeface="Wingdings" pitchFamily="2" charset="2"/>
              </a:rPr>
              <a:t> </a:t>
            </a:r>
            <a:r>
              <a:rPr lang="en-CA" dirty="0" err="1" smtClean="0">
                <a:sym typeface="Wingdings" pitchFamily="2" charset="2"/>
              </a:rPr>
              <a:t>fonction</a:t>
            </a:r>
            <a:r>
              <a:rPr lang="en-CA" dirty="0" smtClean="0">
                <a:sym typeface="Wingdings" pitchFamily="2" charset="2"/>
              </a:rPr>
              <a:t> </a:t>
            </a:r>
            <a:r>
              <a:rPr lang="en-CA" dirty="0" err="1" smtClean="0">
                <a:sym typeface="Wingdings" pitchFamily="2" charset="2"/>
              </a:rPr>
              <a:t>peut</a:t>
            </a:r>
            <a:r>
              <a:rPr lang="en-CA" dirty="0" smtClean="0">
                <a:sym typeface="Wingdings" pitchFamily="2" charset="2"/>
              </a:rPr>
              <a:t> </a:t>
            </a:r>
            <a:r>
              <a:rPr lang="en-CA" dirty="0" err="1" smtClean="0">
                <a:sym typeface="Wingdings" pitchFamily="2" charset="2"/>
              </a:rPr>
              <a:t>être</a:t>
            </a:r>
            <a:r>
              <a:rPr lang="en-CA" dirty="0" smtClean="0">
                <a:sym typeface="Wingdings" pitchFamily="2" charset="2"/>
              </a:rPr>
              <a:t> </a:t>
            </a:r>
            <a:r>
              <a:rPr lang="en-CA" dirty="0" err="1" smtClean="0">
                <a:sym typeface="Wingdings" pitchFamily="2" charset="2"/>
              </a:rPr>
              <a:t>utilisée</a:t>
            </a:r>
            <a:r>
              <a:rPr lang="en-CA" dirty="0" smtClean="0">
                <a:sym typeface="Wingdings" pitchFamily="2" charset="2"/>
              </a:rPr>
              <a:t> </a:t>
            </a:r>
            <a:r>
              <a:rPr lang="en-CA" dirty="0" err="1" smtClean="0">
                <a:sym typeface="Wingdings" pitchFamily="2" charset="2"/>
              </a:rPr>
              <a:t>là</a:t>
            </a:r>
            <a:r>
              <a:rPr lang="en-CA" dirty="0" smtClean="0">
                <a:sym typeface="Wingdings" pitchFamily="2" charset="2"/>
              </a:rPr>
              <a:t> </a:t>
            </a:r>
            <a:r>
              <a:rPr lang="en-CA" dirty="0" err="1" smtClean="0">
                <a:sym typeface="Wingdings" pitchFamily="2" charset="2"/>
              </a:rPr>
              <a:t>où</a:t>
            </a:r>
            <a:r>
              <a:rPr lang="en-CA" dirty="0" smtClean="0">
                <a:sym typeface="Wingdings" pitchFamily="2" charset="2"/>
              </a:rPr>
              <a:t> </a:t>
            </a:r>
            <a:r>
              <a:rPr lang="en-CA" dirty="0" err="1" smtClean="0">
                <a:sym typeface="Wingdings" pitchFamily="2" charset="2"/>
              </a:rPr>
              <a:t>l’on</a:t>
            </a:r>
            <a:r>
              <a:rPr lang="en-CA" dirty="0" smtClean="0">
                <a:sym typeface="Wingdings" pitchFamily="2" charset="2"/>
              </a:rPr>
              <a:t> </a:t>
            </a:r>
            <a:r>
              <a:rPr lang="en-CA" dirty="0" err="1" smtClean="0">
                <a:sym typeface="Wingdings" pitchFamily="2" charset="2"/>
              </a:rPr>
              <a:t>peut</a:t>
            </a:r>
            <a:r>
              <a:rPr lang="en-CA" dirty="0" smtClean="0">
                <a:sym typeface="Wingdings" pitchFamily="2" charset="2"/>
              </a:rPr>
              <a:t> </a:t>
            </a:r>
            <a:r>
              <a:rPr lang="en-CA" dirty="0" err="1" smtClean="0">
                <a:sym typeface="Wingdings" pitchFamily="2" charset="2"/>
              </a:rPr>
              <a:t>utiliser</a:t>
            </a:r>
            <a:r>
              <a:rPr lang="en-CA" dirty="0" smtClean="0">
                <a:sym typeface="Wingdings" pitchFamily="2" charset="2"/>
              </a:rPr>
              <a:t> un nom de </a:t>
            </a:r>
            <a:r>
              <a:rPr lang="en-CA" dirty="0" err="1" smtClean="0">
                <a:sym typeface="Wingdings" pitchFamily="2" charset="2"/>
              </a:rPr>
              <a:t>colonne</a:t>
            </a:r>
            <a:endParaRPr lang="en-CA" dirty="0" smtClean="0">
              <a:sym typeface="Wingdings" pitchFamily="2" charset="2"/>
            </a:endParaRPr>
          </a:p>
          <a:p>
            <a:pPr>
              <a:buNone/>
            </a:pPr>
            <a:endParaRPr lang="en-CA" sz="1800" dirty="0" smtClean="0">
              <a:sym typeface="Wingdings" pitchFamily="2" charset="2"/>
            </a:endParaRPr>
          </a:p>
          <a:p>
            <a:pPr>
              <a:buNone/>
            </a:pPr>
            <a:r>
              <a:rPr lang="en-CA" sz="1800" dirty="0" smtClean="0">
                <a:sym typeface="Wingdings" pitchFamily="2" charset="2"/>
              </a:rPr>
              <a:t>SELECT</a:t>
            </a:r>
          </a:p>
          <a:p>
            <a:pPr>
              <a:buNone/>
            </a:pPr>
            <a:r>
              <a:rPr lang="en-CA" sz="1800" dirty="0" smtClean="0">
                <a:sym typeface="Wingdings" pitchFamily="2" charset="2"/>
              </a:rPr>
              <a:t>	</a:t>
            </a:r>
            <a:r>
              <a:rPr lang="en-CA" sz="1800" dirty="0" smtClean="0">
                <a:sym typeface="Wingdings" pitchFamily="2" charset="2"/>
              </a:rPr>
              <a:t>nom</a:t>
            </a:r>
          </a:p>
          <a:p>
            <a:pPr>
              <a:buNone/>
            </a:pPr>
            <a:r>
              <a:rPr lang="en-CA" sz="1800" dirty="0" smtClean="0">
                <a:sym typeface="Wingdings" pitchFamily="2" charset="2"/>
              </a:rPr>
              <a:t>FROM</a:t>
            </a:r>
          </a:p>
          <a:p>
            <a:pPr>
              <a:buNone/>
            </a:pPr>
            <a:r>
              <a:rPr lang="en-CA" sz="1800" dirty="0" smtClean="0">
                <a:sym typeface="Wingdings" pitchFamily="2" charset="2"/>
              </a:rPr>
              <a:t>	</a:t>
            </a:r>
            <a:r>
              <a:rPr lang="en-CA" sz="1800" dirty="0" err="1" smtClean="0">
                <a:sym typeface="Wingdings" pitchFamily="2" charset="2"/>
              </a:rPr>
              <a:t>employe</a:t>
            </a:r>
            <a:endParaRPr lang="en-CA" sz="1800" dirty="0" smtClean="0">
              <a:sym typeface="Wingdings" pitchFamily="2" charset="2"/>
            </a:endParaRPr>
          </a:p>
          <a:p>
            <a:pPr>
              <a:buNone/>
            </a:pPr>
            <a:r>
              <a:rPr lang="en-CA" sz="1800" dirty="0" smtClean="0">
                <a:sym typeface="Wingdings" pitchFamily="2" charset="2"/>
              </a:rPr>
              <a:t>WHERE</a:t>
            </a:r>
          </a:p>
          <a:p>
            <a:pPr>
              <a:buNone/>
            </a:pPr>
            <a:r>
              <a:rPr lang="en-CA" sz="1800" dirty="0" smtClean="0">
                <a:sym typeface="Wingdings" pitchFamily="2" charset="2"/>
              </a:rPr>
              <a:t>	</a:t>
            </a:r>
            <a:r>
              <a:rPr lang="en-CA" sz="1800" dirty="0" smtClean="0">
                <a:sym typeface="Wingdings" pitchFamily="2" charset="2"/>
              </a:rPr>
              <a:t>LENGTH(nom) = 6;</a:t>
            </a:r>
            <a:endParaRPr lang="en-CA" sz="1800" dirty="0" smtClean="0"/>
          </a:p>
          <a:p>
            <a:endParaRPr lang="fr-C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4462"/>
            <a:ext cx="5829300" cy="6397897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dirty="0" smtClean="0"/>
              <a:t>Fonctions qui retournent une seule valeur pour un ensemble de rangées.</a:t>
            </a:r>
          </a:p>
          <a:p>
            <a:endParaRPr lang="fr-FR" dirty="0" smtClean="0"/>
          </a:p>
          <a:p>
            <a:r>
              <a:rPr lang="fr-FR" dirty="0" smtClean="0"/>
              <a:t>Fonction de groupes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Fonction de lignes</a:t>
            </a:r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309320" y="8543926"/>
            <a:ext cx="450454" cy="486833"/>
          </a:xfrm>
        </p:spPr>
        <p:txBody>
          <a:bodyPr/>
          <a:lstStyle/>
          <a:p>
            <a:pPr>
              <a:defRPr/>
            </a:pPr>
            <a:fld id="{91A4433D-CBD2-4AC8-904E-3A26ED386798}" type="slidenum">
              <a:rPr lang="fr-FR" smtClean="0"/>
              <a:pPr>
                <a:defRPr/>
              </a:pPr>
              <a:t>20</a:t>
            </a:fld>
            <a:endParaRPr lang="fr-FR" sz="1400" dirty="0">
              <a:latin typeface="Times New Roman" pitchFamily="18" charset="0"/>
            </a:endParaRPr>
          </a:p>
        </p:txBody>
      </p:sp>
      <p:sp>
        <p:nvSpPr>
          <p:cNvPr id="33800" name="Rectangle 847"/>
          <p:cNvSpPr>
            <a:spLocks noGrp="1" noChangeArrowheads="1"/>
          </p:cNvSpPr>
          <p:nvPr>
            <p:ph type="title"/>
          </p:nvPr>
        </p:nvSpPr>
        <p:spPr>
          <a:xfrm>
            <a:off x="476250" y="395288"/>
            <a:ext cx="5829300" cy="936625"/>
          </a:xfrm>
        </p:spPr>
        <p:txBody>
          <a:bodyPr/>
          <a:lstStyle/>
          <a:p>
            <a:r>
              <a:rPr lang="fr-CA" smtClean="0"/>
              <a:t>Fonctions de groupes</a:t>
            </a:r>
          </a:p>
        </p:txBody>
      </p:sp>
      <p:sp>
        <p:nvSpPr>
          <p:cNvPr id="33797" name="AutoShape 4"/>
          <p:cNvSpPr>
            <a:spLocks noChangeAspect="1" noChangeArrowheads="1" noTextEdit="1"/>
          </p:cNvSpPr>
          <p:nvPr/>
        </p:nvSpPr>
        <p:spPr bwMode="auto">
          <a:xfrm>
            <a:off x="609600" y="2268538"/>
            <a:ext cx="59436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CA"/>
          </a:p>
        </p:txBody>
      </p:sp>
      <p:sp>
        <p:nvSpPr>
          <p:cNvPr id="33798" name="Text Box 756"/>
          <p:cNvSpPr txBox="1">
            <a:spLocks noChangeArrowheads="1"/>
          </p:cNvSpPr>
          <p:nvPr/>
        </p:nvSpPr>
        <p:spPr bwMode="auto">
          <a:xfrm>
            <a:off x="908720" y="3779912"/>
            <a:ext cx="46085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CA" sz="2000" dirty="0">
                <a:latin typeface="Arial" charset="0"/>
              </a:rPr>
              <a:t>SELECT </a:t>
            </a:r>
            <a:r>
              <a:rPr lang="fr-CA" sz="2000" dirty="0" smtClean="0">
                <a:latin typeface="Arial" charset="0"/>
              </a:rPr>
              <a:t>SUM(salaire) FROM </a:t>
            </a:r>
            <a:r>
              <a:rPr lang="fr-CA" sz="2000" dirty="0" err="1" smtClean="0">
                <a:latin typeface="Arial" charset="0"/>
              </a:rPr>
              <a:t>employe</a:t>
            </a:r>
            <a:endParaRPr lang="fr-CA" sz="2000" dirty="0">
              <a:latin typeface="Arial" charset="0"/>
            </a:endParaRPr>
          </a:p>
        </p:txBody>
      </p:sp>
      <p:sp>
        <p:nvSpPr>
          <p:cNvPr id="33799" name="Text Box 845"/>
          <p:cNvSpPr txBox="1">
            <a:spLocks noChangeArrowheads="1"/>
          </p:cNvSpPr>
          <p:nvPr/>
        </p:nvSpPr>
        <p:spPr bwMode="auto">
          <a:xfrm>
            <a:off x="692696" y="6012160"/>
            <a:ext cx="54726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CA" sz="2000" dirty="0">
                <a:latin typeface="Arial" charset="0"/>
              </a:rPr>
              <a:t>SELECT </a:t>
            </a:r>
            <a:r>
              <a:rPr lang="fr-CA" sz="2000" dirty="0" smtClean="0">
                <a:latin typeface="Arial" charset="0"/>
              </a:rPr>
              <a:t>ROUND(salaire,-</a:t>
            </a:r>
            <a:r>
              <a:rPr lang="fr-CA" sz="2000" dirty="0">
                <a:latin typeface="Arial" charset="0"/>
              </a:rPr>
              <a:t>2</a:t>
            </a:r>
            <a:r>
              <a:rPr lang="fr-CA" sz="2000" dirty="0" smtClean="0">
                <a:latin typeface="Arial" charset="0"/>
              </a:rPr>
              <a:t>)  </a:t>
            </a:r>
            <a:r>
              <a:rPr lang="fr-CA" sz="2000" dirty="0">
                <a:latin typeface="Arial" charset="0"/>
              </a:rPr>
              <a:t>FROM </a:t>
            </a:r>
            <a:r>
              <a:rPr lang="fr-CA" sz="2000" dirty="0" err="1" smtClean="0">
                <a:latin typeface="Arial" charset="0"/>
              </a:rPr>
              <a:t>employe</a:t>
            </a:r>
            <a:endParaRPr lang="fr-CA" sz="2000" dirty="0">
              <a:latin typeface="Arial" charset="0"/>
            </a:endParaRPr>
          </a:p>
        </p:txBody>
      </p:sp>
      <p:pic>
        <p:nvPicPr>
          <p:cNvPr id="33805" name="Picture 85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0319" y="4543748"/>
            <a:ext cx="1582737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6" name="Picture 85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0628" y="6732190"/>
            <a:ext cx="1524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7" name="Line 855"/>
          <p:cNvSpPr>
            <a:spLocks noChangeShapeType="1"/>
          </p:cNvSpPr>
          <p:nvPr/>
        </p:nvSpPr>
        <p:spPr bwMode="auto">
          <a:xfrm>
            <a:off x="3140968" y="6443265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CA"/>
          </a:p>
        </p:txBody>
      </p:sp>
      <p:sp>
        <p:nvSpPr>
          <p:cNvPr id="33808" name="Line 856"/>
          <p:cNvSpPr>
            <a:spLocks noChangeShapeType="1"/>
          </p:cNvSpPr>
          <p:nvPr/>
        </p:nvSpPr>
        <p:spPr bwMode="auto">
          <a:xfrm>
            <a:off x="3069456" y="4211960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CA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2051050"/>
            <a:ext cx="5829300" cy="922338"/>
          </a:xfrm>
        </p:spPr>
        <p:txBody>
          <a:bodyPr/>
          <a:lstStyle/>
          <a:p>
            <a:r>
              <a:rPr lang="fr-CA" smtClean="0"/>
              <a:t>WHERE spécifie quelles rangées doivent être retenues.</a:t>
            </a:r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309320" y="8543926"/>
            <a:ext cx="450454" cy="486833"/>
          </a:xfrm>
        </p:spPr>
        <p:txBody>
          <a:bodyPr/>
          <a:lstStyle/>
          <a:p>
            <a:pPr>
              <a:defRPr/>
            </a:pPr>
            <a:fld id="{0F05B4D7-FF19-43FE-BD3C-F2B9164200EA}" type="slidenum">
              <a:rPr lang="fr-FR" smtClean="0"/>
              <a:pPr>
                <a:defRPr/>
              </a:pPr>
              <a:t>21</a:t>
            </a:fld>
            <a:endParaRPr lang="fr-FR" sz="1400" dirty="0">
              <a:latin typeface="Times New Roman" pitchFamily="18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395288"/>
            <a:ext cx="5829300" cy="1524000"/>
          </a:xfrm>
        </p:spPr>
        <p:txBody>
          <a:bodyPr/>
          <a:lstStyle/>
          <a:p>
            <a:r>
              <a:rPr lang="fr-CA" smtClean="0"/>
              <a:t>Fonction groupe et WHERE</a:t>
            </a:r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1700808" y="3491880"/>
            <a:ext cx="374441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CA" sz="2000" dirty="0">
                <a:latin typeface="Arial" charset="0"/>
              </a:rPr>
              <a:t>SELECT </a:t>
            </a:r>
            <a:r>
              <a:rPr lang="fr-CA" sz="2000" dirty="0" smtClean="0">
                <a:latin typeface="Arial" charset="0"/>
              </a:rPr>
              <a:t>SUM(salaire)</a:t>
            </a:r>
            <a:endParaRPr lang="fr-CA" sz="2000" dirty="0">
              <a:latin typeface="Arial" charset="0"/>
            </a:endParaRPr>
          </a:p>
          <a:p>
            <a:r>
              <a:rPr lang="fr-CA" sz="2000" dirty="0" smtClean="0">
                <a:latin typeface="Arial" charset="0"/>
              </a:rPr>
              <a:t>FROM </a:t>
            </a:r>
            <a:r>
              <a:rPr lang="fr-CA" sz="2000" dirty="0" err="1" smtClean="0">
                <a:latin typeface="Arial" charset="0"/>
              </a:rPr>
              <a:t>employe</a:t>
            </a:r>
            <a:endParaRPr lang="fr-CA" sz="2000" dirty="0">
              <a:latin typeface="Arial" charset="0"/>
            </a:endParaRPr>
          </a:p>
          <a:p>
            <a:r>
              <a:rPr lang="fr-CA" sz="2000" b="1" dirty="0" smtClean="0">
                <a:latin typeface="Arial" charset="0"/>
              </a:rPr>
              <a:t>WHERE </a:t>
            </a:r>
            <a:r>
              <a:rPr lang="fr-CA" sz="2000" b="1" dirty="0" err="1" smtClean="0">
                <a:latin typeface="Arial" charset="0"/>
              </a:rPr>
              <a:t>id_departement</a:t>
            </a:r>
            <a:r>
              <a:rPr lang="fr-CA" sz="2000" b="1" dirty="0" smtClean="0">
                <a:latin typeface="Arial" charset="0"/>
              </a:rPr>
              <a:t>= </a:t>
            </a:r>
            <a:r>
              <a:rPr lang="fr-CA" sz="2000" b="1" dirty="0">
                <a:latin typeface="Arial" charset="0"/>
              </a:rPr>
              <a:t>20</a:t>
            </a:r>
            <a:r>
              <a:rPr lang="fr-CA" sz="2000" dirty="0">
                <a:latin typeface="Arial" charset="0"/>
              </a:rPr>
              <a:t>;</a:t>
            </a:r>
          </a:p>
        </p:txBody>
      </p:sp>
      <p:pic>
        <p:nvPicPr>
          <p:cNvPr id="3482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5539" y="5116587"/>
            <a:ext cx="200025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6" name="Line 9"/>
          <p:cNvSpPr>
            <a:spLocks noChangeShapeType="1"/>
          </p:cNvSpPr>
          <p:nvPr/>
        </p:nvSpPr>
        <p:spPr bwMode="auto">
          <a:xfrm>
            <a:off x="3389139" y="4740350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CA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ontent Placeholder 9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Un SELECT </a:t>
            </a:r>
            <a:r>
              <a:rPr lang="en-CA" dirty="0" err="1" smtClean="0"/>
              <a:t>ne</a:t>
            </a:r>
            <a:r>
              <a:rPr lang="en-CA" dirty="0" smtClean="0"/>
              <a:t> </a:t>
            </a:r>
            <a:r>
              <a:rPr lang="en-CA" dirty="0" err="1" smtClean="0"/>
              <a:t>peut</a:t>
            </a:r>
            <a:r>
              <a:rPr lang="en-CA" dirty="0" smtClean="0"/>
              <a:t> </a:t>
            </a:r>
            <a:r>
              <a:rPr lang="en-CA" dirty="0" err="1" smtClean="0"/>
              <a:t>retourner</a:t>
            </a:r>
            <a:r>
              <a:rPr lang="en-CA" dirty="0" smtClean="0"/>
              <a:t> des </a:t>
            </a:r>
            <a:r>
              <a:rPr lang="en-CA" dirty="0" err="1" smtClean="0"/>
              <a:t>résultats</a:t>
            </a:r>
            <a:r>
              <a:rPr lang="en-CA" dirty="0" smtClean="0"/>
              <a:t> </a:t>
            </a:r>
            <a:r>
              <a:rPr lang="en-CA" dirty="0" err="1" smtClean="0"/>
              <a:t>individuels</a:t>
            </a:r>
            <a:r>
              <a:rPr lang="en-CA" dirty="0" smtClean="0"/>
              <a:t> et des </a:t>
            </a:r>
            <a:r>
              <a:rPr lang="en-CA" dirty="0" err="1" smtClean="0"/>
              <a:t>résultats</a:t>
            </a:r>
            <a:r>
              <a:rPr lang="en-CA" dirty="0" smtClean="0"/>
              <a:t> de </a:t>
            </a:r>
            <a:r>
              <a:rPr lang="en-CA" dirty="0" err="1" smtClean="0"/>
              <a:t>fonction</a:t>
            </a:r>
            <a:r>
              <a:rPr lang="en-CA" dirty="0" smtClean="0"/>
              <a:t> de </a:t>
            </a:r>
            <a:r>
              <a:rPr lang="en-CA" dirty="0" err="1" smtClean="0"/>
              <a:t>groupes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La </a:t>
            </a:r>
            <a:r>
              <a:rPr lang="en-CA" dirty="0" err="1" smtClean="0"/>
              <a:t>requête</a:t>
            </a:r>
            <a:r>
              <a:rPr lang="en-CA" dirty="0" smtClean="0"/>
              <a:t> </a:t>
            </a:r>
            <a:r>
              <a:rPr lang="en-CA" dirty="0" err="1" smtClean="0"/>
              <a:t>suivante</a:t>
            </a:r>
            <a:r>
              <a:rPr lang="en-CA" dirty="0" smtClean="0"/>
              <a:t> </a:t>
            </a:r>
            <a:r>
              <a:rPr lang="en-CA" dirty="0" err="1" smtClean="0"/>
              <a:t>engendrera</a:t>
            </a:r>
            <a:r>
              <a:rPr lang="en-CA" dirty="0" smtClean="0"/>
              <a:t>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erreur</a:t>
            </a:r>
            <a:r>
              <a:rPr lang="en-CA" dirty="0" smtClean="0"/>
              <a:t>:</a:t>
            </a:r>
          </a:p>
          <a:p>
            <a:endParaRPr lang="en-CA" dirty="0" smtClean="0"/>
          </a:p>
          <a:p>
            <a:pPr>
              <a:buNone/>
            </a:pPr>
            <a:r>
              <a:rPr lang="en-CA" dirty="0" smtClean="0"/>
              <a:t>		SELECT nom, SUM(</a:t>
            </a:r>
            <a:r>
              <a:rPr lang="en-CA" dirty="0" err="1" smtClean="0"/>
              <a:t>salaire</a:t>
            </a:r>
            <a:r>
              <a:rPr lang="en-CA" dirty="0" smtClean="0"/>
              <a:t>)</a:t>
            </a:r>
          </a:p>
          <a:p>
            <a:pPr>
              <a:buNone/>
            </a:pPr>
            <a:r>
              <a:rPr lang="en-CA" dirty="0" smtClean="0"/>
              <a:t>		FROM </a:t>
            </a:r>
            <a:r>
              <a:rPr lang="en-CA" dirty="0" err="1" smtClean="0"/>
              <a:t>employe</a:t>
            </a:r>
            <a:r>
              <a:rPr lang="en-CA" dirty="0" smtClean="0"/>
              <a:t>;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</p:txBody>
      </p:sp>
      <p:sp>
        <p:nvSpPr>
          <p:cNvPr id="9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165304" y="8543926"/>
            <a:ext cx="594470" cy="486833"/>
          </a:xfrm>
        </p:spPr>
        <p:txBody>
          <a:bodyPr/>
          <a:lstStyle/>
          <a:p>
            <a:pPr>
              <a:defRPr/>
            </a:pPr>
            <a:fld id="{1F9B5EF1-BC21-4295-8B50-DA1FA9C38518}" type="slidenum">
              <a:rPr lang="fr-FR" smtClean="0"/>
              <a:pPr>
                <a:defRPr/>
              </a:pPr>
              <a:t>22</a:t>
            </a:fld>
            <a:endParaRPr lang="fr-FR" sz="1400" dirty="0">
              <a:latin typeface="Times New Roman" pitchFamily="18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fr-FR" dirty="0" smtClean="0"/>
              <a:t>Uniformité de la sélection</a:t>
            </a:r>
          </a:p>
        </p:txBody>
      </p:sp>
      <p:sp>
        <p:nvSpPr>
          <p:cNvPr id="97" name="AutoShape 7"/>
          <p:cNvSpPr>
            <a:spLocks noChangeAspect="1" noChangeArrowheads="1" noTextEdit="1"/>
          </p:cNvSpPr>
          <p:nvPr/>
        </p:nvSpPr>
        <p:spPr bwMode="auto">
          <a:xfrm>
            <a:off x="7176764" y="2057400"/>
            <a:ext cx="58293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CA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975105"/>
            <a:ext cx="6515100" cy="6034617"/>
          </a:xfrm>
        </p:spPr>
        <p:txBody>
          <a:bodyPr/>
          <a:lstStyle/>
          <a:p>
            <a:endParaRPr lang="fr-FR" sz="2800" dirty="0" smtClean="0"/>
          </a:p>
          <a:p>
            <a:r>
              <a:rPr lang="fr-FR" sz="2800" b="1" dirty="0" smtClean="0"/>
              <a:t>AVG</a:t>
            </a:r>
            <a:r>
              <a:rPr lang="fr-FR" sz="2800" dirty="0" smtClean="0"/>
              <a:t>      </a:t>
            </a:r>
            <a:r>
              <a:rPr lang="fr-FR" sz="2800" dirty="0" smtClean="0"/>
              <a:t>		la </a:t>
            </a:r>
            <a:r>
              <a:rPr lang="fr-FR" sz="2800" dirty="0" smtClean="0"/>
              <a:t>moyenne</a:t>
            </a:r>
          </a:p>
          <a:p>
            <a:r>
              <a:rPr lang="fr-FR" sz="2800" b="1" dirty="0" smtClean="0"/>
              <a:t>COUNT</a:t>
            </a:r>
            <a:r>
              <a:rPr lang="fr-FR" sz="2800" dirty="0" smtClean="0"/>
              <a:t> </a:t>
            </a:r>
            <a:r>
              <a:rPr lang="fr-FR" sz="2800" dirty="0" smtClean="0"/>
              <a:t>		le </a:t>
            </a:r>
            <a:r>
              <a:rPr lang="fr-FR" sz="2800" dirty="0" smtClean="0"/>
              <a:t>nombre de lignes</a:t>
            </a:r>
          </a:p>
          <a:p>
            <a:r>
              <a:rPr lang="fr-FR" sz="2800" b="1" dirty="0" smtClean="0"/>
              <a:t>MAX</a:t>
            </a:r>
            <a:r>
              <a:rPr lang="fr-FR" sz="2800" dirty="0" smtClean="0"/>
              <a:t>      </a:t>
            </a:r>
            <a:r>
              <a:rPr lang="fr-FR" sz="2800" dirty="0" smtClean="0"/>
              <a:t>		le </a:t>
            </a:r>
            <a:r>
              <a:rPr lang="fr-FR" sz="2800" dirty="0" smtClean="0"/>
              <a:t>maximum</a:t>
            </a:r>
          </a:p>
          <a:p>
            <a:r>
              <a:rPr lang="fr-FR" sz="2800" b="1" dirty="0" smtClean="0"/>
              <a:t>MIN</a:t>
            </a:r>
            <a:r>
              <a:rPr lang="fr-FR" sz="2800" dirty="0" smtClean="0"/>
              <a:t>        </a:t>
            </a:r>
            <a:r>
              <a:rPr lang="fr-FR" sz="2800" dirty="0" smtClean="0"/>
              <a:t>	le </a:t>
            </a:r>
            <a:r>
              <a:rPr lang="fr-FR" sz="2800" dirty="0" smtClean="0"/>
              <a:t>minimum</a:t>
            </a:r>
          </a:p>
          <a:p>
            <a:r>
              <a:rPr lang="fr-FR" sz="2800" b="1" dirty="0" smtClean="0"/>
              <a:t>SUM</a:t>
            </a:r>
            <a:r>
              <a:rPr lang="fr-FR" sz="2800" dirty="0" smtClean="0"/>
              <a:t>       </a:t>
            </a:r>
            <a:r>
              <a:rPr lang="fr-FR" sz="2800" dirty="0" smtClean="0"/>
              <a:t>	la </a:t>
            </a:r>
            <a:r>
              <a:rPr lang="fr-FR" sz="2800" dirty="0" smtClean="0"/>
              <a:t>somme</a:t>
            </a:r>
            <a:endParaRPr lang="fr-FR" dirty="0" smtClean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381328" y="8543926"/>
            <a:ext cx="378446" cy="486833"/>
          </a:xfrm>
        </p:spPr>
        <p:txBody>
          <a:bodyPr/>
          <a:lstStyle/>
          <a:p>
            <a:pPr>
              <a:defRPr/>
            </a:pPr>
            <a:fld id="{77D328F4-78ED-4299-961C-A09EEFF49A4F}" type="slidenum">
              <a:rPr lang="fr-FR" smtClean="0"/>
              <a:pPr>
                <a:defRPr/>
              </a:pPr>
              <a:t>23</a:t>
            </a:fld>
            <a:endParaRPr lang="fr-FR" sz="1400" dirty="0">
              <a:latin typeface="Times New Roman" pitchFamily="18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fr-FR" smtClean="0"/>
              <a:t>Les principales</a:t>
            </a:r>
            <a:br>
              <a:rPr lang="fr-FR" smtClean="0"/>
            </a:br>
            <a:r>
              <a:rPr lang="fr-FR" smtClean="0"/>
              <a:t>fonctions de groupes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>
          <a:xfrm>
            <a:off x="476672" y="1835696"/>
            <a:ext cx="5829300" cy="2146300"/>
          </a:xfrm>
        </p:spPr>
        <p:txBody>
          <a:bodyPr/>
          <a:lstStyle/>
          <a:p>
            <a:r>
              <a:rPr lang="fr-CA" dirty="0" smtClean="0"/>
              <a:t>DISTINCT</a:t>
            </a:r>
          </a:p>
          <a:p>
            <a:pPr lvl="1"/>
            <a:r>
              <a:rPr lang="fr-CA" dirty="0" smtClean="0"/>
              <a:t>des valeurs identiques ne sont utilisées qu’un seul fois.</a:t>
            </a:r>
          </a:p>
          <a:p>
            <a:r>
              <a:rPr lang="fr-CA" dirty="0" smtClean="0"/>
              <a:t>ALL (par défaut)</a:t>
            </a:r>
            <a:endParaRPr lang="fr-CA" dirty="0" smtClean="0"/>
          </a:p>
          <a:p>
            <a:pPr lvl="1"/>
            <a:r>
              <a:rPr lang="fr-CA" dirty="0" smtClean="0"/>
              <a:t>toutes les valeurs sont utilisées</a:t>
            </a: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309320" y="8543926"/>
            <a:ext cx="450454" cy="486833"/>
          </a:xfrm>
        </p:spPr>
        <p:txBody>
          <a:bodyPr/>
          <a:lstStyle/>
          <a:p>
            <a:pPr>
              <a:defRPr/>
            </a:pPr>
            <a:fld id="{7116017F-D0E9-4F92-84F3-45857B183AB6}" type="slidenum">
              <a:rPr lang="fr-FR" smtClean="0"/>
              <a:pPr>
                <a:defRPr/>
              </a:pPr>
              <a:t>24</a:t>
            </a:fld>
            <a:endParaRPr lang="fr-FR" sz="1400" dirty="0">
              <a:latin typeface="Times New Roman" pitchFamily="18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DISTINCT et ALL</a:t>
            </a:r>
          </a:p>
        </p:txBody>
      </p:sp>
      <p:pic>
        <p:nvPicPr>
          <p:cNvPr id="3789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5148263"/>
            <a:ext cx="178117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8" y="5399088"/>
            <a:ext cx="273685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0438" y="6915150"/>
            <a:ext cx="2735262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7" name="Text Box 7"/>
          <p:cNvSpPr txBox="1">
            <a:spLocks noChangeArrowheads="1"/>
          </p:cNvSpPr>
          <p:nvPr/>
        </p:nvSpPr>
        <p:spPr bwMode="auto">
          <a:xfrm>
            <a:off x="3444875" y="4978400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A"/>
              <a:t>ALL</a:t>
            </a:r>
          </a:p>
        </p:txBody>
      </p:sp>
      <p:sp>
        <p:nvSpPr>
          <p:cNvPr id="37898" name="Text Box 8"/>
          <p:cNvSpPr txBox="1">
            <a:spLocks noChangeArrowheads="1"/>
          </p:cNvSpPr>
          <p:nvPr/>
        </p:nvSpPr>
        <p:spPr bwMode="auto">
          <a:xfrm>
            <a:off x="3440113" y="6491288"/>
            <a:ext cx="1573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A"/>
              <a:t>DISTINCT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Les fonctions de groupes ignorent les «NULL»</a:t>
            </a:r>
          </a:p>
          <a:p>
            <a:pPr lvl="1"/>
            <a:r>
              <a:rPr lang="fr-CA" dirty="0" smtClean="0"/>
              <a:t>sauf COUNT</a:t>
            </a:r>
            <a:r>
              <a:rPr lang="fr-CA" dirty="0" smtClean="0"/>
              <a:t>(*)</a:t>
            </a:r>
          </a:p>
          <a:p>
            <a:pPr lvl="1"/>
            <a:endParaRPr lang="fr-CA" dirty="0" smtClean="0"/>
          </a:p>
          <a:p>
            <a:r>
              <a:rPr lang="fr-CA" dirty="0" smtClean="0"/>
              <a:t>COUNT(*)</a:t>
            </a:r>
          </a:p>
          <a:p>
            <a:pPr lvl="1"/>
            <a:r>
              <a:rPr lang="fr-CA" dirty="0" smtClean="0"/>
              <a:t>retourne le nombre de rangées.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309320" y="8543926"/>
            <a:ext cx="450454" cy="486833"/>
          </a:xfrm>
        </p:spPr>
        <p:txBody>
          <a:bodyPr/>
          <a:lstStyle/>
          <a:p>
            <a:pPr>
              <a:defRPr/>
            </a:pPr>
            <a:fld id="{DE8CB333-FF22-455E-961C-552C9F1CB7C1}" type="slidenum">
              <a:rPr lang="fr-FR" smtClean="0"/>
              <a:pPr>
                <a:defRPr/>
              </a:pPr>
              <a:t>25</a:t>
            </a:fld>
            <a:endParaRPr lang="fr-FR" sz="1400" dirty="0">
              <a:latin typeface="Times New Roman" pitchFamily="18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Valeurs NULL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Content Placeholder 7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GROUP BY </a:t>
            </a:r>
            <a:r>
              <a:rPr lang="en-CA" dirty="0" err="1" smtClean="0"/>
              <a:t>permet</a:t>
            </a:r>
            <a:r>
              <a:rPr lang="en-CA" dirty="0" smtClean="0"/>
              <a:t> de former des </a:t>
            </a:r>
            <a:r>
              <a:rPr lang="en-CA" dirty="0" err="1" smtClean="0"/>
              <a:t>groupe</a:t>
            </a:r>
            <a:r>
              <a:rPr lang="en-CA" dirty="0" smtClean="0"/>
              <a:t> de </a:t>
            </a:r>
            <a:r>
              <a:rPr lang="en-CA" dirty="0" err="1" smtClean="0"/>
              <a:t>rangées</a:t>
            </a:r>
            <a:endParaRPr lang="en-CA" dirty="0" smtClean="0"/>
          </a:p>
          <a:p>
            <a:r>
              <a:rPr lang="en-CA" dirty="0" smtClean="0"/>
              <a:t>Les </a:t>
            </a:r>
            <a:r>
              <a:rPr lang="en-CA" dirty="0" err="1" smtClean="0"/>
              <a:t>fonctions</a:t>
            </a:r>
            <a:r>
              <a:rPr lang="en-CA" dirty="0" smtClean="0"/>
              <a:t> de </a:t>
            </a:r>
            <a:r>
              <a:rPr lang="en-CA" dirty="0" err="1" smtClean="0"/>
              <a:t>groupes</a:t>
            </a:r>
            <a:r>
              <a:rPr lang="en-CA" dirty="0" smtClean="0"/>
              <a:t> </a:t>
            </a:r>
            <a:r>
              <a:rPr lang="en-CA" dirty="0" err="1" smtClean="0"/>
              <a:t>retournent</a:t>
            </a:r>
            <a:r>
              <a:rPr lang="en-CA" dirty="0" smtClean="0"/>
              <a:t>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valeur</a:t>
            </a:r>
            <a:r>
              <a:rPr lang="en-CA" dirty="0" smtClean="0"/>
              <a:t> pour </a:t>
            </a:r>
            <a:r>
              <a:rPr lang="en-CA" dirty="0" err="1" smtClean="0"/>
              <a:t>chaque</a:t>
            </a:r>
            <a:r>
              <a:rPr lang="en-CA" dirty="0" smtClean="0"/>
              <a:t> </a:t>
            </a:r>
            <a:r>
              <a:rPr lang="en-CA" dirty="0" err="1" smtClean="0"/>
              <a:t>groupe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Pour </a:t>
            </a:r>
            <a:r>
              <a:rPr lang="en-CA" dirty="0" err="1" smtClean="0"/>
              <a:t>avoir</a:t>
            </a:r>
            <a:r>
              <a:rPr lang="en-CA" dirty="0" smtClean="0"/>
              <a:t> la </a:t>
            </a:r>
            <a:r>
              <a:rPr lang="en-CA" dirty="0" err="1" smtClean="0"/>
              <a:t>somme</a:t>
            </a:r>
            <a:r>
              <a:rPr lang="en-CA" dirty="0" smtClean="0"/>
              <a:t> des </a:t>
            </a:r>
            <a:r>
              <a:rPr lang="en-CA" dirty="0" err="1" smtClean="0"/>
              <a:t>salaires</a:t>
            </a:r>
            <a:r>
              <a:rPr lang="en-CA" dirty="0" smtClean="0"/>
              <a:t>, par </a:t>
            </a:r>
            <a:r>
              <a:rPr lang="en-CA" dirty="0" err="1" smtClean="0"/>
              <a:t>département</a:t>
            </a:r>
            <a:r>
              <a:rPr lang="en-CA" dirty="0" smtClean="0"/>
              <a:t> : </a:t>
            </a:r>
          </a:p>
          <a:p>
            <a:endParaRPr lang="en-CA" dirty="0" smtClean="0"/>
          </a:p>
          <a:p>
            <a:pPr>
              <a:buNone/>
            </a:pPr>
            <a:r>
              <a:rPr lang="en-CA" dirty="0" smtClean="0"/>
              <a:t>	SELECT SUM(</a:t>
            </a:r>
            <a:r>
              <a:rPr lang="en-CA" dirty="0" err="1" smtClean="0"/>
              <a:t>salaire</a:t>
            </a:r>
            <a:r>
              <a:rPr lang="en-CA" dirty="0" smtClean="0"/>
              <a:t>)</a:t>
            </a:r>
          </a:p>
          <a:p>
            <a:pPr>
              <a:buNone/>
            </a:pPr>
            <a:r>
              <a:rPr lang="en-CA" dirty="0" smtClean="0"/>
              <a:t>	FROM </a:t>
            </a:r>
            <a:r>
              <a:rPr lang="en-CA" dirty="0" err="1" smtClean="0"/>
              <a:t>employe</a:t>
            </a:r>
            <a:endParaRPr lang="en-CA" dirty="0" smtClean="0"/>
          </a:p>
          <a:p>
            <a:pPr>
              <a:buNone/>
            </a:pPr>
            <a:r>
              <a:rPr lang="en-CA" dirty="0" smtClean="0"/>
              <a:t>	GROUP BY </a:t>
            </a:r>
            <a:r>
              <a:rPr lang="en-CA" dirty="0" err="1" smtClean="0"/>
              <a:t>id_departement</a:t>
            </a:r>
            <a:endParaRPr lang="fr-CA" dirty="0"/>
          </a:p>
        </p:txBody>
      </p:sp>
      <p:sp>
        <p:nvSpPr>
          <p:cNvPr id="71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2634B-A6CC-4DC3-8D6C-D9994355B430}" type="slidenum">
              <a:rPr lang="fr-FR" smtClean="0"/>
              <a:pPr>
                <a:defRPr/>
              </a:pPr>
              <a:t>26</a:t>
            </a:fld>
            <a:endParaRPr lang="fr-FR" sz="1400" dirty="0">
              <a:latin typeface="Times New Roman" pitchFamily="18" charset="0"/>
            </a:endParaRPr>
          </a:p>
        </p:txBody>
      </p:sp>
      <p:sp>
        <p:nvSpPr>
          <p:cNvPr id="39942" name="Rectangle 7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GROUP BY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Content Placeholder 69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 </a:t>
            </a:r>
            <a:r>
              <a:rPr lang="en-CA" dirty="0" err="1" smtClean="0"/>
              <a:t>critère</a:t>
            </a:r>
            <a:r>
              <a:rPr lang="en-CA" dirty="0" smtClean="0"/>
              <a:t> de formation de </a:t>
            </a:r>
            <a:r>
              <a:rPr lang="en-CA" dirty="0" err="1" smtClean="0"/>
              <a:t>groupes</a:t>
            </a:r>
            <a:r>
              <a:rPr lang="en-CA" dirty="0" smtClean="0"/>
              <a:t> </a:t>
            </a:r>
            <a:r>
              <a:rPr lang="en-CA" dirty="0" err="1" smtClean="0"/>
              <a:t>peut</a:t>
            </a:r>
            <a:r>
              <a:rPr lang="en-CA" dirty="0" smtClean="0"/>
              <a:t> </a:t>
            </a:r>
            <a:r>
              <a:rPr lang="en-CA" dirty="0" err="1" smtClean="0"/>
              <a:t>être</a:t>
            </a:r>
            <a:r>
              <a:rPr lang="en-CA" dirty="0" smtClean="0"/>
              <a:t> </a:t>
            </a:r>
            <a:r>
              <a:rPr lang="en-CA" dirty="0" err="1" smtClean="0"/>
              <a:t>utilisé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un </a:t>
            </a:r>
            <a:r>
              <a:rPr lang="en-CA" dirty="0" err="1" smtClean="0"/>
              <a:t>résultat</a:t>
            </a:r>
            <a:r>
              <a:rPr lang="en-CA" dirty="0" smtClean="0"/>
              <a:t> de SELECT</a:t>
            </a:r>
          </a:p>
          <a:p>
            <a:endParaRPr lang="en-CA" dirty="0" smtClean="0"/>
          </a:p>
          <a:p>
            <a:pPr>
              <a:buNone/>
            </a:pPr>
            <a:r>
              <a:rPr lang="en-CA" sz="1800" dirty="0" smtClean="0"/>
              <a:t>SELECT</a:t>
            </a:r>
          </a:p>
          <a:p>
            <a:pPr>
              <a:buNone/>
            </a:pPr>
            <a:r>
              <a:rPr lang="en-CA" sz="1800" dirty="0" smtClean="0"/>
              <a:t>	</a:t>
            </a:r>
            <a:r>
              <a:rPr lang="en-CA" sz="1800" dirty="0" err="1" smtClean="0"/>
              <a:t>id_departement</a:t>
            </a:r>
            <a:r>
              <a:rPr lang="en-CA" sz="1800" dirty="0" smtClean="0"/>
              <a:t>,</a:t>
            </a:r>
          </a:p>
          <a:p>
            <a:pPr>
              <a:buNone/>
            </a:pPr>
            <a:r>
              <a:rPr lang="en-CA" sz="1800" dirty="0" smtClean="0"/>
              <a:t>	</a:t>
            </a:r>
            <a:r>
              <a:rPr lang="en-CA" sz="1800" dirty="0" smtClean="0"/>
              <a:t>SUM(</a:t>
            </a:r>
            <a:r>
              <a:rPr lang="en-CA" sz="1800" dirty="0" err="1" smtClean="0"/>
              <a:t>salaire</a:t>
            </a:r>
            <a:r>
              <a:rPr lang="en-CA" sz="1800" dirty="0" smtClean="0"/>
              <a:t>)</a:t>
            </a:r>
          </a:p>
          <a:p>
            <a:pPr>
              <a:buNone/>
            </a:pPr>
            <a:r>
              <a:rPr lang="en-CA" sz="1800" dirty="0" smtClean="0"/>
              <a:t>FROM </a:t>
            </a:r>
          </a:p>
          <a:p>
            <a:pPr>
              <a:buNone/>
            </a:pPr>
            <a:r>
              <a:rPr lang="en-CA" sz="1800" dirty="0" smtClean="0"/>
              <a:t>	</a:t>
            </a:r>
            <a:r>
              <a:rPr lang="en-CA" sz="1800" dirty="0" err="1" smtClean="0"/>
              <a:t>employe</a:t>
            </a:r>
            <a:endParaRPr lang="en-CA" sz="1800" dirty="0" smtClean="0"/>
          </a:p>
          <a:p>
            <a:pPr>
              <a:buNone/>
            </a:pPr>
            <a:r>
              <a:rPr lang="en-CA" sz="1800" dirty="0" smtClean="0"/>
              <a:t>GROUP BY </a:t>
            </a:r>
          </a:p>
          <a:p>
            <a:pPr>
              <a:buNone/>
            </a:pPr>
            <a:r>
              <a:rPr lang="en-CA" sz="1800" dirty="0" smtClean="0"/>
              <a:t>	</a:t>
            </a:r>
            <a:r>
              <a:rPr lang="en-CA" sz="1800" dirty="0" err="1" smtClean="0"/>
              <a:t>id_departement</a:t>
            </a:r>
            <a:r>
              <a:rPr lang="en-CA" sz="1800" dirty="0" smtClean="0"/>
              <a:t>;</a:t>
            </a:r>
            <a:endParaRPr lang="fr-CA" sz="1800" dirty="0"/>
          </a:p>
        </p:txBody>
      </p:sp>
      <p:sp>
        <p:nvSpPr>
          <p:cNvPr id="69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309320" y="8543926"/>
            <a:ext cx="450454" cy="486833"/>
          </a:xfrm>
        </p:spPr>
        <p:txBody>
          <a:bodyPr/>
          <a:lstStyle/>
          <a:p>
            <a:pPr>
              <a:defRPr/>
            </a:pPr>
            <a:fld id="{1F221055-56CE-4CEA-A19F-AA19BAE3C1BC}" type="slidenum">
              <a:rPr lang="fr-FR" smtClean="0"/>
              <a:pPr>
                <a:defRPr/>
              </a:pPr>
              <a:t>27</a:t>
            </a:fld>
            <a:endParaRPr lang="fr-FR" sz="1400" dirty="0">
              <a:latin typeface="Times New Roman" pitchFamily="18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fr-FR" smtClean="0"/>
              <a:t>Valeur de groupe</a:t>
            </a:r>
          </a:p>
        </p:txBody>
      </p:sp>
      <p:sp>
        <p:nvSpPr>
          <p:cNvPr id="698" name="AutoShape 5"/>
          <p:cNvSpPr>
            <a:spLocks noChangeAspect="1" noChangeArrowheads="1" noTextEdit="1"/>
          </p:cNvSpPr>
          <p:nvPr/>
        </p:nvSpPr>
        <p:spPr bwMode="auto">
          <a:xfrm>
            <a:off x="6662414" y="1830388"/>
            <a:ext cx="6343650" cy="614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CA"/>
          </a:p>
        </p:txBody>
      </p:sp>
      <p:sp>
        <p:nvSpPr>
          <p:cNvPr id="1390" name="Oval 2061"/>
          <p:cNvSpPr>
            <a:spLocks noChangeArrowheads="1"/>
          </p:cNvSpPr>
          <p:nvPr/>
        </p:nvSpPr>
        <p:spPr bwMode="auto">
          <a:xfrm>
            <a:off x="3155206" y="498418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CA"/>
          </a:p>
        </p:txBody>
      </p:sp>
      <p:sp>
        <p:nvSpPr>
          <p:cNvPr id="1391" name="Oval 2062"/>
          <p:cNvSpPr>
            <a:spLocks noChangeArrowheads="1"/>
          </p:cNvSpPr>
          <p:nvPr/>
        </p:nvSpPr>
        <p:spPr bwMode="auto">
          <a:xfrm>
            <a:off x="4379168" y="498418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CA"/>
          </a:p>
        </p:txBody>
      </p:sp>
      <p:sp>
        <p:nvSpPr>
          <p:cNvPr id="1392" name="Oval 2063"/>
          <p:cNvSpPr>
            <a:spLocks noChangeArrowheads="1"/>
          </p:cNvSpPr>
          <p:nvPr/>
        </p:nvSpPr>
        <p:spPr bwMode="auto">
          <a:xfrm>
            <a:off x="5603131" y="498418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CA"/>
          </a:p>
        </p:txBody>
      </p:sp>
      <p:sp>
        <p:nvSpPr>
          <p:cNvPr id="1393" name="Text Box 2065"/>
          <p:cNvSpPr txBox="1">
            <a:spLocks noChangeArrowheads="1"/>
          </p:cNvSpPr>
          <p:nvPr/>
        </p:nvSpPr>
        <p:spPr bwMode="auto">
          <a:xfrm>
            <a:off x="2991693" y="4499992"/>
            <a:ext cx="1157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A"/>
              <a:t>Dept 10</a:t>
            </a:r>
          </a:p>
        </p:txBody>
      </p:sp>
      <p:sp>
        <p:nvSpPr>
          <p:cNvPr id="1394" name="Text Box 2066"/>
          <p:cNvSpPr txBox="1">
            <a:spLocks noChangeArrowheads="1"/>
          </p:cNvSpPr>
          <p:nvPr/>
        </p:nvSpPr>
        <p:spPr bwMode="auto">
          <a:xfrm>
            <a:off x="4358531" y="4499992"/>
            <a:ext cx="1157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A"/>
              <a:t>Dept 20</a:t>
            </a:r>
          </a:p>
        </p:txBody>
      </p:sp>
      <p:sp>
        <p:nvSpPr>
          <p:cNvPr id="1395" name="Text Box 2067"/>
          <p:cNvSpPr txBox="1">
            <a:spLocks noChangeArrowheads="1"/>
          </p:cNvSpPr>
          <p:nvPr/>
        </p:nvSpPr>
        <p:spPr bwMode="auto">
          <a:xfrm>
            <a:off x="5584081" y="4499992"/>
            <a:ext cx="1157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A"/>
              <a:t>Dept 30</a:t>
            </a:r>
          </a:p>
        </p:txBody>
      </p:sp>
      <p:sp>
        <p:nvSpPr>
          <p:cNvPr id="1397" name="Line 2070"/>
          <p:cNvSpPr>
            <a:spLocks noChangeShapeType="1"/>
          </p:cNvSpPr>
          <p:nvPr/>
        </p:nvSpPr>
        <p:spPr bwMode="auto">
          <a:xfrm>
            <a:off x="3587006" y="6062092"/>
            <a:ext cx="0" cy="93662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CA"/>
          </a:p>
        </p:txBody>
      </p:sp>
      <p:sp>
        <p:nvSpPr>
          <p:cNvPr id="1398" name="Line 2071"/>
          <p:cNvSpPr>
            <a:spLocks noChangeShapeType="1"/>
          </p:cNvSpPr>
          <p:nvPr/>
        </p:nvSpPr>
        <p:spPr bwMode="auto">
          <a:xfrm>
            <a:off x="4883993" y="5990655"/>
            <a:ext cx="0" cy="100806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CA"/>
          </a:p>
        </p:txBody>
      </p:sp>
      <p:sp>
        <p:nvSpPr>
          <p:cNvPr id="1399" name="Line 2072"/>
          <p:cNvSpPr>
            <a:spLocks noChangeShapeType="1"/>
          </p:cNvSpPr>
          <p:nvPr/>
        </p:nvSpPr>
        <p:spPr bwMode="auto">
          <a:xfrm>
            <a:off x="6107956" y="5990655"/>
            <a:ext cx="0" cy="93662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CA"/>
          </a:p>
        </p:txBody>
      </p:sp>
      <p:sp>
        <p:nvSpPr>
          <p:cNvPr id="1400" name="Text Box 2073"/>
          <p:cNvSpPr txBox="1">
            <a:spLocks noChangeArrowheads="1"/>
          </p:cNvSpPr>
          <p:nvPr/>
        </p:nvSpPr>
        <p:spPr bwMode="auto">
          <a:xfrm>
            <a:off x="2971056" y="689553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fr-CA"/>
          </a:p>
        </p:txBody>
      </p:sp>
      <p:sp>
        <p:nvSpPr>
          <p:cNvPr id="1401" name="Text Box 2074"/>
          <p:cNvSpPr txBox="1">
            <a:spLocks noChangeArrowheads="1"/>
          </p:cNvSpPr>
          <p:nvPr/>
        </p:nvSpPr>
        <p:spPr bwMode="auto">
          <a:xfrm>
            <a:off x="3134568" y="701935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A"/>
              <a:t>8750</a:t>
            </a:r>
          </a:p>
        </p:txBody>
      </p:sp>
      <p:sp>
        <p:nvSpPr>
          <p:cNvPr id="1402" name="Text Box 2075"/>
          <p:cNvSpPr txBox="1">
            <a:spLocks noChangeArrowheads="1"/>
          </p:cNvSpPr>
          <p:nvPr/>
        </p:nvSpPr>
        <p:spPr bwMode="auto">
          <a:xfrm>
            <a:off x="4431556" y="7019355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A"/>
              <a:t>10875</a:t>
            </a:r>
          </a:p>
        </p:txBody>
      </p:sp>
      <p:sp>
        <p:nvSpPr>
          <p:cNvPr id="1403" name="Text Box 2076"/>
          <p:cNvSpPr txBox="1">
            <a:spLocks noChangeArrowheads="1"/>
          </p:cNvSpPr>
          <p:nvPr/>
        </p:nvSpPr>
        <p:spPr bwMode="auto">
          <a:xfrm>
            <a:off x="5726956" y="701935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A"/>
              <a:t>9400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Pour </a:t>
            </a:r>
            <a:r>
              <a:rPr lang="en-CA" dirty="0" err="1" smtClean="0"/>
              <a:t>avoir</a:t>
            </a:r>
            <a:r>
              <a:rPr lang="en-CA" dirty="0" smtClean="0"/>
              <a:t> le </a:t>
            </a:r>
            <a:r>
              <a:rPr lang="en-CA" dirty="0" err="1" smtClean="0"/>
              <a:t>nombre</a:t>
            </a:r>
            <a:r>
              <a:rPr lang="en-CA" dirty="0" smtClean="0"/>
              <a:t> </a:t>
            </a:r>
            <a:r>
              <a:rPr lang="en-CA" dirty="0" err="1" smtClean="0"/>
              <a:t>d’employés</a:t>
            </a:r>
            <a:r>
              <a:rPr lang="en-CA" dirty="0" smtClean="0"/>
              <a:t> par </a:t>
            </a:r>
            <a:r>
              <a:rPr lang="en-CA" dirty="0" err="1" smtClean="0"/>
              <a:t>poste</a:t>
            </a:r>
            <a:r>
              <a:rPr lang="en-CA" dirty="0" smtClean="0"/>
              <a:t> et par </a:t>
            </a:r>
            <a:r>
              <a:rPr lang="en-CA" dirty="0" err="1" smtClean="0"/>
              <a:t>département</a:t>
            </a:r>
            <a:r>
              <a:rPr lang="en-CA" dirty="0" smtClean="0"/>
              <a:t>:</a:t>
            </a:r>
          </a:p>
          <a:p>
            <a:endParaRPr lang="en-CA" dirty="0" smtClean="0"/>
          </a:p>
          <a:p>
            <a:pPr>
              <a:buNone/>
            </a:pPr>
            <a:r>
              <a:rPr lang="en-CA" dirty="0" smtClean="0"/>
              <a:t>SELECT</a:t>
            </a:r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err="1" smtClean="0"/>
              <a:t>id_departement</a:t>
            </a:r>
            <a:r>
              <a:rPr lang="en-CA" dirty="0" smtClean="0"/>
              <a:t>,</a:t>
            </a:r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err="1" smtClean="0"/>
              <a:t>poste</a:t>
            </a:r>
            <a:r>
              <a:rPr lang="en-CA" dirty="0" smtClean="0"/>
              <a:t>,</a:t>
            </a:r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smtClean="0"/>
              <a:t>COUNT(*)</a:t>
            </a:r>
          </a:p>
          <a:p>
            <a:pPr>
              <a:buNone/>
            </a:pPr>
            <a:r>
              <a:rPr lang="en-CA" dirty="0" smtClean="0"/>
              <a:t>FROM</a:t>
            </a:r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err="1" smtClean="0"/>
              <a:t>employe</a:t>
            </a:r>
            <a:endParaRPr lang="en-CA" dirty="0" smtClean="0"/>
          </a:p>
          <a:p>
            <a:pPr>
              <a:buNone/>
            </a:pPr>
            <a:r>
              <a:rPr lang="en-CA" dirty="0" smtClean="0"/>
              <a:t>GROUP BY</a:t>
            </a:r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err="1" smtClean="0"/>
              <a:t>id_departement</a:t>
            </a:r>
            <a:r>
              <a:rPr lang="en-CA" dirty="0" smtClean="0"/>
              <a:t>, </a:t>
            </a:r>
            <a:r>
              <a:rPr lang="en-CA" dirty="0" err="1" smtClean="0"/>
              <a:t>poste</a:t>
            </a:r>
            <a:endParaRPr lang="en-CA" dirty="0" smtClean="0"/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309320" y="8543926"/>
            <a:ext cx="450454" cy="486833"/>
          </a:xfrm>
        </p:spPr>
        <p:txBody>
          <a:bodyPr/>
          <a:lstStyle/>
          <a:p>
            <a:pPr>
              <a:defRPr/>
            </a:pPr>
            <a:fld id="{772D5E56-A282-441C-A6C8-C70F209AE31F}" type="slidenum">
              <a:rPr lang="fr-FR" smtClean="0"/>
              <a:pPr>
                <a:defRPr/>
              </a:pPr>
              <a:t>28</a:t>
            </a:fld>
            <a:endParaRPr lang="fr-FR" sz="1400" dirty="0">
              <a:latin typeface="Times New Roman" pitchFamily="18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fr-FR" smtClean="0"/>
              <a:t>GROUP BY</a:t>
            </a:r>
            <a:br>
              <a:rPr lang="fr-FR" smtClean="0"/>
            </a:br>
            <a:r>
              <a:rPr lang="fr-FR" smtClean="0"/>
              <a:t>avec critères multiples</a:t>
            </a:r>
          </a:p>
        </p:txBody>
      </p:sp>
      <p:sp>
        <p:nvSpPr>
          <p:cNvPr id="27" name="AutoShape 10"/>
          <p:cNvSpPr>
            <a:spLocks noChangeAspect="1" noChangeArrowheads="1" noTextEdit="1"/>
          </p:cNvSpPr>
          <p:nvPr/>
        </p:nvSpPr>
        <p:spPr bwMode="auto">
          <a:xfrm>
            <a:off x="5306838" y="1828800"/>
            <a:ext cx="611505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CA"/>
          </a:p>
        </p:txBody>
      </p:sp>
      <p:pic>
        <p:nvPicPr>
          <p:cNvPr id="45" name="Picture 87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1008" y="4355976"/>
            <a:ext cx="2880320" cy="208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Si l’on exécute l’instruction suivante:</a:t>
            </a:r>
          </a:p>
          <a:p>
            <a:pPr lvl="1">
              <a:buFontTx/>
              <a:buNone/>
            </a:pPr>
            <a:r>
              <a:rPr lang="fr-CA" dirty="0" smtClean="0"/>
              <a:t>SELECT </a:t>
            </a:r>
            <a:endParaRPr lang="fr-CA" dirty="0" smtClean="0"/>
          </a:p>
          <a:p>
            <a:pPr lvl="1">
              <a:buFontTx/>
              <a:buNone/>
            </a:pPr>
            <a:r>
              <a:rPr lang="fr-CA" dirty="0" smtClean="0"/>
              <a:t>	</a:t>
            </a:r>
            <a:r>
              <a:rPr lang="fr-CA" dirty="0" smtClean="0"/>
              <a:t>AVG(salaire)</a:t>
            </a:r>
            <a:endParaRPr lang="fr-CA" dirty="0" smtClean="0"/>
          </a:p>
          <a:p>
            <a:pPr lvl="1">
              <a:buFontTx/>
              <a:buNone/>
            </a:pPr>
            <a:r>
              <a:rPr lang="fr-CA" dirty="0" smtClean="0"/>
              <a:t>FROM </a:t>
            </a:r>
          </a:p>
          <a:p>
            <a:pPr lvl="1">
              <a:buFontTx/>
              <a:buNone/>
            </a:pPr>
            <a:r>
              <a:rPr lang="fr-CA" dirty="0" smtClean="0"/>
              <a:t>	</a:t>
            </a:r>
            <a:r>
              <a:rPr lang="fr-CA" dirty="0" err="1" smtClean="0"/>
              <a:t>employe</a:t>
            </a:r>
            <a:r>
              <a:rPr lang="fr-CA" dirty="0" smtClean="0"/>
              <a:t>;</a:t>
            </a:r>
          </a:p>
          <a:p>
            <a:pPr lvl="1">
              <a:buFontTx/>
              <a:buNone/>
            </a:pPr>
            <a:endParaRPr lang="fr-CA" dirty="0" smtClean="0"/>
          </a:p>
          <a:p>
            <a:pPr lvl="1">
              <a:buFontTx/>
              <a:buNone/>
            </a:pPr>
            <a:r>
              <a:rPr lang="fr-CA" dirty="0" smtClean="0"/>
              <a:t>Puisqu’il n’y a pas de </a:t>
            </a:r>
            <a:r>
              <a:rPr lang="fr-CA" b="1" i="1" dirty="0" smtClean="0"/>
              <a:t>GROUP </a:t>
            </a:r>
            <a:r>
              <a:rPr lang="fr-CA" b="1" i="1" dirty="0" smtClean="0"/>
              <a:t> BY</a:t>
            </a:r>
            <a:r>
              <a:rPr lang="fr-CA" dirty="0" smtClean="0"/>
              <a:t>  de</a:t>
            </a:r>
          </a:p>
          <a:p>
            <a:pPr lvl="1">
              <a:buFontTx/>
              <a:buNone/>
            </a:pPr>
            <a:r>
              <a:rPr lang="fr-CA" dirty="0" smtClean="0"/>
              <a:t>spécifier</a:t>
            </a:r>
            <a:r>
              <a:rPr lang="fr-CA" dirty="0" smtClean="0"/>
              <a:t>, l’ensemble de référence </a:t>
            </a:r>
            <a:r>
              <a:rPr lang="fr-CA" dirty="0" smtClean="0"/>
              <a:t>sera</a:t>
            </a:r>
          </a:p>
          <a:p>
            <a:pPr lvl="1">
              <a:buFontTx/>
              <a:buNone/>
            </a:pPr>
            <a:r>
              <a:rPr lang="fr-CA" dirty="0" smtClean="0"/>
              <a:t>tous </a:t>
            </a:r>
            <a:r>
              <a:rPr lang="fr-CA" dirty="0" smtClean="0"/>
              <a:t>les enregistrements de la </a:t>
            </a:r>
            <a:r>
              <a:rPr lang="fr-CA" dirty="0" smtClean="0"/>
              <a:t>table</a:t>
            </a:r>
          </a:p>
          <a:p>
            <a:pPr lvl="1">
              <a:buFontTx/>
              <a:buNone/>
            </a:pPr>
            <a:r>
              <a:rPr lang="fr-CA" b="1" i="1" dirty="0" err="1" smtClean="0"/>
              <a:t>employe</a:t>
            </a:r>
            <a:r>
              <a:rPr lang="fr-CA" b="1" i="1" dirty="0" smtClean="0"/>
              <a:t>.</a:t>
            </a:r>
            <a:endParaRPr lang="fr-CA" dirty="0" smtClean="0"/>
          </a:p>
          <a:p>
            <a:pPr lvl="1">
              <a:buFontTx/>
              <a:buNone/>
            </a:pPr>
            <a:endParaRPr lang="fr-CA" dirty="0" smtClean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381328" y="8543926"/>
            <a:ext cx="378446" cy="486833"/>
          </a:xfrm>
        </p:spPr>
        <p:txBody>
          <a:bodyPr/>
          <a:lstStyle/>
          <a:p>
            <a:pPr>
              <a:defRPr/>
            </a:pPr>
            <a:fld id="{AE36FFC9-996B-4667-B0EF-78FDB2902CED}" type="slidenum">
              <a:rPr lang="fr-FR" smtClean="0"/>
              <a:pPr>
                <a:defRPr/>
              </a:pPr>
              <a:t>29</a:t>
            </a:fld>
            <a:endParaRPr lang="fr-FR" sz="1400" dirty="0">
              <a:latin typeface="Times New Roman" pitchFamily="18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fr-CA" smtClean="0"/>
              <a:t>Fonction de groupe sans GROUP BY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 smtClean="0"/>
              <a:t>Il y a deux grands types de fonctions :</a:t>
            </a:r>
          </a:p>
          <a:p>
            <a:pPr lvl="1"/>
            <a:r>
              <a:rPr lang="fr-CA" dirty="0" smtClean="0"/>
              <a:t>Fonctions individuelles qui s’appliquent à </a:t>
            </a:r>
            <a:r>
              <a:rPr lang="fr-CA" dirty="0" smtClean="0"/>
              <a:t>des </a:t>
            </a:r>
            <a:r>
              <a:rPr lang="fr-CA" dirty="0" smtClean="0"/>
              <a:t>données</a:t>
            </a:r>
            <a:r>
              <a:rPr lang="fr-CA" dirty="0" smtClean="0"/>
              <a:t>.</a:t>
            </a:r>
          </a:p>
          <a:p>
            <a:pPr lvl="2"/>
            <a:r>
              <a:rPr lang="en-CA" dirty="0" err="1" smtClean="0"/>
              <a:t>Exemple</a:t>
            </a:r>
            <a:r>
              <a:rPr lang="en-CA" dirty="0" smtClean="0"/>
              <a:t> : LENGTH(</a:t>
            </a:r>
            <a:r>
              <a:rPr lang="en-CA" i="1" dirty="0" err="1" smtClean="0"/>
              <a:t>nomColonne</a:t>
            </a:r>
            <a:r>
              <a:rPr lang="en-CA" dirty="0" smtClean="0"/>
              <a:t>)</a:t>
            </a:r>
          </a:p>
          <a:p>
            <a:pPr lvl="2"/>
            <a:endParaRPr lang="fr-CA" dirty="0" smtClean="0"/>
          </a:p>
          <a:p>
            <a:pPr lvl="1"/>
            <a:r>
              <a:rPr lang="fr-CA" dirty="0" smtClean="0"/>
              <a:t>Fonctions de groupes basées sur des regroupements de lignes</a:t>
            </a:r>
            <a:r>
              <a:rPr lang="fr-CA" dirty="0" smtClean="0"/>
              <a:t>.</a:t>
            </a:r>
          </a:p>
          <a:p>
            <a:pPr lvl="2"/>
            <a:r>
              <a:rPr lang="en-CA" dirty="0" err="1" smtClean="0"/>
              <a:t>Exemple</a:t>
            </a:r>
            <a:r>
              <a:rPr lang="en-CA" dirty="0" smtClean="0"/>
              <a:t>: SUM(</a:t>
            </a:r>
            <a:r>
              <a:rPr lang="en-CA" i="1" dirty="0" err="1" smtClean="0"/>
              <a:t>nomColonne</a:t>
            </a:r>
            <a:r>
              <a:rPr lang="en-CA" dirty="0" smtClean="0"/>
              <a:t>)</a:t>
            </a:r>
            <a:endParaRPr lang="en-CA" dirty="0" smtClean="0"/>
          </a:p>
          <a:p>
            <a:pPr lvl="2"/>
            <a:endParaRPr lang="fr-CA" dirty="0" smtClean="0"/>
          </a:p>
          <a:p>
            <a:r>
              <a:rPr lang="fr-CA" dirty="0" smtClean="0"/>
              <a:t>Selon le type de données, les fonctions individuelles sont subdivisées en:</a:t>
            </a:r>
          </a:p>
          <a:p>
            <a:pPr lvl="1"/>
            <a:r>
              <a:rPr lang="fr-CA" dirty="0" smtClean="0"/>
              <a:t>Fonctions numériques</a:t>
            </a:r>
          </a:p>
          <a:p>
            <a:pPr lvl="1"/>
            <a:r>
              <a:rPr lang="fr-CA" dirty="0" smtClean="0"/>
              <a:t>Fonction de caractères</a:t>
            </a:r>
          </a:p>
          <a:p>
            <a:pPr lvl="2"/>
            <a:r>
              <a:rPr lang="fr-CA" dirty="0" smtClean="0"/>
              <a:t>Retournant des nombres</a:t>
            </a:r>
          </a:p>
          <a:p>
            <a:pPr lvl="2"/>
            <a:r>
              <a:rPr lang="fr-CA" dirty="0" smtClean="0"/>
              <a:t>Retournant des caractères</a:t>
            </a:r>
          </a:p>
          <a:p>
            <a:pPr lvl="1"/>
            <a:r>
              <a:rPr lang="fr-CA" dirty="0" smtClean="0"/>
              <a:t>Fonction de dates</a:t>
            </a:r>
          </a:p>
          <a:p>
            <a:pPr lvl="1"/>
            <a:r>
              <a:rPr lang="fr-CA" dirty="0" smtClean="0"/>
              <a:t>Autres	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0816A0-FC3E-49B8-8B55-4B3AA5E3EB4F}" type="slidenum">
              <a:rPr lang="fr-FR" smtClean="0"/>
              <a:pPr>
                <a:defRPr/>
              </a:pPr>
              <a:t>3</a:t>
            </a:fld>
            <a:endParaRPr lang="fr-FR" sz="1400" dirty="0">
              <a:latin typeface="Times New Roman" pitchFamily="18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29300" cy="1498600"/>
          </a:xfrm>
          <a:solidFill>
            <a:srgbClr val="FFFFFF"/>
          </a:solidFill>
        </p:spPr>
        <p:txBody>
          <a:bodyPr/>
          <a:lstStyle/>
          <a:p>
            <a:r>
              <a:rPr lang="fr-FR" smtClean="0"/>
              <a:t>Types de fonctions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2614613"/>
            <a:ext cx="5829300" cy="1381125"/>
          </a:xfrm>
        </p:spPr>
        <p:txBody>
          <a:bodyPr/>
          <a:lstStyle/>
          <a:p>
            <a:r>
              <a:rPr lang="fr-CA" sz="3200" dirty="0" smtClean="0"/>
              <a:t>Permet de sélectionner les groupes</a:t>
            </a:r>
          </a:p>
          <a:p>
            <a:endParaRPr lang="fr-CA" sz="3200" dirty="0" smtClean="0"/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309320" y="8543926"/>
            <a:ext cx="450454" cy="486833"/>
          </a:xfrm>
        </p:spPr>
        <p:txBody>
          <a:bodyPr/>
          <a:lstStyle/>
          <a:p>
            <a:pPr>
              <a:defRPr/>
            </a:pPr>
            <a:fld id="{EC2F6517-37FE-4A6A-BCB1-1CE45FF396AA}" type="slidenum">
              <a:rPr lang="fr-FR" smtClean="0"/>
              <a:pPr>
                <a:defRPr/>
              </a:pPr>
              <a:t>30</a:t>
            </a:fld>
            <a:endParaRPr lang="fr-FR" sz="1400" dirty="0">
              <a:latin typeface="Times New Roman" pitchFamily="18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HAVING</a:t>
            </a:r>
          </a:p>
        </p:txBody>
      </p:sp>
      <p:sp>
        <p:nvSpPr>
          <p:cNvPr id="45062" name="Oval 5"/>
          <p:cNvSpPr>
            <a:spLocks noChangeArrowheads="1"/>
          </p:cNvSpPr>
          <p:nvPr/>
        </p:nvSpPr>
        <p:spPr bwMode="auto">
          <a:xfrm>
            <a:off x="785813" y="4903788"/>
            <a:ext cx="649287" cy="64928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CA"/>
          </a:p>
        </p:txBody>
      </p:sp>
      <p:sp>
        <p:nvSpPr>
          <p:cNvPr id="45063" name="Oval 6"/>
          <p:cNvSpPr>
            <a:spLocks noChangeArrowheads="1"/>
          </p:cNvSpPr>
          <p:nvPr/>
        </p:nvSpPr>
        <p:spPr bwMode="auto">
          <a:xfrm>
            <a:off x="2370138" y="4903788"/>
            <a:ext cx="649287" cy="64928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CA"/>
          </a:p>
        </p:txBody>
      </p:sp>
      <p:sp>
        <p:nvSpPr>
          <p:cNvPr id="45064" name="Oval 7"/>
          <p:cNvSpPr>
            <a:spLocks noChangeArrowheads="1"/>
          </p:cNvSpPr>
          <p:nvPr/>
        </p:nvSpPr>
        <p:spPr bwMode="auto">
          <a:xfrm>
            <a:off x="3810000" y="4903788"/>
            <a:ext cx="649288" cy="64928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CA"/>
          </a:p>
        </p:txBody>
      </p:sp>
      <p:sp>
        <p:nvSpPr>
          <p:cNvPr id="45065" name="Text Box 8"/>
          <p:cNvSpPr txBox="1">
            <a:spLocks noChangeArrowheads="1"/>
          </p:cNvSpPr>
          <p:nvPr/>
        </p:nvSpPr>
        <p:spPr bwMode="auto">
          <a:xfrm>
            <a:off x="404813" y="4500563"/>
            <a:ext cx="1528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A"/>
              <a:t>10,commis</a:t>
            </a:r>
          </a:p>
        </p:txBody>
      </p:sp>
      <p:sp>
        <p:nvSpPr>
          <p:cNvPr id="45066" name="Text Box 9"/>
          <p:cNvSpPr txBox="1">
            <a:spLocks noChangeArrowheads="1"/>
          </p:cNvSpPr>
          <p:nvPr/>
        </p:nvSpPr>
        <p:spPr bwMode="auto">
          <a:xfrm>
            <a:off x="1981200" y="4500563"/>
            <a:ext cx="1444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A"/>
              <a:t>10,gestion</a:t>
            </a:r>
          </a:p>
        </p:txBody>
      </p:sp>
      <p:sp>
        <p:nvSpPr>
          <p:cNvPr id="45067" name="Text Box 10"/>
          <p:cNvSpPr txBox="1">
            <a:spLocks noChangeArrowheads="1"/>
          </p:cNvSpPr>
          <p:nvPr/>
        </p:nvSpPr>
        <p:spPr bwMode="auto">
          <a:xfrm>
            <a:off x="3422650" y="4500563"/>
            <a:ext cx="1528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A"/>
              <a:t>20,commis</a:t>
            </a:r>
          </a:p>
        </p:txBody>
      </p:sp>
      <p:sp>
        <p:nvSpPr>
          <p:cNvPr id="45068" name="Oval 16"/>
          <p:cNvSpPr>
            <a:spLocks noChangeArrowheads="1"/>
          </p:cNvSpPr>
          <p:nvPr/>
        </p:nvSpPr>
        <p:spPr bwMode="auto">
          <a:xfrm>
            <a:off x="5324475" y="4929188"/>
            <a:ext cx="649288" cy="64928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CA"/>
          </a:p>
        </p:txBody>
      </p:sp>
      <p:sp>
        <p:nvSpPr>
          <p:cNvPr id="45069" name="Text Box 17"/>
          <p:cNvSpPr txBox="1">
            <a:spLocks noChangeArrowheads="1"/>
          </p:cNvSpPr>
          <p:nvPr/>
        </p:nvSpPr>
        <p:spPr bwMode="auto">
          <a:xfrm>
            <a:off x="4937125" y="4525963"/>
            <a:ext cx="1444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A"/>
              <a:t>20,gestion</a:t>
            </a:r>
          </a:p>
        </p:txBody>
      </p:sp>
      <p:sp>
        <p:nvSpPr>
          <p:cNvPr id="45070" name="Line 19"/>
          <p:cNvSpPr>
            <a:spLocks noChangeShapeType="1"/>
          </p:cNvSpPr>
          <p:nvPr/>
        </p:nvSpPr>
        <p:spPr bwMode="auto">
          <a:xfrm>
            <a:off x="2398713" y="4908550"/>
            <a:ext cx="64770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CA"/>
          </a:p>
        </p:txBody>
      </p:sp>
      <p:sp>
        <p:nvSpPr>
          <p:cNvPr id="45071" name="Line 21"/>
          <p:cNvSpPr>
            <a:spLocks noChangeShapeType="1"/>
          </p:cNvSpPr>
          <p:nvPr/>
        </p:nvSpPr>
        <p:spPr bwMode="auto">
          <a:xfrm flipV="1">
            <a:off x="2349500" y="4905375"/>
            <a:ext cx="64770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CA"/>
          </a:p>
        </p:txBody>
      </p:sp>
      <p:sp>
        <p:nvSpPr>
          <p:cNvPr id="45072" name="Line 22"/>
          <p:cNvSpPr>
            <a:spLocks noChangeShapeType="1"/>
          </p:cNvSpPr>
          <p:nvPr/>
        </p:nvSpPr>
        <p:spPr bwMode="auto">
          <a:xfrm>
            <a:off x="5359400" y="4932363"/>
            <a:ext cx="64770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CA"/>
          </a:p>
        </p:txBody>
      </p:sp>
      <p:sp>
        <p:nvSpPr>
          <p:cNvPr id="45073" name="Line 23"/>
          <p:cNvSpPr>
            <a:spLocks noChangeShapeType="1"/>
          </p:cNvSpPr>
          <p:nvPr/>
        </p:nvSpPr>
        <p:spPr bwMode="auto">
          <a:xfrm flipV="1">
            <a:off x="5310188" y="4929188"/>
            <a:ext cx="64770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CA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1979712"/>
            <a:ext cx="5829300" cy="5688632"/>
          </a:xfrm>
        </p:spPr>
        <p:txBody>
          <a:bodyPr>
            <a:normAutofit fontScale="92500" lnSpcReduction="20000"/>
          </a:bodyPr>
          <a:lstStyle/>
          <a:p>
            <a:r>
              <a:rPr lang="fr-CA" dirty="0" smtClean="0"/>
              <a:t>Obtenir </a:t>
            </a:r>
          </a:p>
          <a:p>
            <a:pPr lvl="2"/>
            <a:r>
              <a:rPr lang="fr-CA" dirty="0" smtClean="0"/>
              <a:t>le </a:t>
            </a:r>
            <a:r>
              <a:rPr lang="fr-CA" dirty="0" smtClean="0"/>
              <a:t>numéro du département</a:t>
            </a:r>
            <a:endParaRPr lang="fr-CA" dirty="0" smtClean="0"/>
          </a:p>
          <a:p>
            <a:pPr lvl="2"/>
            <a:r>
              <a:rPr lang="fr-CA" dirty="0" smtClean="0"/>
              <a:t>la somme des </a:t>
            </a:r>
            <a:r>
              <a:rPr lang="fr-CA" dirty="0" smtClean="0"/>
              <a:t>salaires</a:t>
            </a:r>
          </a:p>
          <a:p>
            <a:pPr lvl="2"/>
            <a:r>
              <a:rPr lang="fr-CA" dirty="0" smtClean="0"/>
              <a:t>pour </a:t>
            </a:r>
            <a:r>
              <a:rPr lang="fr-CA" dirty="0" smtClean="0"/>
              <a:t>les départements dont la somme des salaires est &gt; $9 000</a:t>
            </a:r>
          </a:p>
          <a:p>
            <a:endParaRPr lang="en-CA" dirty="0" smtClean="0"/>
          </a:p>
          <a:p>
            <a:pPr>
              <a:buNone/>
            </a:pPr>
            <a:r>
              <a:rPr lang="fr-CA" sz="2800" dirty="0" smtClean="0">
                <a:latin typeface="Arial" charset="0"/>
              </a:rPr>
              <a:t>SELECT </a:t>
            </a:r>
            <a:endParaRPr lang="fr-CA" sz="2800" dirty="0" smtClean="0">
              <a:latin typeface="Arial" charset="0"/>
            </a:endParaRPr>
          </a:p>
          <a:p>
            <a:pPr>
              <a:buNone/>
            </a:pPr>
            <a:r>
              <a:rPr lang="fr-CA" sz="2800" dirty="0" smtClean="0">
                <a:latin typeface="Arial" charset="0"/>
              </a:rPr>
              <a:t>	</a:t>
            </a:r>
            <a:r>
              <a:rPr lang="fr-CA" sz="2800" dirty="0" err="1" smtClean="0">
                <a:latin typeface="Arial" charset="0"/>
              </a:rPr>
              <a:t>id_departement</a:t>
            </a:r>
            <a:r>
              <a:rPr lang="fr-CA" sz="2800" dirty="0" smtClean="0">
                <a:latin typeface="Arial" charset="0"/>
              </a:rPr>
              <a:t>, </a:t>
            </a:r>
          </a:p>
          <a:p>
            <a:pPr>
              <a:buNone/>
            </a:pPr>
            <a:r>
              <a:rPr lang="fr-CA" sz="2800" dirty="0" smtClean="0">
                <a:latin typeface="Arial" charset="0"/>
              </a:rPr>
              <a:t>	</a:t>
            </a:r>
            <a:r>
              <a:rPr lang="fr-CA" sz="2800" dirty="0" smtClean="0">
                <a:latin typeface="Arial" charset="0"/>
              </a:rPr>
              <a:t>SUM(salaire)</a:t>
            </a:r>
          </a:p>
          <a:p>
            <a:pPr>
              <a:buNone/>
            </a:pPr>
            <a:r>
              <a:rPr lang="fr-CA" sz="2800" dirty="0" smtClean="0">
                <a:latin typeface="Arial" charset="0"/>
              </a:rPr>
              <a:t>FROM </a:t>
            </a:r>
          </a:p>
          <a:p>
            <a:pPr>
              <a:buNone/>
            </a:pPr>
            <a:r>
              <a:rPr lang="fr-CA" sz="2800" dirty="0" smtClean="0">
                <a:latin typeface="Arial" charset="0"/>
              </a:rPr>
              <a:t>	</a:t>
            </a:r>
            <a:r>
              <a:rPr lang="fr-CA" sz="2800" dirty="0" err="1" smtClean="0">
                <a:latin typeface="Arial" charset="0"/>
              </a:rPr>
              <a:t>employe</a:t>
            </a:r>
            <a:endParaRPr lang="fr-CA" sz="2800" dirty="0" smtClean="0">
              <a:latin typeface="Arial" charset="0"/>
            </a:endParaRPr>
          </a:p>
          <a:p>
            <a:pPr>
              <a:buNone/>
            </a:pPr>
            <a:r>
              <a:rPr lang="fr-CA" sz="2800" dirty="0" smtClean="0">
                <a:latin typeface="Arial" charset="0"/>
              </a:rPr>
              <a:t>GROUP </a:t>
            </a:r>
            <a:r>
              <a:rPr lang="fr-CA" sz="2800" dirty="0" smtClean="0">
                <a:latin typeface="Arial" charset="0"/>
              </a:rPr>
              <a:t>BY </a:t>
            </a:r>
            <a:endParaRPr lang="fr-CA" sz="2800" dirty="0" smtClean="0">
              <a:latin typeface="Arial" charset="0"/>
            </a:endParaRPr>
          </a:p>
          <a:p>
            <a:pPr>
              <a:buNone/>
            </a:pPr>
            <a:r>
              <a:rPr lang="fr-CA" sz="2800" dirty="0" smtClean="0">
                <a:latin typeface="Arial" charset="0"/>
              </a:rPr>
              <a:t>	</a:t>
            </a:r>
            <a:r>
              <a:rPr lang="fr-CA" sz="2800" dirty="0" err="1" smtClean="0">
                <a:latin typeface="Arial" charset="0"/>
              </a:rPr>
              <a:t>id_departement</a:t>
            </a:r>
            <a:endParaRPr lang="fr-CA" sz="2800" dirty="0" smtClean="0">
              <a:latin typeface="Arial" charset="0"/>
            </a:endParaRPr>
          </a:p>
          <a:p>
            <a:pPr>
              <a:buNone/>
            </a:pPr>
            <a:r>
              <a:rPr lang="fr-CA" sz="2800" dirty="0" smtClean="0">
                <a:latin typeface="Arial" charset="0"/>
              </a:rPr>
              <a:t>HAVING </a:t>
            </a:r>
          </a:p>
          <a:p>
            <a:pPr>
              <a:buNone/>
            </a:pPr>
            <a:r>
              <a:rPr lang="fr-CA" sz="2800" dirty="0" smtClean="0">
                <a:latin typeface="Arial" charset="0"/>
              </a:rPr>
              <a:t>	</a:t>
            </a:r>
            <a:r>
              <a:rPr lang="fr-CA" sz="2800" dirty="0" smtClean="0">
                <a:latin typeface="Arial" charset="0"/>
              </a:rPr>
              <a:t>SUM(salaire) </a:t>
            </a:r>
            <a:r>
              <a:rPr lang="fr-CA" sz="2800" dirty="0" smtClean="0">
                <a:latin typeface="Arial" charset="0"/>
              </a:rPr>
              <a:t>&gt; 9000;</a:t>
            </a:r>
          </a:p>
          <a:p>
            <a:endParaRPr lang="fr-CA" dirty="0" smtClean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309320" y="8543926"/>
            <a:ext cx="450454" cy="486833"/>
          </a:xfrm>
        </p:spPr>
        <p:txBody>
          <a:bodyPr/>
          <a:lstStyle/>
          <a:p>
            <a:pPr>
              <a:defRPr/>
            </a:pPr>
            <a:fld id="{9F00580C-D82E-43E1-B05D-49A1F9845183}" type="slidenum">
              <a:rPr lang="fr-FR" smtClean="0"/>
              <a:pPr>
                <a:defRPr/>
              </a:pPr>
              <a:t>31</a:t>
            </a:fld>
            <a:endParaRPr lang="fr-FR" sz="1400" dirty="0">
              <a:latin typeface="Times New Roman" pitchFamily="18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Exemple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9"/>
          <p:cNvSpPr>
            <a:spLocks noGrp="1" noChangeArrowheads="1"/>
          </p:cNvSpPr>
          <p:nvPr>
            <p:ph idx="1"/>
          </p:nvPr>
        </p:nvSpPr>
        <p:spPr>
          <a:xfrm>
            <a:off x="514350" y="2555875"/>
            <a:ext cx="5829300" cy="5572125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WHERE permet de spécifier les rangées à considérer.</a:t>
            </a:r>
          </a:p>
          <a:p>
            <a:endParaRPr lang="fr-FR" dirty="0" smtClean="0"/>
          </a:p>
          <a:p>
            <a:r>
              <a:rPr lang="fr-FR" dirty="0" smtClean="0"/>
              <a:t>HAVING permet de spécifier les groupes à considérer.</a:t>
            </a:r>
          </a:p>
          <a:p>
            <a:endParaRPr lang="fr-FR" dirty="0" smtClean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309320" y="8543926"/>
            <a:ext cx="450454" cy="486833"/>
          </a:xfrm>
        </p:spPr>
        <p:txBody>
          <a:bodyPr/>
          <a:lstStyle/>
          <a:p>
            <a:pPr>
              <a:defRPr/>
            </a:pPr>
            <a:fld id="{CCC8206E-ECA3-4B67-AF08-3325A3527874}" type="slidenum">
              <a:rPr lang="fr-FR" smtClean="0"/>
              <a:pPr>
                <a:defRPr/>
              </a:pPr>
              <a:t>32</a:t>
            </a:fld>
            <a:endParaRPr lang="fr-FR" sz="1400" dirty="0">
              <a:latin typeface="Times New Roman" pitchFamily="18" charset="0"/>
            </a:endParaRPr>
          </a:p>
        </p:txBody>
      </p:sp>
      <p:sp>
        <p:nvSpPr>
          <p:cNvPr id="47109" name="Rectangle 87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WHERE et HAVING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1547664"/>
            <a:ext cx="5829300" cy="6264696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Obtenir la somme des salaires des employés (excluant les commis)</a:t>
            </a:r>
          </a:p>
          <a:p>
            <a:r>
              <a:rPr lang="fr-FR" dirty="0" smtClean="0"/>
              <a:t>pour les départements dont la somme des salaires (excluant les commis) est &gt; $8,000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pPr>
              <a:buNone/>
            </a:pPr>
            <a:r>
              <a:rPr lang="fr-CA" dirty="0" smtClean="0"/>
              <a:t>SELECT </a:t>
            </a:r>
            <a:endParaRPr lang="fr-CA" dirty="0" smtClean="0"/>
          </a:p>
          <a:p>
            <a:pPr>
              <a:buNone/>
            </a:pPr>
            <a:r>
              <a:rPr lang="fr-CA" dirty="0" smtClean="0"/>
              <a:t>	</a:t>
            </a:r>
            <a:r>
              <a:rPr lang="fr-CA" dirty="0" err="1" smtClean="0"/>
              <a:t>id_departement</a:t>
            </a:r>
            <a:r>
              <a:rPr lang="fr-CA" dirty="0" smtClean="0"/>
              <a:t>, </a:t>
            </a:r>
          </a:p>
          <a:p>
            <a:pPr>
              <a:buNone/>
            </a:pPr>
            <a:r>
              <a:rPr lang="fr-CA" dirty="0" smtClean="0"/>
              <a:t>	</a:t>
            </a:r>
            <a:r>
              <a:rPr lang="fr-CA" dirty="0" smtClean="0"/>
              <a:t>SUM(salaire)</a:t>
            </a:r>
            <a:endParaRPr lang="fr-CA" dirty="0" smtClean="0"/>
          </a:p>
          <a:p>
            <a:pPr>
              <a:buNone/>
            </a:pPr>
            <a:r>
              <a:rPr lang="fr-CA" dirty="0" smtClean="0"/>
              <a:t>FROM </a:t>
            </a:r>
          </a:p>
          <a:p>
            <a:pPr>
              <a:buNone/>
            </a:pPr>
            <a:r>
              <a:rPr lang="fr-CA" dirty="0" smtClean="0"/>
              <a:t>	</a:t>
            </a:r>
            <a:r>
              <a:rPr lang="fr-CA" dirty="0" err="1" smtClean="0"/>
              <a:t>employe</a:t>
            </a:r>
            <a:endParaRPr lang="fr-CA" dirty="0" smtClean="0"/>
          </a:p>
          <a:p>
            <a:pPr>
              <a:buNone/>
            </a:pPr>
            <a:r>
              <a:rPr lang="fr-CA" dirty="0" smtClean="0"/>
              <a:t>WHERE </a:t>
            </a:r>
          </a:p>
          <a:p>
            <a:pPr>
              <a:buNone/>
            </a:pPr>
            <a:r>
              <a:rPr lang="fr-CA" dirty="0" smtClean="0"/>
              <a:t>	</a:t>
            </a:r>
            <a:r>
              <a:rPr lang="fr-CA" dirty="0" smtClean="0"/>
              <a:t>poste != </a:t>
            </a:r>
            <a:r>
              <a:rPr lang="fr-CA" dirty="0" smtClean="0"/>
              <a:t>‘</a:t>
            </a:r>
            <a:r>
              <a:rPr lang="fr-CA" dirty="0" smtClean="0"/>
              <a:t>commis’</a:t>
            </a:r>
          </a:p>
          <a:p>
            <a:pPr>
              <a:buNone/>
            </a:pPr>
            <a:r>
              <a:rPr lang="fr-CA" dirty="0" smtClean="0"/>
              <a:t>GROUP </a:t>
            </a:r>
            <a:r>
              <a:rPr lang="fr-CA" dirty="0" smtClean="0"/>
              <a:t>BY </a:t>
            </a:r>
            <a:endParaRPr lang="fr-CA" dirty="0" smtClean="0"/>
          </a:p>
          <a:p>
            <a:pPr>
              <a:buNone/>
            </a:pPr>
            <a:r>
              <a:rPr lang="fr-CA" dirty="0" smtClean="0"/>
              <a:t>	</a:t>
            </a:r>
            <a:r>
              <a:rPr lang="fr-CA" dirty="0" err="1" smtClean="0"/>
              <a:t>id_departement</a:t>
            </a:r>
            <a:endParaRPr lang="fr-CA" dirty="0" smtClean="0"/>
          </a:p>
          <a:p>
            <a:pPr>
              <a:buNone/>
            </a:pPr>
            <a:r>
              <a:rPr lang="fr-CA" dirty="0" smtClean="0"/>
              <a:t>HAVING </a:t>
            </a:r>
          </a:p>
          <a:p>
            <a:pPr>
              <a:buNone/>
            </a:pPr>
            <a:r>
              <a:rPr lang="fr-CA" dirty="0" smtClean="0"/>
              <a:t>	</a:t>
            </a:r>
            <a:r>
              <a:rPr lang="fr-CA" dirty="0" smtClean="0"/>
              <a:t>SUM(salaire) </a:t>
            </a:r>
            <a:r>
              <a:rPr lang="fr-CA" dirty="0" smtClean="0"/>
              <a:t>&gt; 8000;  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237312" y="8543926"/>
            <a:ext cx="522462" cy="486833"/>
          </a:xfrm>
        </p:spPr>
        <p:txBody>
          <a:bodyPr/>
          <a:lstStyle/>
          <a:p>
            <a:pPr>
              <a:defRPr/>
            </a:pPr>
            <a:fld id="{9C8074B1-C3F9-451B-A2CA-5F7BC52D5A98}" type="slidenum">
              <a:rPr lang="fr-FR" smtClean="0"/>
              <a:pPr>
                <a:defRPr/>
              </a:pPr>
              <a:t>33</a:t>
            </a:fld>
            <a:endParaRPr lang="fr-FR" sz="1400" dirty="0">
              <a:latin typeface="Times New Roman" pitchFamily="18" charset="0"/>
            </a:endParaRPr>
          </a:p>
        </p:txBody>
      </p:sp>
      <p:sp>
        <p:nvSpPr>
          <p:cNvPr id="48134" name="Rectangle 70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Exemple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5829300" cy="6553200"/>
          </a:xfrm>
        </p:spPr>
        <p:txBody>
          <a:bodyPr/>
          <a:lstStyle/>
          <a:p>
            <a:endParaRPr lang="fr-FR" sz="2000" dirty="0" smtClean="0"/>
          </a:p>
          <a:p>
            <a:r>
              <a:rPr lang="fr-FR" sz="2000" dirty="0" smtClean="0"/>
              <a:t>C'est l'ensemble des fonctions qui traitent des chaînes de caractères.</a:t>
            </a:r>
          </a:p>
          <a:p>
            <a:r>
              <a:rPr lang="fr-FR" sz="2000" dirty="0" smtClean="0"/>
              <a:t>Il y en a une vingtaine.</a:t>
            </a:r>
          </a:p>
          <a:p>
            <a:r>
              <a:rPr lang="fr-FR" sz="2000" dirty="0" smtClean="0"/>
              <a:t>Exemples:</a:t>
            </a:r>
          </a:p>
          <a:p>
            <a:endParaRPr lang="fr-FR" sz="2000" dirty="0" smtClean="0"/>
          </a:p>
          <a:p>
            <a:pPr>
              <a:buFontTx/>
              <a:buNone/>
            </a:pPr>
            <a:r>
              <a:rPr lang="fr-FR" sz="2000" dirty="0" smtClean="0"/>
              <a:t>	CHR(n)   retourne le caractère dont le                       code ASCII est n en décimal.</a:t>
            </a:r>
          </a:p>
          <a:p>
            <a:pPr>
              <a:buFontTx/>
              <a:buNone/>
            </a:pPr>
            <a:endParaRPr lang="fr-FR" sz="2000" dirty="0" smtClean="0"/>
          </a:p>
          <a:p>
            <a:pPr>
              <a:buFontTx/>
              <a:buNone/>
            </a:pPr>
            <a:r>
              <a:rPr lang="fr-FR" sz="2000" dirty="0" smtClean="0"/>
              <a:t>	SELECT CHR(75)</a:t>
            </a:r>
          </a:p>
          <a:p>
            <a:pPr>
              <a:buFontTx/>
              <a:buNone/>
            </a:pPr>
            <a:r>
              <a:rPr lang="fr-FR" sz="2000" dirty="0" smtClean="0"/>
              <a:t>		FROM DUAL;</a:t>
            </a:r>
          </a:p>
          <a:p>
            <a:pPr>
              <a:buFontTx/>
              <a:buNone/>
            </a:pPr>
            <a:endParaRPr lang="fr-FR" sz="2000" dirty="0" smtClean="0"/>
          </a:p>
          <a:p>
            <a:pPr>
              <a:buFontTx/>
              <a:buNone/>
            </a:pPr>
            <a:r>
              <a:rPr lang="fr-FR" sz="2000" dirty="0" smtClean="0"/>
              <a:t>	Retourne le caractère K.</a:t>
            </a:r>
          </a:p>
          <a:p>
            <a:pPr>
              <a:buFontTx/>
              <a:buNone/>
            </a:pPr>
            <a:endParaRPr lang="fr-FR" sz="2000" dirty="0" smtClean="0"/>
          </a:p>
          <a:p>
            <a:pPr>
              <a:buFontTx/>
              <a:buNone/>
            </a:pPr>
            <a:r>
              <a:rPr lang="fr-FR" sz="2000" dirty="0" smtClean="0"/>
              <a:t>	Note : la table DUAL est une </a:t>
            </a:r>
            <a:r>
              <a:rPr lang="fr-FR" sz="2000" dirty="0" smtClean="0"/>
              <a:t>utilisée lors d’une interrogation sans table. </a:t>
            </a:r>
            <a:endParaRPr lang="fr-FR" sz="2000" dirty="0" smtClean="0"/>
          </a:p>
          <a:p>
            <a:pPr>
              <a:buFontTx/>
              <a:buNone/>
            </a:pPr>
            <a:r>
              <a:rPr lang="fr-FR" sz="2000" dirty="0" smtClean="0"/>
              <a:t>	</a:t>
            </a:r>
            <a:r>
              <a:rPr lang="fr-FR" sz="2000" dirty="0" smtClean="0"/>
              <a:t>Ex: SELECT </a:t>
            </a:r>
            <a:r>
              <a:rPr lang="fr-FR" sz="2000" dirty="0" err="1" smtClean="0"/>
              <a:t>sysdate</a:t>
            </a:r>
            <a:r>
              <a:rPr lang="fr-FR" sz="2000" dirty="0" smtClean="0"/>
              <a:t> FROM DUAL;</a:t>
            </a:r>
            <a:endParaRPr lang="fr-FR" sz="2000" dirty="0" smtClean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C5634-A1B3-4BE8-BFAA-74561E0FF9E7}" type="slidenum">
              <a:rPr lang="fr-FR" smtClean="0"/>
              <a:pPr>
                <a:defRPr/>
              </a:pPr>
              <a:t>4</a:t>
            </a:fld>
            <a:endParaRPr lang="fr-FR" sz="1400" dirty="0">
              <a:latin typeface="Times New Roman" pitchFamily="18" charset="0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>
          <a:xfrm>
            <a:off x="476250" y="279400"/>
            <a:ext cx="5829300" cy="1524000"/>
          </a:xfrm>
        </p:spPr>
        <p:txBody>
          <a:bodyPr/>
          <a:lstStyle/>
          <a:p>
            <a:r>
              <a:rPr lang="fr-CA" smtClean="0"/>
              <a:t>Fonctions caractères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548680" y="395536"/>
            <a:ext cx="6083002" cy="1524000"/>
          </a:xfrm>
          <a:noFill/>
        </p:spPr>
        <p:txBody>
          <a:bodyPr>
            <a:normAutofit fontScale="90000"/>
          </a:bodyPr>
          <a:lstStyle/>
          <a:p>
            <a:r>
              <a:rPr lang="fr-CA" dirty="0" smtClean="0"/>
              <a:t>Fonctions caractères retournant des caractères</a:t>
            </a:r>
          </a:p>
        </p:txBody>
      </p:sp>
      <p:graphicFrame>
        <p:nvGraphicFramePr>
          <p:cNvPr id="54494" name="Group 222"/>
          <p:cNvGraphicFramePr>
            <a:graphicFrameLocks noGrp="1"/>
          </p:cNvGraphicFramePr>
          <p:nvPr>
            <p:ph type="tbl" idx="1"/>
          </p:nvPr>
        </p:nvGraphicFramePr>
        <p:xfrm>
          <a:off x="548680" y="1907704"/>
          <a:ext cx="5829300" cy="5736328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059113"/>
                <a:gridCol w="2770187"/>
              </a:tblGrid>
              <a:tr h="648072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49263" algn="r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FONCTION</a:t>
                      </a:r>
                      <a:endParaRPr kumimoji="0" lang="fr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49263" algn="r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Valeur retournée</a:t>
                      </a:r>
                      <a:endParaRPr kumimoji="0" lang="fr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72231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49263" algn="r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CHR(n)</a:t>
                      </a:r>
                      <a:endParaRPr kumimoji="0" lang="fr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Caractère équivalent à la valeur ASCII n.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G Times" pitchFamily="18" charset="0"/>
                        <a:cs typeface="Times New Roman" pitchFamily="18" charset="0"/>
                      </a:endParaRPr>
                    </a:p>
                  </a:txBody>
                  <a:tcPr marL="90000" marR="90000" marT="46800" marB="46800" horzOverflow="overflow"/>
                </a:tc>
              </a:tr>
              <a:tr h="71913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49263" algn="r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CONCAT(ch1,ch2)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Concaténation de ch1 avec ch2.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G Times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72072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49263" algn="r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INITCAP(ch)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La première lettre de ch est capitalisée.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G Times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72072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49263" algn="r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LOWER (ch)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Transforme tous les caractères en minuscule.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G Times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9263" algn="r"/>
                        </a:tabLst>
                      </a:pP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LPAD(ch1,n[,ch2</a:t>
                      </a: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])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9263" algn="r"/>
                        </a:tabLst>
                      </a:pPr>
                      <a:r>
                        <a:rPr kumimoji="0" lang="en-CA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Left padding</a:t>
                      </a:r>
                      <a:endParaRPr kumimoji="0" lang="fr-CA" sz="1600" i="1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9263" algn="r"/>
                        </a:tabLst>
                      </a:pP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 L=</a:t>
                      </a:r>
                      <a:r>
                        <a:rPr kumimoji="0" lang="fr-CA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left</a:t>
                      </a: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pour gauche)</a:t>
                      </a:r>
                      <a:endParaRPr kumimoji="0" lang="fr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ch1 est précédé de k  fois ch2 sur une longueur totale de n positions (k sera donc fonction de n, ch1 et ch2).</a:t>
                      </a:r>
                      <a:endParaRPr kumimoji="0" lang="fr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G Times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33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D7FDBA-9CCC-4B05-B761-060C18E4A729}" type="slidenum">
              <a:rPr lang="fr-FR" smtClean="0"/>
              <a:pPr>
                <a:defRPr/>
              </a:pPr>
              <a:t>5</a:t>
            </a:fld>
            <a:endParaRPr lang="fr-FR" sz="14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76"/>
          <p:cNvSpPr>
            <a:spLocks noGrp="1" noChangeArrowheads="1"/>
          </p:cNvSpPr>
          <p:nvPr>
            <p:ph type="title"/>
          </p:nvPr>
        </p:nvSpPr>
        <p:spPr>
          <a:xfrm>
            <a:off x="514350" y="539552"/>
            <a:ext cx="6343650" cy="1524000"/>
          </a:xfrm>
          <a:noFill/>
        </p:spPr>
        <p:txBody>
          <a:bodyPr>
            <a:normAutofit fontScale="90000"/>
          </a:bodyPr>
          <a:lstStyle/>
          <a:p>
            <a:r>
              <a:rPr lang="fr-CA" dirty="0" smtClean="0"/>
              <a:t>Fonctions caractères retournant des caractères</a:t>
            </a:r>
          </a:p>
        </p:txBody>
      </p:sp>
      <p:graphicFrame>
        <p:nvGraphicFramePr>
          <p:cNvPr id="59477" name="Group 85"/>
          <p:cNvGraphicFramePr>
            <a:graphicFrameLocks noGrp="1"/>
          </p:cNvGraphicFramePr>
          <p:nvPr>
            <p:ph type="tbl" idx="1"/>
          </p:nvPr>
        </p:nvGraphicFramePr>
        <p:xfrm>
          <a:off x="332656" y="1907704"/>
          <a:ext cx="6336704" cy="70713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933659"/>
                <a:gridCol w="3403045"/>
              </a:tblGrid>
              <a:tr h="19544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LTRIM (ch,[,chaîne])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 L=left pour gauche) 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 première lettre de </a:t>
                      </a:r>
                      <a:r>
                        <a:rPr kumimoji="0" lang="fr-CA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ch</a:t>
                      </a: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est enlevée si elle existe dans la chaîne. Le </a:t>
                      </a: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procédé </a:t>
                      </a: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continue  jusqu'à ce qu'on rencontre une lettre n'existant pas dans la chaîne.</a:t>
                      </a:r>
                      <a:endParaRPr kumimoji="0" lang="fr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G Times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REPLACE(ch,ch1,ch2)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Remplace toute occurrence de ch1 dans ch par ch2.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G Times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RPAD(ch1,n[,ch2])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R=right pour droite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ch1 est suivi de k fois ch2 sur une longueur totale de n positions (k sera donc fonction de n, ch1 et ch2).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G Times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1331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RTRIM (ch,[,chaîne])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(R=right pour droite) 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 dernière lettre de </a:t>
                      </a:r>
                      <a:r>
                        <a:rPr kumimoji="0" lang="fr-CA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ch</a:t>
                      </a: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est enlevée si elle existe dans la chaîne. Le procédé continue  jusqu'à ce qu'on rencontre une lettre n'existant pas dans la chaîne.</a:t>
                      </a:r>
                      <a:endParaRPr kumimoji="0" lang="fr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G Times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V-</a:t>
            </a:r>
            <a:fld id="{FE1BB695-4DAE-4EDE-A48F-A6CE8043A83D}" type="slidenum">
              <a:rPr lang="fr-FR"/>
              <a:pPr>
                <a:defRPr/>
              </a:pPr>
              <a:t>6</a:t>
            </a:fld>
            <a:endParaRPr lang="fr-FR" sz="1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7"/>
          <p:cNvSpPr>
            <a:spLocks noGrp="1" noChangeArrowheads="1"/>
          </p:cNvSpPr>
          <p:nvPr>
            <p:ph type="title"/>
          </p:nvPr>
        </p:nvSpPr>
        <p:spPr>
          <a:xfrm>
            <a:off x="514350" y="812800"/>
            <a:ext cx="6083002" cy="1524000"/>
          </a:xfrm>
          <a:noFill/>
        </p:spPr>
        <p:txBody>
          <a:bodyPr>
            <a:normAutofit fontScale="90000"/>
          </a:bodyPr>
          <a:lstStyle/>
          <a:p>
            <a:r>
              <a:rPr lang="fr-CA" dirty="0" smtClean="0"/>
              <a:t>Fonctions caractères retournant des caractères</a:t>
            </a:r>
          </a:p>
        </p:txBody>
      </p:sp>
      <p:graphicFrame>
        <p:nvGraphicFramePr>
          <p:cNvPr id="61488" name="Group 48"/>
          <p:cNvGraphicFramePr>
            <a:graphicFrameLocks noGrp="1"/>
          </p:cNvGraphicFramePr>
          <p:nvPr>
            <p:ph type="tbl" idx="1"/>
          </p:nvPr>
        </p:nvGraphicFramePr>
        <p:xfrm>
          <a:off x="514350" y="2641600"/>
          <a:ext cx="5829300" cy="538638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589213"/>
                <a:gridCol w="3240087"/>
              </a:tblGrid>
              <a:tr h="1998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SUBSTR(</a:t>
                      </a:r>
                      <a:r>
                        <a:rPr kumimoji="0" lang="fr-CA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ch,m</a:t>
                      </a: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[,n])   </a:t>
                      </a:r>
                      <a:endParaRPr kumimoji="0" lang="fr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Affiche n caractères de ch, commençant par le m ième caractère.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G Times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1995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TRANSLATE(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ch,ancienne,nouvelle)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Remplace toute occurrence de ancienne dans ch par nouvelle (sert à encoder des données)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G Times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1392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UPPER(ch)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Tous les caractères de </a:t>
                      </a:r>
                      <a:r>
                        <a:rPr kumimoji="0" lang="fr-CA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ch</a:t>
                      </a: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sont mis en majuscule.</a:t>
                      </a:r>
                      <a:endParaRPr kumimoji="0" lang="fr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G Times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44C76-5A93-4479-A7E6-2FBF7EB13DE7}" type="slidenum">
              <a:rPr lang="fr-FR" smtClean="0"/>
              <a:pPr>
                <a:defRPr/>
              </a:pPr>
              <a:t>7</a:t>
            </a:fld>
            <a:endParaRPr lang="fr-FR" sz="14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fr-CA" smtClean="0"/>
              <a:t>Fonctions de caractères retournant des nombres</a:t>
            </a:r>
          </a:p>
        </p:txBody>
      </p:sp>
      <p:graphicFrame>
        <p:nvGraphicFramePr>
          <p:cNvPr id="63627" name="Group 139"/>
          <p:cNvGraphicFramePr>
            <a:graphicFrameLocks noGrp="1"/>
          </p:cNvGraphicFramePr>
          <p:nvPr>
            <p:ph type="tbl" idx="1"/>
          </p:nvPr>
        </p:nvGraphicFramePr>
        <p:xfrm>
          <a:off x="332656" y="2699792"/>
          <a:ext cx="6343650" cy="4624661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170098"/>
                <a:gridCol w="3173552"/>
              </a:tblGrid>
              <a:tr h="5622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49263" algn="r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FONCTION</a:t>
                      </a:r>
                      <a:endParaRPr kumimoji="0" lang="fr-CA" sz="20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49263" algn="r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Valeur retournée</a:t>
                      </a:r>
                      <a:endParaRPr kumimoji="0" lang="fr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77311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49263" algn="r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ASCII(ch)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G 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Valeur décimale du caractère.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G Times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49263" algn="r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LENGTH(ch)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G 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Longueur de ch en caractères.</a:t>
                      </a: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G Times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24638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49263" algn="r"/>
                          <a:tab pos="457200" algn="l"/>
                          <a:tab pos="685800" algn="l"/>
                          <a:tab pos="914400" algn="l"/>
                          <a:tab pos="2971800" algn="ctr"/>
                          <a:tab pos="5943600" algn="r"/>
                        </a:tabLst>
                      </a:pP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INSTR(ch1,ch2¸[,n[,M]])</a:t>
                      </a:r>
                      <a:endParaRPr kumimoji="0" lang="fr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G Times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Position de la m </a:t>
                      </a:r>
                      <a:r>
                        <a:rPr kumimoji="0" lang="fr-CA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ième</a:t>
                      </a: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occurrence de ch2 dans ch1, à partir du n </a:t>
                      </a:r>
                      <a:r>
                        <a:rPr kumimoji="0" lang="fr-CA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iène</a:t>
                      </a:r>
                      <a:r>
                        <a:rPr kumimoji="0" lang="fr-CA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caractère.</a:t>
                      </a:r>
                      <a:endParaRPr kumimoji="0" lang="fr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G Times" pitchFamily="18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6E0F7-56D0-4C05-BA02-AE7C93C9D09F}" type="slidenum">
              <a:rPr lang="fr-FR" smtClean="0"/>
              <a:pPr>
                <a:defRPr/>
              </a:pPr>
              <a:t>8</a:t>
            </a:fld>
            <a:endParaRPr lang="fr-FR" sz="14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13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6343650" cy="6375400"/>
          </a:xfrm>
        </p:spPr>
        <p:txBody>
          <a:bodyPr/>
          <a:lstStyle/>
          <a:p>
            <a:r>
              <a:rPr lang="fr-FR" dirty="0" smtClean="0"/>
              <a:t>Produire la liste des commis avec leur </a:t>
            </a:r>
            <a:r>
              <a:rPr lang="fr-FR" dirty="0" smtClean="0"/>
              <a:t>salaire</a:t>
            </a:r>
          </a:p>
          <a:p>
            <a:endParaRPr lang="fr-FR" dirty="0" smtClean="0"/>
          </a:p>
          <a:p>
            <a:pPr>
              <a:buNone/>
            </a:pPr>
            <a:r>
              <a:rPr lang="fr-FR" sz="1800" dirty="0" smtClean="0"/>
              <a:t>	SELECT </a:t>
            </a:r>
          </a:p>
          <a:p>
            <a:pPr>
              <a:buNone/>
            </a:pPr>
            <a:r>
              <a:rPr lang="fr-FR" sz="1800" dirty="0" smtClean="0"/>
              <a:t>	</a:t>
            </a:r>
            <a:r>
              <a:rPr lang="fr-FR" sz="1800" dirty="0" smtClean="0"/>
              <a:t>	</a:t>
            </a:r>
            <a:r>
              <a:rPr lang="fr-FR" sz="1800" dirty="0" smtClean="0"/>
              <a:t>INITCAP(Nom) </a:t>
            </a:r>
            <a:r>
              <a:rPr lang="fr-FR" sz="1800" dirty="0" smtClean="0"/>
              <a:t>Employé, </a:t>
            </a:r>
          </a:p>
          <a:p>
            <a:pPr>
              <a:buFontTx/>
              <a:buNone/>
            </a:pPr>
            <a:r>
              <a:rPr lang="fr-FR" sz="1800" dirty="0" smtClean="0"/>
              <a:t>           </a:t>
            </a:r>
            <a:r>
              <a:rPr lang="fr-FR" sz="1800" dirty="0" smtClean="0"/>
              <a:t>‘$’ || LPAD(salaire,6</a:t>
            </a:r>
            <a:r>
              <a:rPr lang="fr-FR" sz="1800" dirty="0" smtClean="0"/>
              <a:t>, ’*’) Salaire </a:t>
            </a:r>
          </a:p>
          <a:p>
            <a:pPr>
              <a:buFontTx/>
              <a:buNone/>
            </a:pPr>
            <a:r>
              <a:rPr lang="fr-FR" sz="1800" dirty="0" smtClean="0"/>
              <a:t>   </a:t>
            </a:r>
            <a:r>
              <a:rPr lang="fr-FR" sz="1800" dirty="0" smtClean="0"/>
              <a:t>FROM </a:t>
            </a:r>
            <a:endParaRPr lang="fr-FR" sz="1800" dirty="0" smtClean="0"/>
          </a:p>
          <a:p>
            <a:pPr>
              <a:buFontTx/>
              <a:buNone/>
            </a:pPr>
            <a:r>
              <a:rPr lang="fr-FR" sz="1800" dirty="0" smtClean="0"/>
              <a:t>	</a:t>
            </a:r>
            <a:r>
              <a:rPr lang="fr-FR" sz="1800" dirty="0" smtClean="0"/>
              <a:t>	</a:t>
            </a:r>
            <a:r>
              <a:rPr lang="fr-FR" sz="1800" dirty="0" err="1" smtClean="0"/>
              <a:t>employe</a:t>
            </a:r>
            <a:endParaRPr lang="fr-FR" sz="1800" dirty="0" smtClean="0"/>
          </a:p>
          <a:p>
            <a:pPr>
              <a:buFontTx/>
              <a:buNone/>
            </a:pPr>
            <a:r>
              <a:rPr lang="fr-FR" sz="1800" dirty="0" smtClean="0"/>
              <a:t>    </a:t>
            </a:r>
            <a:r>
              <a:rPr lang="fr-FR" sz="1800" dirty="0" smtClean="0"/>
              <a:t>WHERE </a:t>
            </a:r>
            <a:endParaRPr lang="fr-FR" sz="1800" dirty="0" smtClean="0"/>
          </a:p>
          <a:p>
            <a:pPr>
              <a:buFontTx/>
              <a:buNone/>
            </a:pPr>
            <a:r>
              <a:rPr lang="fr-FR" sz="1800" dirty="0" smtClean="0"/>
              <a:t>	</a:t>
            </a:r>
            <a:r>
              <a:rPr lang="fr-FR" sz="1800" dirty="0" smtClean="0"/>
              <a:t>	</a:t>
            </a:r>
            <a:r>
              <a:rPr lang="fr-FR" sz="1800" dirty="0" smtClean="0"/>
              <a:t>LOWER(poste</a:t>
            </a:r>
            <a:r>
              <a:rPr lang="fr-FR" sz="1800" dirty="0" smtClean="0"/>
              <a:t>) = </a:t>
            </a:r>
            <a:r>
              <a:rPr lang="fr-FR" sz="1800" dirty="0" smtClean="0"/>
              <a:t>'commis';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C3391-9941-4E1D-A299-209470FF416F}" type="slidenum">
              <a:rPr lang="fr-FR" smtClean="0"/>
              <a:pPr>
                <a:defRPr/>
              </a:pPr>
              <a:t>9</a:t>
            </a:fld>
            <a:endParaRPr lang="fr-FR" sz="1400" dirty="0">
              <a:latin typeface="Times New Roman" pitchFamily="18" charset="0"/>
            </a:endParaRPr>
          </a:p>
        </p:txBody>
      </p:sp>
      <p:sp>
        <p:nvSpPr>
          <p:cNvPr id="22534" name="Rectangle 17"/>
          <p:cNvSpPr>
            <a:spLocks noGrp="1" noChangeArrowheads="1"/>
          </p:cNvSpPr>
          <p:nvPr>
            <p:ph type="title"/>
          </p:nvPr>
        </p:nvSpPr>
        <p:spPr>
          <a:xfrm>
            <a:off x="476250" y="179388"/>
            <a:ext cx="5829300" cy="1524000"/>
          </a:xfrm>
        </p:spPr>
        <p:txBody>
          <a:bodyPr/>
          <a:lstStyle/>
          <a:p>
            <a:r>
              <a:rPr lang="fr-CA" smtClean="0"/>
              <a:t>Exemple de fonctions caractères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96752" y="5652120"/>
          <a:ext cx="4572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Employé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Salaire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Admin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$**1100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Bertrand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$***950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Parent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$**1300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Rivest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$***800</a:t>
                      </a:r>
                      <a:endParaRPr lang="fr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1451</TotalTime>
  <Words>1377</Words>
  <Application>Microsoft Office PowerPoint</Application>
  <PresentationFormat>On-screen Show (4:3)</PresentationFormat>
  <Paragraphs>433</Paragraphs>
  <Slides>33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Concourse</vt:lpstr>
      <vt:lpstr>Les fonctions</vt:lpstr>
      <vt:lpstr>Introduction</vt:lpstr>
      <vt:lpstr>Types de fonctions</vt:lpstr>
      <vt:lpstr>Fonctions caractères</vt:lpstr>
      <vt:lpstr>Fonctions caractères retournant des caractères</vt:lpstr>
      <vt:lpstr>Fonctions caractères retournant des caractères</vt:lpstr>
      <vt:lpstr>Fonctions caractères retournant des caractères</vt:lpstr>
      <vt:lpstr>Fonctions de caractères retournant des nombres</vt:lpstr>
      <vt:lpstr>Exemple de fonctions caractères</vt:lpstr>
      <vt:lpstr>Fonctions numériques</vt:lpstr>
      <vt:lpstr>Fonctions numériques</vt:lpstr>
      <vt:lpstr>Fonctions de conversions</vt:lpstr>
      <vt:lpstr>Formats de dates</vt:lpstr>
      <vt:lpstr>Traitement des heures</vt:lpstr>
      <vt:lpstr>Les fonctions de dates</vt:lpstr>
      <vt:lpstr>Les fonctions de date</vt:lpstr>
      <vt:lpstr>Les formats de précision utilisés avec ROUND et TRUNC</vt:lpstr>
      <vt:lpstr>Autres fonctions</vt:lpstr>
      <vt:lpstr>Les fonctions de groupes (Aggregate functions)</vt:lpstr>
      <vt:lpstr>Fonctions de groupes</vt:lpstr>
      <vt:lpstr>Fonction groupe et WHERE</vt:lpstr>
      <vt:lpstr>Uniformité de la sélection</vt:lpstr>
      <vt:lpstr>Les principales fonctions de groupes</vt:lpstr>
      <vt:lpstr>DISTINCT et ALL</vt:lpstr>
      <vt:lpstr>Valeurs NULL</vt:lpstr>
      <vt:lpstr>GROUP BY</vt:lpstr>
      <vt:lpstr>Valeur de groupe</vt:lpstr>
      <vt:lpstr>GROUP BY avec critères multiples</vt:lpstr>
      <vt:lpstr>Fonction de groupe sans GROUP BY</vt:lpstr>
      <vt:lpstr>HAVING</vt:lpstr>
      <vt:lpstr>Exemple</vt:lpstr>
      <vt:lpstr>WHERE et HAVING</vt:lpstr>
      <vt:lpstr>Exemple</vt:lpstr>
    </vt:vector>
  </TitlesOfParts>
  <Company>Cégep du Vieux Montréal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données    Section VII Les fonctions</dc:title>
  <dc:creator>Département d'informatique</dc:creator>
  <cp:lastModifiedBy>Fred</cp:lastModifiedBy>
  <cp:revision>189</cp:revision>
  <cp:lastPrinted>1999-09-27T18:22:12Z</cp:lastPrinted>
  <dcterms:created xsi:type="dcterms:W3CDTF">1999-09-10T14:33:48Z</dcterms:created>
  <dcterms:modified xsi:type="dcterms:W3CDTF">2011-06-21T13:36:58Z</dcterms:modified>
</cp:coreProperties>
</file>