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8" r:id="rId5"/>
    <p:sldId id="259" r:id="rId6"/>
    <p:sldId id="260" r:id="rId7"/>
    <p:sldId id="269" r:id="rId8"/>
    <p:sldId id="261" r:id="rId9"/>
    <p:sldId id="277" r:id="rId10"/>
    <p:sldId id="270" r:id="rId11"/>
    <p:sldId id="275" r:id="rId12"/>
    <p:sldId id="276" r:id="rId13"/>
    <p:sldId id="278" r:id="rId14"/>
    <p:sldId id="283" r:id="rId15"/>
    <p:sldId id="282" r:id="rId16"/>
    <p:sldId id="294" r:id="rId17"/>
    <p:sldId id="285" r:id="rId18"/>
    <p:sldId id="262" r:id="rId19"/>
    <p:sldId id="279" r:id="rId20"/>
    <p:sldId id="284" r:id="rId21"/>
    <p:sldId id="286" r:id="rId22"/>
    <p:sldId id="287" r:id="rId23"/>
    <p:sldId id="292" r:id="rId24"/>
    <p:sldId id="288" r:id="rId25"/>
    <p:sldId id="289" r:id="rId26"/>
    <p:sldId id="293" r:id="rId27"/>
    <p:sldId id="264" r:id="rId28"/>
    <p:sldId id="281" r:id="rId29"/>
    <p:sldId id="295" r:id="rId30"/>
    <p:sldId id="297" r:id="rId31"/>
    <p:sldId id="299" r:id="rId32"/>
    <p:sldId id="300" r:id="rId33"/>
    <p:sldId id="290" r:id="rId34"/>
    <p:sldId id="301" r:id="rId35"/>
    <p:sldId id="302" r:id="rId36"/>
    <p:sldId id="303" r:id="rId37"/>
    <p:sldId id="304" r:id="rId38"/>
    <p:sldId id="305" r:id="rId39"/>
    <p:sldId id="308" r:id="rId40"/>
    <p:sldId id="263" r:id="rId41"/>
    <p:sldId id="280" r:id="rId42"/>
    <p:sldId id="306" r:id="rId43"/>
    <p:sldId id="310" r:id="rId44"/>
    <p:sldId id="312" r:id="rId45"/>
    <p:sldId id="313" r:id="rId46"/>
    <p:sldId id="307" r:id="rId47"/>
    <p:sldId id="311" r:id="rId48"/>
    <p:sldId id="309" r:id="rId49"/>
    <p:sldId id="272" r:id="rId50"/>
    <p:sldId id="315" r:id="rId51"/>
    <p:sldId id="316" r:id="rId52"/>
    <p:sldId id="265" r:id="rId53"/>
    <p:sldId id="273" r:id="rId54"/>
    <p:sldId id="274" r:id="rId55"/>
    <p:sldId id="314" r:id="rId56"/>
    <p:sldId id="267" r:id="rId57"/>
    <p:sldId id="291" r:id="rId58"/>
    <p:sldId id="298" r:id="rId59"/>
    <p:sldId id="296" r:id="rId60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118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C3C3-FE2B-4482-BA35-444C26B62151}" type="datetimeFigureOut">
              <a:rPr lang="fr-CA" smtClean="0"/>
              <a:t>2012-10-25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E74E-E475-4FAE-B2F1-C06EAB34F71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255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C3C3-FE2B-4482-BA35-444C26B62151}" type="datetimeFigureOut">
              <a:rPr lang="fr-CA" smtClean="0"/>
              <a:t>2012-10-25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E74E-E475-4FAE-B2F1-C06EAB34F71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5676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C3C3-FE2B-4482-BA35-444C26B62151}" type="datetimeFigureOut">
              <a:rPr lang="fr-CA" smtClean="0"/>
              <a:t>2012-10-25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E74E-E475-4FAE-B2F1-C06EAB34F71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0740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C3C3-FE2B-4482-BA35-444C26B62151}" type="datetimeFigureOut">
              <a:rPr lang="fr-CA" smtClean="0"/>
              <a:t>2012-10-25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E74E-E475-4FAE-B2F1-C06EAB34F71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299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C3C3-FE2B-4482-BA35-444C26B62151}" type="datetimeFigureOut">
              <a:rPr lang="fr-CA" smtClean="0"/>
              <a:t>2012-10-25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E74E-E475-4FAE-B2F1-C06EAB34F71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233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C3C3-FE2B-4482-BA35-444C26B62151}" type="datetimeFigureOut">
              <a:rPr lang="fr-CA" smtClean="0"/>
              <a:t>2012-10-25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E74E-E475-4FAE-B2F1-C06EAB34F71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5767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C3C3-FE2B-4482-BA35-444C26B62151}" type="datetimeFigureOut">
              <a:rPr lang="fr-CA" smtClean="0"/>
              <a:t>2012-10-25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E74E-E475-4FAE-B2F1-C06EAB34F71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1521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C3C3-FE2B-4482-BA35-444C26B62151}" type="datetimeFigureOut">
              <a:rPr lang="fr-CA" smtClean="0"/>
              <a:t>2012-10-25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E74E-E475-4FAE-B2F1-C06EAB34F71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444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C3C3-FE2B-4482-BA35-444C26B62151}" type="datetimeFigureOut">
              <a:rPr lang="fr-CA" smtClean="0"/>
              <a:t>2012-10-25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E74E-E475-4FAE-B2F1-C06EAB34F71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53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C3C3-FE2B-4482-BA35-444C26B62151}" type="datetimeFigureOut">
              <a:rPr lang="fr-CA" smtClean="0"/>
              <a:t>2012-10-25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E74E-E475-4FAE-B2F1-C06EAB34F71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706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C3C3-FE2B-4482-BA35-444C26B62151}" type="datetimeFigureOut">
              <a:rPr lang="fr-CA" smtClean="0"/>
              <a:t>2012-10-25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E74E-E475-4FAE-B2F1-C06EAB34F71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673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1C3C3-FE2B-4482-BA35-444C26B62151}" type="datetimeFigureOut">
              <a:rPr lang="fr-CA" smtClean="0"/>
              <a:t>2012-10-25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EE74E-E475-4FAE-B2F1-C06EAB34F71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041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sebsauvage.net/comprendre/tcpip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software-engineer-training.com/higher-layer-network-protocols/transmission-control-protocol-tcp/attachment/tcp-header/" TargetMode="Externa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bandwidthcontroller.com/applicationPorts.ht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TCP/IP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2510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Nature du signal</a:t>
            </a:r>
            <a:endParaRPr lang="fr-CA" dirty="0"/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2381250" y="3276600"/>
            <a:ext cx="4476750" cy="457200"/>
          </a:xfrm>
          <a:prstGeom prst="rect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CA"/>
          </a:p>
        </p:txBody>
      </p:sp>
      <p:sp>
        <p:nvSpPr>
          <p:cNvPr id="23" name="computr2"/>
          <p:cNvSpPr>
            <a:spLocks noEditPoints="1" noChangeArrowheads="1"/>
          </p:cNvSpPr>
          <p:nvPr/>
        </p:nvSpPr>
        <p:spPr bwMode="auto">
          <a:xfrm>
            <a:off x="555625" y="2047875"/>
            <a:ext cx="1809750" cy="1809750"/>
          </a:xfrm>
          <a:custGeom>
            <a:avLst/>
            <a:gdLst>
              <a:gd name="T0" fmla="*/ 904875 w 21600"/>
              <a:gd name="T1" fmla="*/ 0 h 21600"/>
              <a:gd name="T2" fmla="*/ 904875 w 21600"/>
              <a:gd name="T3" fmla="*/ 1809750 h 21600"/>
              <a:gd name="T4" fmla="*/ 1451654 w 21600"/>
              <a:gd name="T5" fmla="*/ 0 h 21600"/>
              <a:gd name="T6" fmla="*/ 358096 w 21600"/>
              <a:gd name="T7" fmla="*/ 0 h 21600"/>
              <a:gd name="T8" fmla="*/ 358096 w 21600"/>
              <a:gd name="T9" fmla="*/ 974500 h 21600"/>
              <a:gd name="T10" fmla="*/ 1451654 w 21600"/>
              <a:gd name="T11" fmla="*/ 974500 h 21600"/>
              <a:gd name="T12" fmla="*/ 358096 w 21600"/>
              <a:gd name="T13" fmla="*/ 487292 h 21600"/>
              <a:gd name="T14" fmla="*/ 1451654 w 21600"/>
              <a:gd name="T15" fmla="*/ 487292 h 21600"/>
              <a:gd name="T16" fmla="*/ 1577499 w 21600"/>
              <a:gd name="T17" fmla="*/ 1322542 h 21600"/>
              <a:gd name="T18" fmla="*/ 232251 w 21600"/>
              <a:gd name="T19" fmla="*/ 1322542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913 h 21600"/>
              <a:gd name="T32" fmla="*/ 15565 w 21600"/>
              <a:gd name="T33" fmla="*/ 9747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CA" dirty="0"/>
          </a:p>
        </p:txBody>
      </p:sp>
      <p:sp>
        <p:nvSpPr>
          <p:cNvPr id="24" name="computr2"/>
          <p:cNvSpPr>
            <a:spLocks noEditPoints="1" noChangeArrowheads="1"/>
          </p:cNvSpPr>
          <p:nvPr/>
        </p:nvSpPr>
        <p:spPr bwMode="auto">
          <a:xfrm>
            <a:off x="6848475" y="2047875"/>
            <a:ext cx="1809750" cy="1809750"/>
          </a:xfrm>
          <a:custGeom>
            <a:avLst/>
            <a:gdLst>
              <a:gd name="T0" fmla="*/ 904875 w 21600"/>
              <a:gd name="T1" fmla="*/ 0 h 21600"/>
              <a:gd name="T2" fmla="*/ 904875 w 21600"/>
              <a:gd name="T3" fmla="*/ 1809750 h 21600"/>
              <a:gd name="T4" fmla="*/ 1451654 w 21600"/>
              <a:gd name="T5" fmla="*/ 0 h 21600"/>
              <a:gd name="T6" fmla="*/ 358096 w 21600"/>
              <a:gd name="T7" fmla="*/ 0 h 21600"/>
              <a:gd name="T8" fmla="*/ 358096 w 21600"/>
              <a:gd name="T9" fmla="*/ 974500 h 21600"/>
              <a:gd name="T10" fmla="*/ 1451654 w 21600"/>
              <a:gd name="T11" fmla="*/ 974500 h 21600"/>
              <a:gd name="T12" fmla="*/ 358096 w 21600"/>
              <a:gd name="T13" fmla="*/ 487292 h 21600"/>
              <a:gd name="T14" fmla="*/ 1451654 w 21600"/>
              <a:gd name="T15" fmla="*/ 487292 h 21600"/>
              <a:gd name="T16" fmla="*/ 1577499 w 21600"/>
              <a:gd name="T17" fmla="*/ 1322542 h 21600"/>
              <a:gd name="T18" fmla="*/ 232251 w 21600"/>
              <a:gd name="T19" fmla="*/ 1322542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913 h 21600"/>
              <a:gd name="T32" fmla="*/ 15565 w 21600"/>
              <a:gd name="T33" fmla="*/ 9747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CA"/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993775" y="4070400"/>
            <a:ext cx="83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dirty="0"/>
              <a:t>DTE 1</a:t>
            </a: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7324725" y="4070400"/>
            <a:ext cx="83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/>
              <a:t>DTE 2</a:t>
            </a:r>
          </a:p>
        </p:txBody>
      </p:sp>
      <p:grpSp>
        <p:nvGrpSpPr>
          <p:cNvPr id="27" name="Group 21"/>
          <p:cNvGrpSpPr>
            <a:grpSpLocks/>
          </p:cNvGrpSpPr>
          <p:nvPr/>
        </p:nvGrpSpPr>
        <p:grpSpPr bwMode="auto">
          <a:xfrm>
            <a:off x="2403475" y="3283904"/>
            <a:ext cx="4419600" cy="1088504"/>
            <a:chOff x="1514" y="1812"/>
            <a:chExt cx="2784" cy="860"/>
          </a:xfrm>
        </p:grpSpPr>
        <p:sp>
          <p:nvSpPr>
            <p:cNvPr id="28" name="modem"/>
            <p:cNvSpPr>
              <a:spLocks noEditPoints="1" noChangeArrowheads="1"/>
            </p:cNvSpPr>
            <p:nvPr/>
          </p:nvSpPr>
          <p:spPr bwMode="auto">
            <a:xfrm>
              <a:off x="1518" y="1812"/>
              <a:ext cx="576" cy="288"/>
            </a:xfrm>
            <a:custGeom>
              <a:avLst/>
              <a:gdLst>
                <a:gd name="T0" fmla="*/ 0 w 21600"/>
                <a:gd name="T1" fmla="*/ 69 h 21600"/>
                <a:gd name="T2" fmla="*/ 78 w 21600"/>
                <a:gd name="T3" fmla="*/ 0 h 21600"/>
                <a:gd name="T4" fmla="*/ 497 w 21600"/>
                <a:gd name="T5" fmla="*/ 0 h 21600"/>
                <a:gd name="T6" fmla="*/ 576 w 21600"/>
                <a:gd name="T7" fmla="*/ 69 h 21600"/>
                <a:gd name="T8" fmla="*/ 576 w 21600"/>
                <a:gd name="T9" fmla="*/ 288 h 21600"/>
                <a:gd name="T10" fmla="*/ 0 w 21600"/>
                <a:gd name="T11" fmla="*/ 288 h 21600"/>
                <a:gd name="T12" fmla="*/ 288 w 21600"/>
                <a:gd name="T13" fmla="*/ 0 h 21600"/>
                <a:gd name="T14" fmla="*/ 288 w 21600"/>
                <a:gd name="T15" fmla="*/ 288 h 21600"/>
                <a:gd name="T16" fmla="*/ 0 w 21600"/>
                <a:gd name="T17" fmla="*/ 178 h 21600"/>
                <a:gd name="T18" fmla="*/ 576 w 21600"/>
                <a:gd name="T19" fmla="*/ 178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13 w 21600"/>
                <a:gd name="T31" fmla="*/ 22425 h 21600"/>
                <a:gd name="T32" fmla="*/ 21188 w 21600"/>
                <a:gd name="T33" fmla="*/ 3000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29" name="modem"/>
            <p:cNvSpPr>
              <a:spLocks noEditPoints="1" noChangeArrowheads="1"/>
            </p:cNvSpPr>
            <p:nvPr/>
          </p:nvSpPr>
          <p:spPr bwMode="auto">
            <a:xfrm>
              <a:off x="3718" y="1816"/>
              <a:ext cx="576" cy="288"/>
            </a:xfrm>
            <a:custGeom>
              <a:avLst/>
              <a:gdLst>
                <a:gd name="T0" fmla="*/ 0 w 21600"/>
                <a:gd name="T1" fmla="*/ 69 h 21600"/>
                <a:gd name="T2" fmla="*/ 78 w 21600"/>
                <a:gd name="T3" fmla="*/ 0 h 21600"/>
                <a:gd name="T4" fmla="*/ 497 w 21600"/>
                <a:gd name="T5" fmla="*/ 0 h 21600"/>
                <a:gd name="T6" fmla="*/ 576 w 21600"/>
                <a:gd name="T7" fmla="*/ 69 h 21600"/>
                <a:gd name="T8" fmla="*/ 576 w 21600"/>
                <a:gd name="T9" fmla="*/ 288 h 21600"/>
                <a:gd name="T10" fmla="*/ 0 w 21600"/>
                <a:gd name="T11" fmla="*/ 288 h 21600"/>
                <a:gd name="T12" fmla="*/ 288 w 21600"/>
                <a:gd name="T13" fmla="*/ 0 h 21600"/>
                <a:gd name="T14" fmla="*/ 288 w 21600"/>
                <a:gd name="T15" fmla="*/ 288 h 21600"/>
                <a:gd name="T16" fmla="*/ 0 w 21600"/>
                <a:gd name="T17" fmla="*/ 178 h 21600"/>
                <a:gd name="T18" fmla="*/ 576 w 21600"/>
                <a:gd name="T19" fmla="*/ 178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13 w 21600"/>
                <a:gd name="T31" fmla="*/ 22425 h 21600"/>
                <a:gd name="T32" fmla="*/ 21188 w 21600"/>
                <a:gd name="T33" fmla="*/ 3000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1514" y="2441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fr-FR"/>
                <a:t>DCE 1</a:t>
              </a:r>
            </a:p>
          </p:txBody>
        </p:sp>
        <p:sp>
          <p:nvSpPr>
            <p:cNvPr id="31" name="Text Box 16"/>
            <p:cNvSpPr txBox="1">
              <a:spLocks noChangeArrowheads="1"/>
            </p:cNvSpPr>
            <p:nvPr/>
          </p:nvSpPr>
          <p:spPr bwMode="auto">
            <a:xfrm>
              <a:off x="3758" y="2441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fr-FR"/>
                <a:t>DCE 2</a:t>
              </a:r>
            </a:p>
          </p:txBody>
        </p:sp>
      </p:grp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3490118" y="3391701"/>
            <a:ext cx="2259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sz="1600" dirty="0"/>
              <a:t>Canal de Transmission</a:t>
            </a:r>
          </a:p>
        </p:txBody>
      </p:sp>
      <p:grpSp>
        <p:nvGrpSpPr>
          <p:cNvPr id="37" name="Group 78"/>
          <p:cNvGrpSpPr>
            <a:grpSpLocks/>
          </p:cNvGrpSpPr>
          <p:nvPr/>
        </p:nvGrpSpPr>
        <p:grpSpPr bwMode="auto">
          <a:xfrm>
            <a:off x="628650" y="4933950"/>
            <a:ext cx="1466850" cy="1289050"/>
            <a:chOff x="396" y="3108"/>
            <a:chExt cx="924" cy="812"/>
          </a:xfrm>
        </p:grpSpPr>
        <p:grpSp>
          <p:nvGrpSpPr>
            <p:cNvPr id="38" name="Group 40"/>
            <p:cNvGrpSpPr>
              <a:grpSpLocks/>
            </p:cNvGrpSpPr>
            <p:nvPr/>
          </p:nvGrpSpPr>
          <p:grpSpPr bwMode="auto">
            <a:xfrm>
              <a:off x="396" y="3108"/>
              <a:ext cx="924" cy="498"/>
              <a:chOff x="252" y="3120"/>
              <a:chExt cx="924" cy="498"/>
            </a:xfrm>
          </p:grpSpPr>
          <p:sp>
            <p:nvSpPr>
              <p:cNvPr id="40" name="Line 18"/>
              <p:cNvSpPr>
                <a:spLocks noChangeShapeType="1"/>
              </p:cNvSpPr>
              <p:nvPr/>
            </p:nvSpPr>
            <p:spPr bwMode="auto">
              <a:xfrm>
                <a:off x="252" y="3372"/>
                <a:ext cx="22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41" name="Line 20"/>
              <p:cNvSpPr>
                <a:spLocks noChangeShapeType="1"/>
              </p:cNvSpPr>
              <p:nvPr/>
            </p:nvSpPr>
            <p:spPr bwMode="auto">
              <a:xfrm flipV="1">
                <a:off x="480" y="3132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42" name="Line 23"/>
              <p:cNvSpPr>
                <a:spLocks noChangeShapeType="1"/>
              </p:cNvSpPr>
              <p:nvPr/>
            </p:nvSpPr>
            <p:spPr bwMode="auto">
              <a:xfrm>
                <a:off x="936" y="3120"/>
                <a:ext cx="0" cy="2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43" name="Line 24"/>
              <p:cNvSpPr>
                <a:spLocks noChangeShapeType="1"/>
              </p:cNvSpPr>
              <p:nvPr/>
            </p:nvSpPr>
            <p:spPr bwMode="auto">
              <a:xfrm>
                <a:off x="948" y="3372"/>
                <a:ext cx="22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44" name="Line 26"/>
              <p:cNvSpPr>
                <a:spLocks noChangeShapeType="1"/>
              </p:cNvSpPr>
              <p:nvPr/>
            </p:nvSpPr>
            <p:spPr bwMode="auto">
              <a:xfrm flipH="1">
                <a:off x="480" y="3120"/>
                <a:ext cx="4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45" name="Text Box 27"/>
              <p:cNvSpPr txBox="1">
                <a:spLocks noChangeArrowheads="1"/>
              </p:cNvSpPr>
              <p:nvPr/>
            </p:nvSpPr>
            <p:spPr bwMode="auto">
              <a:xfrm>
                <a:off x="262" y="3375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fr-FR"/>
                  <a:t>0</a:t>
                </a:r>
              </a:p>
            </p:txBody>
          </p:sp>
          <p:sp>
            <p:nvSpPr>
              <p:cNvPr id="46" name="Text Box 28"/>
              <p:cNvSpPr txBox="1">
                <a:spLocks noChangeArrowheads="1"/>
              </p:cNvSpPr>
              <p:nvPr/>
            </p:nvSpPr>
            <p:spPr bwMode="auto">
              <a:xfrm>
                <a:off x="495" y="338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fr-FR"/>
                  <a:t>1</a:t>
                </a:r>
              </a:p>
            </p:txBody>
          </p:sp>
          <p:sp>
            <p:nvSpPr>
              <p:cNvPr id="47" name="Text Box 29"/>
              <p:cNvSpPr txBox="1">
                <a:spLocks noChangeArrowheads="1"/>
              </p:cNvSpPr>
              <p:nvPr/>
            </p:nvSpPr>
            <p:spPr bwMode="auto">
              <a:xfrm>
                <a:off x="962" y="338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fr-FR"/>
                  <a:t>0</a:t>
                </a:r>
              </a:p>
            </p:txBody>
          </p:sp>
          <p:sp>
            <p:nvSpPr>
              <p:cNvPr id="48" name="Text Box 30"/>
              <p:cNvSpPr txBox="1">
                <a:spLocks noChangeArrowheads="1"/>
              </p:cNvSpPr>
              <p:nvPr/>
            </p:nvSpPr>
            <p:spPr bwMode="auto">
              <a:xfrm>
                <a:off x="728" y="338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fr-FR"/>
                  <a:t>1</a:t>
                </a:r>
              </a:p>
            </p:txBody>
          </p:sp>
        </p:grpSp>
        <p:sp>
          <p:nvSpPr>
            <p:cNvPr id="39" name="Text Box 73"/>
            <p:cNvSpPr txBox="1">
              <a:spLocks noChangeArrowheads="1"/>
            </p:cNvSpPr>
            <p:nvPr/>
          </p:nvSpPr>
          <p:spPr bwMode="auto">
            <a:xfrm>
              <a:off x="448" y="3689"/>
              <a:ext cx="8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fr-FR"/>
                <a:t>Numérique</a:t>
              </a:r>
            </a:p>
          </p:txBody>
        </p:sp>
      </p:grpSp>
      <p:grpSp>
        <p:nvGrpSpPr>
          <p:cNvPr id="49" name="Group 76"/>
          <p:cNvGrpSpPr>
            <a:grpSpLocks/>
          </p:cNvGrpSpPr>
          <p:nvPr/>
        </p:nvGrpSpPr>
        <p:grpSpPr bwMode="auto">
          <a:xfrm>
            <a:off x="6986588" y="4959350"/>
            <a:ext cx="1466850" cy="1263650"/>
            <a:chOff x="4401" y="3124"/>
            <a:chExt cx="924" cy="796"/>
          </a:xfrm>
        </p:grpSpPr>
        <p:grpSp>
          <p:nvGrpSpPr>
            <p:cNvPr id="50" name="Group 41"/>
            <p:cNvGrpSpPr>
              <a:grpSpLocks/>
            </p:cNvGrpSpPr>
            <p:nvPr/>
          </p:nvGrpSpPr>
          <p:grpSpPr bwMode="auto">
            <a:xfrm>
              <a:off x="4401" y="3124"/>
              <a:ext cx="924" cy="498"/>
              <a:chOff x="252" y="3120"/>
              <a:chExt cx="924" cy="498"/>
            </a:xfrm>
          </p:grpSpPr>
          <p:sp>
            <p:nvSpPr>
              <p:cNvPr id="52" name="Line 42"/>
              <p:cNvSpPr>
                <a:spLocks noChangeShapeType="1"/>
              </p:cNvSpPr>
              <p:nvPr/>
            </p:nvSpPr>
            <p:spPr bwMode="auto">
              <a:xfrm>
                <a:off x="252" y="3372"/>
                <a:ext cx="22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53" name="Line 43"/>
              <p:cNvSpPr>
                <a:spLocks noChangeShapeType="1"/>
              </p:cNvSpPr>
              <p:nvPr/>
            </p:nvSpPr>
            <p:spPr bwMode="auto">
              <a:xfrm flipV="1">
                <a:off x="480" y="3132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54" name="Line 44"/>
              <p:cNvSpPr>
                <a:spLocks noChangeShapeType="1"/>
              </p:cNvSpPr>
              <p:nvPr/>
            </p:nvSpPr>
            <p:spPr bwMode="auto">
              <a:xfrm>
                <a:off x="936" y="3120"/>
                <a:ext cx="0" cy="2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55" name="Line 45"/>
              <p:cNvSpPr>
                <a:spLocks noChangeShapeType="1"/>
              </p:cNvSpPr>
              <p:nvPr/>
            </p:nvSpPr>
            <p:spPr bwMode="auto">
              <a:xfrm>
                <a:off x="948" y="3372"/>
                <a:ext cx="22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56" name="Line 46"/>
              <p:cNvSpPr>
                <a:spLocks noChangeShapeType="1"/>
              </p:cNvSpPr>
              <p:nvPr/>
            </p:nvSpPr>
            <p:spPr bwMode="auto">
              <a:xfrm flipH="1">
                <a:off x="480" y="3120"/>
                <a:ext cx="4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57" name="Text Box 47"/>
              <p:cNvSpPr txBox="1">
                <a:spLocks noChangeArrowheads="1"/>
              </p:cNvSpPr>
              <p:nvPr/>
            </p:nvSpPr>
            <p:spPr bwMode="auto">
              <a:xfrm>
                <a:off x="262" y="3375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fr-FR"/>
                  <a:t>0</a:t>
                </a:r>
              </a:p>
            </p:txBody>
          </p:sp>
          <p:sp>
            <p:nvSpPr>
              <p:cNvPr id="58" name="Text Box 48"/>
              <p:cNvSpPr txBox="1">
                <a:spLocks noChangeArrowheads="1"/>
              </p:cNvSpPr>
              <p:nvPr/>
            </p:nvSpPr>
            <p:spPr bwMode="auto">
              <a:xfrm>
                <a:off x="495" y="338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fr-FR"/>
                  <a:t>1</a:t>
                </a:r>
              </a:p>
            </p:txBody>
          </p:sp>
          <p:sp>
            <p:nvSpPr>
              <p:cNvPr id="59" name="Text Box 49"/>
              <p:cNvSpPr txBox="1">
                <a:spLocks noChangeArrowheads="1"/>
              </p:cNvSpPr>
              <p:nvPr/>
            </p:nvSpPr>
            <p:spPr bwMode="auto">
              <a:xfrm>
                <a:off x="962" y="338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fr-FR"/>
                  <a:t>0</a:t>
                </a:r>
              </a:p>
            </p:txBody>
          </p:sp>
          <p:sp>
            <p:nvSpPr>
              <p:cNvPr id="60" name="Text Box 50"/>
              <p:cNvSpPr txBox="1">
                <a:spLocks noChangeArrowheads="1"/>
              </p:cNvSpPr>
              <p:nvPr/>
            </p:nvSpPr>
            <p:spPr bwMode="auto">
              <a:xfrm>
                <a:off x="728" y="338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fr-FR"/>
                  <a:t>1</a:t>
                </a:r>
              </a:p>
            </p:txBody>
          </p:sp>
        </p:grpSp>
        <p:sp>
          <p:nvSpPr>
            <p:cNvPr id="51" name="Text Box 74"/>
            <p:cNvSpPr txBox="1">
              <a:spLocks noChangeArrowheads="1"/>
            </p:cNvSpPr>
            <p:nvPr/>
          </p:nvSpPr>
          <p:spPr bwMode="auto">
            <a:xfrm>
              <a:off x="4453" y="3689"/>
              <a:ext cx="8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fr-FR"/>
                <a:t>Numérique</a:t>
              </a:r>
            </a:p>
          </p:txBody>
        </p:sp>
      </p:grpSp>
      <p:grpSp>
        <p:nvGrpSpPr>
          <p:cNvPr id="61" name="Group 77"/>
          <p:cNvGrpSpPr>
            <a:grpSpLocks/>
          </p:cNvGrpSpPr>
          <p:nvPr/>
        </p:nvGrpSpPr>
        <p:grpSpPr bwMode="auto">
          <a:xfrm>
            <a:off x="3825875" y="4875213"/>
            <a:ext cx="1470025" cy="1347787"/>
            <a:chOff x="2410" y="3071"/>
            <a:chExt cx="926" cy="849"/>
          </a:xfrm>
        </p:grpSpPr>
        <p:grpSp>
          <p:nvGrpSpPr>
            <p:cNvPr id="62" name="Group 72"/>
            <p:cNvGrpSpPr>
              <a:grpSpLocks/>
            </p:cNvGrpSpPr>
            <p:nvPr/>
          </p:nvGrpSpPr>
          <p:grpSpPr bwMode="auto">
            <a:xfrm>
              <a:off x="2410" y="3071"/>
              <a:ext cx="926" cy="547"/>
              <a:chOff x="2410" y="3071"/>
              <a:chExt cx="926" cy="547"/>
            </a:xfrm>
          </p:grpSpPr>
          <p:sp>
            <p:nvSpPr>
              <p:cNvPr id="64" name="Text Box 67"/>
              <p:cNvSpPr txBox="1">
                <a:spLocks noChangeArrowheads="1"/>
              </p:cNvSpPr>
              <p:nvPr/>
            </p:nvSpPr>
            <p:spPr bwMode="auto">
              <a:xfrm>
                <a:off x="2410" y="3375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fr-FR"/>
                  <a:t>0</a:t>
                </a:r>
              </a:p>
            </p:txBody>
          </p:sp>
          <p:sp>
            <p:nvSpPr>
              <p:cNvPr id="65" name="Text Box 68"/>
              <p:cNvSpPr txBox="1">
                <a:spLocks noChangeArrowheads="1"/>
              </p:cNvSpPr>
              <p:nvPr/>
            </p:nvSpPr>
            <p:spPr bwMode="auto">
              <a:xfrm>
                <a:off x="2643" y="338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fr-FR"/>
                  <a:t>1</a:t>
                </a:r>
              </a:p>
            </p:txBody>
          </p:sp>
          <p:sp>
            <p:nvSpPr>
              <p:cNvPr id="66" name="Text Box 69"/>
              <p:cNvSpPr txBox="1">
                <a:spLocks noChangeArrowheads="1"/>
              </p:cNvSpPr>
              <p:nvPr/>
            </p:nvSpPr>
            <p:spPr bwMode="auto">
              <a:xfrm>
                <a:off x="3110" y="338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fr-FR"/>
                  <a:t>0</a:t>
                </a:r>
              </a:p>
            </p:txBody>
          </p:sp>
          <p:sp>
            <p:nvSpPr>
              <p:cNvPr id="67" name="Text Box 70"/>
              <p:cNvSpPr txBox="1">
                <a:spLocks noChangeArrowheads="1"/>
              </p:cNvSpPr>
              <p:nvPr/>
            </p:nvSpPr>
            <p:spPr bwMode="auto">
              <a:xfrm>
                <a:off x="2876" y="338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fr-FR"/>
                  <a:t>1</a:t>
                </a:r>
              </a:p>
            </p:txBody>
          </p:sp>
          <p:sp>
            <p:nvSpPr>
              <p:cNvPr id="68" name="Freeform 71"/>
              <p:cNvSpPr>
                <a:spLocks/>
              </p:cNvSpPr>
              <p:nvPr/>
            </p:nvSpPr>
            <p:spPr bwMode="auto">
              <a:xfrm>
                <a:off x="2418" y="3071"/>
                <a:ext cx="918" cy="344"/>
              </a:xfrm>
              <a:custGeom>
                <a:avLst/>
                <a:gdLst>
                  <a:gd name="T0" fmla="*/ 0 w 918"/>
                  <a:gd name="T1" fmla="*/ 301 h 344"/>
                  <a:gd name="T2" fmla="*/ 132 w 918"/>
                  <a:gd name="T3" fmla="*/ 301 h 344"/>
                  <a:gd name="T4" fmla="*/ 264 w 918"/>
                  <a:gd name="T5" fmla="*/ 43 h 344"/>
                  <a:gd name="T6" fmla="*/ 384 w 918"/>
                  <a:gd name="T7" fmla="*/ 43 h 344"/>
                  <a:gd name="T8" fmla="*/ 516 w 918"/>
                  <a:gd name="T9" fmla="*/ 49 h 344"/>
                  <a:gd name="T10" fmla="*/ 612 w 918"/>
                  <a:gd name="T11" fmla="*/ 49 h 344"/>
                  <a:gd name="T12" fmla="*/ 696 w 918"/>
                  <a:gd name="T13" fmla="*/ 301 h 344"/>
                  <a:gd name="T14" fmla="*/ 864 w 918"/>
                  <a:gd name="T15" fmla="*/ 295 h 344"/>
                  <a:gd name="T16" fmla="*/ 918 w 918"/>
                  <a:gd name="T17" fmla="*/ 301 h 3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18"/>
                  <a:gd name="T28" fmla="*/ 0 h 344"/>
                  <a:gd name="T29" fmla="*/ 918 w 918"/>
                  <a:gd name="T30" fmla="*/ 344 h 34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18" h="344">
                    <a:moveTo>
                      <a:pt x="0" y="301"/>
                    </a:moveTo>
                    <a:cubicBezTo>
                      <a:pt x="44" y="322"/>
                      <a:pt x="88" y="344"/>
                      <a:pt x="132" y="301"/>
                    </a:cubicBezTo>
                    <a:cubicBezTo>
                      <a:pt x="176" y="258"/>
                      <a:pt x="222" y="86"/>
                      <a:pt x="264" y="43"/>
                    </a:cubicBezTo>
                    <a:cubicBezTo>
                      <a:pt x="306" y="0"/>
                      <a:pt x="342" y="42"/>
                      <a:pt x="384" y="43"/>
                    </a:cubicBezTo>
                    <a:cubicBezTo>
                      <a:pt x="426" y="44"/>
                      <a:pt x="478" y="48"/>
                      <a:pt x="516" y="49"/>
                    </a:cubicBezTo>
                    <a:cubicBezTo>
                      <a:pt x="554" y="50"/>
                      <a:pt x="582" y="7"/>
                      <a:pt x="612" y="49"/>
                    </a:cubicBezTo>
                    <a:cubicBezTo>
                      <a:pt x="642" y="91"/>
                      <a:pt x="654" y="260"/>
                      <a:pt x="696" y="301"/>
                    </a:cubicBezTo>
                    <a:cubicBezTo>
                      <a:pt x="738" y="342"/>
                      <a:pt x="827" y="295"/>
                      <a:pt x="864" y="295"/>
                    </a:cubicBezTo>
                    <a:cubicBezTo>
                      <a:pt x="901" y="295"/>
                      <a:pt x="909" y="298"/>
                      <a:pt x="918" y="301"/>
                    </a:cubicBez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r-CA"/>
              </a:p>
            </p:txBody>
          </p:sp>
        </p:grpSp>
        <p:sp>
          <p:nvSpPr>
            <p:cNvPr id="63" name="Text Box 75"/>
            <p:cNvSpPr txBox="1">
              <a:spLocks noChangeArrowheads="1"/>
            </p:cNvSpPr>
            <p:nvPr/>
          </p:nvSpPr>
          <p:spPr bwMode="auto">
            <a:xfrm>
              <a:off x="2455" y="3689"/>
              <a:ext cx="8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fr-FR"/>
                <a:t>Analogique</a:t>
              </a:r>
            </a:p>
          </p:txBody>
        </p:sp>
      </p:grpSp>
      <p:sp>
        <p:nvSpPr>
          <p:cNvPr id="69" name="Text Box 22"/>
          <p:cNvSpPr txBox="1">
            <a:spLocks noChangeArrowheads="1"/>
          </p:cNvSpPr>
          <p:nvPr/>
        </p:nvSpPr>
        <p:spPr bwMode="auto">
          <a:xfrm>
            <a:off x="2403475" y="1658143"/>
            <a:ext cx="4340225" cy="779463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dirty="0"/>
              <a:t>DTE = Data Terminal Equipment </a:t>
            </a:r>
          </a:p>
          <a:p>
            <a:pPr algn="l" eaLnBrk="1" hangingPunct="1">
              <a:spcBef>
                <a:spcPct val="50000"/>
              </a:spcBef>
            </a:pPr>
            <a:r>
              <a:rPr lang="en-GB" dirty="0"/>
              <a:t>DCE = Data Communication Equipment</a:t>
            </a:r>
          </a:p>
        </p:txBody>
      </p:sp>
    </p:spTree>
    <p:extLst>
      <p:ext uri="{BB962C8B-B14F-4D97-AF65-F5344CB8AC3E}">
        <p14:creationId xmlns:p14="http://schemas.microsoft.com/office/powerpoint/2010/main" val="196208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55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32" grpId="0"/>
      <p:bldP spid="69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Numérisation du signal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CA" dirty="0" smtClean="0"/>
              <a:t>Échantillonnage</a:t>
            </a:r>
          </a:p>
          <a:p>
            <a:pPr marL="400050" lvl="1" indent="0">
              <a:buNone/>
            </a:pPr>
            <a:r>
              <a:rPr lang="fr-CA" sz="2400" i="1" dirty="0" smtClean="0"/>
              <a:t>À un temps précis</a:t>
            </a:r>
          </a:p>
          <a:p>
            <a:pPr marL="400050" lvl="1" indent="0">
              <a:buNone/>
            </a:pPr>
            <a:r>
              <a:rPr lang="fr-CA" sz="2400" i="1" dirty="0" smtClean="0"/>
              <a:t>Toujours le même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 smtClean="0"/>
              <a:t>Quantification</a:t>
            </a:r>
          </a:p>
          <a:p>
            <a:pPr marL="400050" lvl="1" indent="0">
              <a:buNone/>
            </a:pPr>
            <a:r>
              <a:rPr lang="fr-CA" sz="2400" i="1" dirty="0" smtClean="0"/>
              <a:t>Conversion dans un code</a:t>
            </a:r>
          </a:p>
          <a:p>
            <a:pPr marL="400050" lvl="1" indent="0">
              <a:buNone/>
            </a:pPr>
            <a:r>
              <a:rPr lang="fr-CA" sz="2400" i="1" dirty="0" smtClean="0"/>
              <a:t>Selon un #bits</a:t>
            </a:r>
          </a:p>
          <a:p>
            <a:pPr marL="400050" lvl="1" indent="0">
              <a:buNone/>
            </a:pPr>
            <a:r>
              <a:rPr lang="fr-CA" sz="2400" i="1" dirty="0" smtClean="0"/>
              <a:t>= Toujours dégradation</a:t>
            </a:r>
          </a:p>
          <a:p>
            <a:pPr marL="514350" indent="-514350">
              <a:buFont typeface="+mj-lt"/>
              <a:buAutoNum type="arabicPeriod"/>
            </a:pPr>
            <a:endParaRPr lang="fr-CA" dirty="0"/>
          </a:p>
        </p:txBody>
      </p:sp>
      <p:pic>
        <p:nvPicPr>
          <p:cNvPr id="4098" name="Picture 2" descr="D:\_Utilisateurs\Sylvie\Documents\_Cegep\_Cours\B54\Obj 01 Théorie télécommunication (B54)\Images\p5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132856"/>
            <a:ext cx="4737100" cy="337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80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Exemples de numérisation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La voix en téléphonie</a:t>
            </a:r>
          </a:p>
          <a:p>
            <a:pPr lvl="1"/>
            <a:r>
              <a:rPr lang="fr-CA" dirty="0" smtClean="0"/>
              <a:t>Échantillonnage = 8KHz = 8000fois/seconde</a:t>
            </a:r>
          </a:p>
          <a:p>
            <a:pPr lvl="1"/>
            <a:r>
              <a:rPr lang="fr-CA" dirty="0" smtClean="0"/>
              <a:t>Quantification = 8 bits</a:t>
            </a:r>
          </a:p>
          <a:p>
            <a:pPr lvl="1"/>
            <a:r>
              <a:rPr lang="fr-CA" dirty="0" smtClean="0"/>
              <a:t>Débit résultant = 8000x8 = 64kbs</a:t>
            </a:r>
          </a:p>
          <a:p>
            <a:r>
              <a:rPr lang="fr-CA" dirty="0" smtClean="0"/>
              <a:t>La musique (CD)</a:t>
            </a:r>
          </a:p>
          <a:p>
            <a:pPr lvl="1"/>
            <a:r>
              <a:rPr lang="fr-CA" dirty="0" smtClean="0"/>
              <a:t>Échantillonnage = 44,1KHz = 44100fois/seconde</a:t>
            </a:r>
          </a:p>
          <a:p>
            <a:pPr lvl="1"/>
            <a:r>
              <a:rPr lang="fr-CA" dirty="0" smtClean="0"/>
              <a:t>Quantification = 16 bits</a:t>
            </a:r>
          </a:p>
          <a:p>
            <a:pPr lvl="1"/>
            <a:r>
              <a:rPr lang="fr-CA" dirty="0" smtClean="0"/>
              <a:t>Débit résultant = 44100x16 = 700kbs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7092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Les canaux de communication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Regroupe plusieurs éléments et critères</a:t>
            </a:r>
          </a:p>
          <a:p>
            <a:pPr lvl="1"/>
            <a:r>
              <a:rPr lang="fr-CA" dirty="0" smtClean="0"/>
              <a:t>Topologie physique</a:t>
            </a:r>
          </a:p>
          <a:p>
            <a:pPr lvl="1"/>
            <a:r>
              <a:rPr lang="fr-CA" dirty="0" smtClean="0"/>
              <a:t>Type de câble</a:t>
            </a:r>
          </a:p>
          <a:p>
            <a:pPr lvl="1"/>
            <a:r>
              <a:rPr lang="fr-CA" dirty="0" smtClean="0"/>
              <a:t>Type de connecteur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3999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Les topologies physiques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En bus</a:t>
            </a:r>
          </a:p>
          <a:p>
            <a:r>
              <a:rPr lang="fr-CA" dirty="0" smtClean="0"/>
              <a:t>En anneau</a:t>
            </a:r>
          </a:p>
          <a:p>
            <a:r>
              <a:rPr lang="fr-CA" dirty="0" smtClean="0"/>
              <a:t>En étoile</a:t>
            </a:r>
          </a:p>
          <a:p>
            <a:r>
              <a:rPr lang="fr-CA" dirty="0" smtClean="0"/>
              <a:t>Hybrides (Étoile + Bus)</a:t>
            </a:r>
          </a:p>
          <a:p>
            <a:r>
              <a:rPr lang="fr-CA" dirty="0" smtClean="0"/>
              <a:t>Maillés</a:t>
            </a:r>
          </a:p>
          <a:p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368269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Description des canaux physiques</a:t>
            </a: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2602632" cy="669751"/>
          </a:xfrm>
        </p:spPr>
        <p:txBody>
          <a:bodyPr/>
          <a:lstStyle/>
          <a:p>
            <a:r>
              <a:rPr lang="fr-CA" dirty="0" smtClean="0"/>
              <a:t>Câble</a:t>
            </a:r>
            <a:endParaRPr lang="fr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2602632" cy="534045"/>
          </a:xfr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fr-CA" dirty="0" smtClean="0"/>
              <a:t>Coaxial (10Base2)</a:t>
            </a:r>
            <a:endParaRPr lang="fr-CA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3275856" y="1556792"/>
            <a:ext cx="2602632" cy="669751"/>
          </a:xfrm>
        </p:spPr>
        <p:txBody>
          <a:bodyPr/>
          <a:lstStyle/>
          <a:p>
            <a:r>
              <a:rPr lang="fr-CA" smtClean="0"/>
              <a:t>Topologie</a:t>
            </a:r>
            <a:endParaRPr lang="fr-CA" dirty="0"/>
          </a:p>
        </p:txBody>
      </p:sp>
      <p:sp>
        <p:nvSpPr>
          <p:cNvPr id="8" name="Espace réservé du contenu 3"/>
          <p:cNvSpPr>
            <a:spLocks noGrp="1"/>
          </p:cNvSpPr>
          <p:nvPr>
            <p:ph sz="half" idx="2"/>
          </p:nvPr>
        </p:nvSpPr>
        <p:spPr>
          <a:xfrm>
            <a:off x="3275856" y="2196555"/>
            <a:ext cx="2602632" cy="512365"/>
          </a:xfr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fr-CA" dirty="0" smtClean="0"/>
              <a:t>Bus</a:t>
            </a:r>
            <a:endParaRPr lang="fr-CA" dirty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6084168" y="1556792"/>
            <a:ext cx="2602632" cy="669751"/>
          </a:xfrm>
        </p:spPr>
        <p:txBody>
          <a:bodyPr/>
          <a:lstStyle/>
          <a:p>
            <a:r>
              <a:rPr lang="fr-CA" dirty="0" smtClean="0"/>
              <a:t>Restrictions</a:t>
            </a:r>
            <a:endParaRPr lang="fr-CA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6084168" y="2196555"/>
            <a:ext cx="2602632" cy="512365"/>
          </a:xfrm>
          <a:ln>
            <a:solidFill>
              <a:srgbClr val="00000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CA" sz="2000" dirty="0" smtClean="0"/>
              <a:t>30 postes maximum</a:t>
            </a:r>
          </a:p>
          <a:p>
            <a:pPr marL="0" indent="0">
              <a:buNone/>
            </a:pPr>
            <a:r>
              <a:rPr lang="fr-CA" sz="2000" dirty="0" smtClean="0"/>
              <a:t>185 m. maximum</a:t>
            </a:r>
            <a:endParaRPr lang="fr-CA" sz="2000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/>
          </p:nvPr>
        </p:nvSpPr>
        <p:spPr>
          <a:xfrm>
            <a:off x="467544" y="2852936"/>
            <a:ext cx="2602632" cy="720080"/>
          </a:xfrm>
          <a:ln>
            <a:solidFill>
              <a:srgbClr val="00000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CA" dirty="0" smtClean="0"/>
              <a:t>UTP cat5,5e,6,6a,7</a:t>
            </a:r>
          </a:p>
          <a:p>
            <a:pPr marL="0" indent="0">
              <a:buNone/>
            </a:pPr>
            <a:r>
              <a:rPr lang="fr-CA" dirty="0" smtClean="0"/>
              <a:t>STP</a:t>
            </a:r>
            <a:endParaRPr lang="fr-CA" dirty="0"/>
          </a:p>
        </p:txBody>
      </p:sp>
      <p:sp>
        <p:nvSpPr>
          <p:cNvPr id="12" name="Espace réservé du contenu 3"/>
          <p:cNvSpPr>
            <a:spLocks noGrp="1"/>
          </p:cNvSpPr>
          <p:nvPr>
            <p:ph sz="half" idx="2"/>
          </p:nvPr>
        </p:nvSpPr>
        <p:spPr>
          <a:xfrm>
            <a:off x="3286200" y="2874616"/>
            <a:ext cx="2602632" cy="698400"/>
          </a:xfr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fr-CA" dirty="0" smtClean="0"/>
              <a:t>Étoile</a:t>
            </a:r>
            <a:endParaRPr lang="fr-CA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2"/>
          </p:nvPr>
        </p:nvSpPr>
        <p:spPr>
          <a:xfrm>
            <a:off x="6094512" y="2874616"/>
            <a:ext cx="2602632" cy="698400"/>
          </a:xfrm>
          <a:ln>
            <a:solidFill>
              <a:srgbClr val="00000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CA" sz="2000" dirty="0" smtClean="0"/>
              <a:t>Besoin de matériel d’interconnexion</a:t>
            </a:r>
          </a:p>
          <a:p>
            <a:pPr marL="0" indent="0">
              <a:buNone/>
            </a:pPr>
            <a:r>
              <a:rPr lang="fr-CA" sz="2000" dirty="0" smtClean="0"/>
              <a:t>100 m. maximum</a:t>
            </a:r>
            <a:endParaRPr lang="fr-CA" sz="2000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2"/>
          </p:nvPr>
        </p:nvSpPr>
        <p:spPr>
          <a:xfrm>
            <a:off x="467544" y="3717032"/>
            <a:ext cx="2602632" cy="720080"/>
          </a:xfrm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 smtClean="0"/>
              <a:t>Fibre optique</a:t>
            </a:r>
            <a:endParaRPr lang="fr-CA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2"/>
          </p:nvPr>
        </p:nvSpPr>
        <p:spPr>
          <a:xfrm>
            <a:off x="3286200" y="3738712"/>
            <a:ext cx="2602632" cy="698400"/>
          </a:xfr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fr-CA" dirty="0" smtClean="0"/>
              <a:t>Bus ou Étoile</a:t>
            </a:r>
            <a:endParaRPr lang="fr-CA" dirty="0"/>
          </a:p>
        </p:txBody>
      </p:sp>
      <p:sp>
        <p:nvSpPr>
          <p:cNvPr id="16" name="Espace réservé du contenu 3"/>
          <p:cNvSpPr>
            <a:spLocks noGrp="1"/>
          </p:cNvSpPr>
          <p:nvPr>
            <p:ph sz="half" idx="2"/>
          </p:nvPr>
        </p:nvSpPr>
        <p:spPr>
          <a:xfrm>
            <a:off x="6094512" y="3738712"/>
            <a:ext cx="2602632" cy="698400"/>
          </a:xfrm>
          <a:ln>
            <a:solidFill>
              <a:srgbClr val="00000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CA" sz="2000" dirty="0" smtClean="0"/>
              <a:t>Besoin de </a:t>
            </a:r>
            <a:r>
              <a:rPr lang="fr-CA" sz="2000" dirty="0" err="1" smtClean="0"/>
              <a:t>transciever</a:t>
            </a:r>
            <a:r>
              <a:rPr lang="fr-CA" sz="2000" dirty="0" smtClean="0"/>
              <a:t> à chaque extrémité</a:t>
            </a:r>
          </a:p>
          <a:p>
            <a:pPr marL="0" indent="0">
              <a:buNone/>
            </a:pPr>
            <a:r>
              <a:rPr lang="fr-CA" sz="2000" dirty="0" smtClean="0"/>
              <a:t>1,5km maximum</a:t>
            </a:r>
          </a:p>
          <a:p>
            <a:pPr marL="0" indent="0">
              <a:buNone/>
            </a:pPr>
            <a:endParaRPr lang="fr-CA" sz="2000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467544" y="4653136"/>
            <a:ext cx="2602632" cy="1728192"/>
          </a:xfrm>
          <a:ln>
            <a:solidFill>
              <a:srgbClr val="000000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CA" dirty="0" smtClean="0"/>
              <a:t>Sans fil</a:t>
            </a:r>
          </a:p>
          <a:p>
            <a:pPr lvl="1"/>
            <a:r>
              <a:rPr lang="fr-CA" dirty="0" smtClean="0"/>
              <a:t>Faisceau hertzien</a:t>
            </a:r>
          </a:p>
          <a:p>
            <a:pPr lvl="1"/>
            <a:r>
              <a:rPr lang="fr-CA" dirty="0" smtClean="0"/>
              <a:t>Satellite</a:t>
            </a:r>
          </a:p>
          <a:p>
            <a:pPr lvl="1"/>
            <a:r>
              <a:rPr lang="fr-CA" dirty="0" smtClean="0"/>
              <a:t>Infrarouge</a:t>
            </a:r>
          </a:p>
          <a:p>
            <a:pPr lvl="1"/>
            <a:r>
              <a:rPr lang="fr-CA" dirty="0" smtClean="0"/>
              <a:t>Laser</a:t>
            </a:r>
            <a:endParaRPr lang="fr-CA" dirty="0"/>
          </a:p>
        </p:txBody>
      </p:sp>
      <p:sp>
        <p:nvSpPr>
          <p:cNvPr id="18" name="Espace réservé du contenu 3"/>
          <p:cNvSpPr>
            <a:spLocks noGrp="1"/>
          </p:cNvSpPr>
          <p:nvPr>
            <p:ph sz="half" idx="2"/>
          </p:nvPr>
        </p:nvSpPr>
        <p:spPr>
          <a:xfrm>
            <a:off x="3286200" y="4674816"/>
            <a:ext cx="2602632" cy="698400"/>
          </a:xfr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fr-CA" dirty="0" smtClean="0"/>
              <a:t>aucune</a:t>
            </a:r>
            <a:endParaRPr lang="fr-CA" dirty="0"/>
          </a:p>
        </p:txBody>
      </p:sp>
      <p:sp>
        <p:nvSpPr>
          <p:cNvPr id="19" name="Espace réservé du contenu 3"/>
          <p:cNvSpPr>
            <a:spLocks noGrp="1"/>
          </p:cNvSpPr>
          <p:nvPr>
            <p:ph sz="half" idx="2"/>
          </p:nvPr>
        </p:nvSpPr>
        <p:spPr>
          <a:xfrm>
            <a:off x="6094512" y="4674816"/>
            <a:ext cx="2602632" cy="698400"/>
          </a:xfrm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000" dirty="0" smtClean="0"/>
              <a:t>Petite vitesse</a:t>
            </a:r>
          </a:p>
          <a:p>
            <a:pPr marL="0" indent="0">
              <a:buNone/>
            </a:pP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243185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Les câbles UTP</a:t>
            </a:r>
            <a:endParaRPr lang="fr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12" y="1628800"/>
            <a:ext cx="8150959" cy="27142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572744"/>
            <a:ext cx="695325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747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Transmission des bits – Câble UTP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 smtClean="0"/>
              <a:t>Chaque fil est d’une couleur différente</a:t>
            </a:r>
          </a:p>
          <a:p>
            <a:r>
              <a:rPr lang="fr-CA" dirty="0" smtClean="0"/>
              <a:t>Les fils sont par paire pour contrer les interférences</a:t>
            </a:r>
          </a:p>
          <a:p>
            <a:r>
              <a:rPr lang="fr-CA" dirty="0" smtClean="0"/>
              <a:t>Entre deux ordinateurs: </a:t>
            </a:r>
          </a:p>
          <a:p>
            <a:pPr lvl="1"/>
            <a:r>
              <a:rPr lang="fr-CA" dirty="0" smtClean="0"/>
              <a:t>fils pour l’émission (1,2)</a:t>
            </a:r>
          </a:p>
          <a:p>
            <a:pPr lvl="1"/>
            <a:r>
              <a:rPr lang="fr-CA" dirty="0" smtClean="0"/>
              <a:t>fils pour la réception (3,6)</a:t>
            </a:r>
          </a:p>
          <a:p>
            <a:pPr lvl="1"/>
            <a:r>
              <a:rPr lang="fr-CA" dirty="0" smtClean="0"/>
              <a:t>Donc obligation d’un câble croisé</a:t>
            </a:r>
          </a:p>
          <a:p>
            <a:r>
              <a:rPr lang="fr-CA" dirty="0" smtClean="0"/>
              <a:t>Entre ordinateur et média d’interconnexion</a:t>
            </a:r>
          </a:p>
          <a:p>
            <a:pPr lvl="1"/>
            <a:r>
              <a:rPr lang="fr-CA" dirty="0" smtClean="0"/>
              <a:t>Fil droit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4768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La sous-couche liaison de données</a:t>
            </a: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Section 2.2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888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Rôle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Allocation du canal</a:t>
            </a:r>
          </a:p>
          <a:p>
            <a:pPr lvl="1"/>
            <a:r>
              <a:rPr lang="fr-CA" dirty="0" smtClean="0"/>
              <a:t>Qui parle, quand</a:t>
            </a:r>
          </a:p>
          <a:p>
            <a:r>
              <a:rPr lang="fr-CA" dirty="0" smtClean="0"/>
              <a:t>Responsable de l’adressage physique</a:t>
            </a:r>
          </a:p>
          <a:p>
            <a:pPr lvl="1"/>
            <a:r>
              <a:rPr lang="fr-CA" dirty="0" smtClean="0"/>
              <a:t>Trouve les adresses MAC</a:t>
            </a:r>
          </a:p>
          <a:p>
            <a:r>
              <a:rPr lang="fr-CA" dirty="0" smtClean="0"/>
              <a:t>Gestion des erreurs</a:t>
            </a:r>
          </a:p>
          <a:p>
            <a:pPr lvl="1"/>
            <a:r>
              <a:rPr lang="fr-CA" dirty="0" smtClean="0"/>
              <a:t>Calcul et vérification d’un CRC</a:t>
            </a:r>
          </a:p>
          <a:p>
            <a:r>
              <a:rPr lang="fr-CA" dirty="0" smtClean="0"/>
              <a:t>Données: Trames</a:t>
            </a:r>
          </a:p>
          <a:p>
            <a:endParaRPr lang="fr-CA" dirty="0" smtClean="0"/>
          </a:p>
          <a:p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367665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OSI et TCP-IP</a:t>
            </a: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Section 1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273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Technologie Ethernet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Normalisé par IEEE, norme 802 (février 1980)</a:t>
            </a:r>
          </a:p>
          <a:p>
            <a:pPr lvl="1"/>
            <a:r>
              <a:rPr lang="fr-CA" dirty="0" smtClean="0"/>
              <a:t>Méthode d’accès: CSMA/CD</a:t>
            </a:r>
          </a:p>
          <a:p>
            <a:pPr lvl="1"/>
            <a:r>
              <a:rPr lang="fr-CA" dirty="0" smtClean="0"/>
              <a:t>Topologie logique: BUS</a:t>
            </a:r>
          </a:p>
          <a:p>
            <a:pPr lvl="1"/>
            <a:r>
              <a:rPr lang="fr-CA" dirty="0" smtClean="0"/>
              <a:t>Câbles: UTP, STP, Fibre, Coaxial</a:t>
            </a:r>
          </a:p>
          <a:p>
            <a:pPr lvl="1"/>
            <a:r>
              <a:rPr lang="fr-CA" dirty="0" smtClean="0"/>
              <a:t>Débit: de 10 à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9065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Allocation du canal - Collision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A" dirty="0" smtClean="0"/>
              <a:t>CSMA/CD </a:t>
            </a:r>
          </a:p>
          <a:p>
            <a:pPr lvl="1"/>
            <a:r>
              <a:rPr lang="fr-CA" dirty="0" smtClean="0"/>
              <a:t>Carrier </a:t>
            </a:r>
            <a:r>
              <a:rPr lang="fr-CA" dirty="0" err="1" smtClean="0"/>
              <a:t>Sense</a:t>
            </a:r>
            <a:r>
              <a:rPr lang="fr-CA" dirty="0" smtClean="0"/>
              <a:t> Multiple Access </a:t>
            </a:r>
            <a:r>
              <a:rPr lang="fr-CA" dirty="0" err="1" smtClean="0"/>
              <a:t>with</a:t>
            </a:r>
            <a:r>
              <a:rPr lang="fr-CA" dirty="0" smtClean="0"/>
              <a:t> collision </a:t>
            </a:r>
            <a:r>
              <a:rPr lang="fr-CA" dirty="0" err="1" smtClean="0"/>
              <a:t>detection</a:t>
            </a:r>
            <a:endParaRPr lang="fr-CA" dirty="0" smtClean="0"/>
          </a:p>
          <a:p>
            <a:r>
              <a:rPr lang="fr-CA" dirty="0" smtClean="0"/>
              <a:t>Principe:</a:t>
            </a:r>
          </a:p>
          <a:p>
            <a:pPr lvl="1"/>
            <a:r>
              <a:rPr lang="fr-CA" dirty="0" smtClean="0"/>
              <a:t>Écouter avant d’émettre</a:t>
            </a:r>
          </a:p>
          <a:p>
            <a:pPr lvl="1"/>
            <a:r>
              <a:rPr lang="fr-CA" dirty="0" smtClean="0"/>
              <a:t>Ne transmettre qu’en absence de réception</a:t>
            </a:r>
          </a:p>
          <a:p>
            <a:pPr lvl="1"/>
            <a:r>
              <a:rPr lang="fr-CA" dirty="0" smtClean="0"/>
              <a:t>En cas de collision</a:t>
            </a:r>
          </a:p>
          <a:p>
            <a:pPr lvl="2"/>
            <a:r>
              <a:rPr lang="fr-CA" dirty="0" smtClean="0"/>
              <a:t>Émission d’un signal de brouillage</a:t>
            </a:r>
          </a:p>
          <a:p>
            <a:pPr lvl="2"/>
            <a:r>
              <a:rPr lang="fr-CA" dirty="0" smtClean="0"/>
              <a:t>Chaque émetteur calcul une valeur de »temporisation»</a:t>
            </a:r>
          </a:p>
          <a:p>
            <a:pPr lvl="2"/>
            <a:r>
              <a:rPr lang="fr-CA" dirty="0" smtClean="0"/>
              <a:t>Réémission de la trame à la fin du temps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0953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Adressage physique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Émetteur</a:t>
            </a:r>
          </a:p>
          <a:p>
            <a:pPr lvl="1"/>
            <a:r>
              <a:rPr lang="fr-CA" dirty="0" smtClean="0"/>
              <a:t>Bâtir la trame en  incluant</a:t>
            </a:r>
          </a:p>
          <a:p>
            <a:pPr lvl="2"/>
            <a:r>
              <a:rPr lang="fr-CA" dirty="0" smtClean="0"/>
              <a:t>son adresse MAC (adresse de la source)</a:t>
            </a:r>
          </a:p>
          <a:p>
            <a:pPr lvl="2"/>
            <a:r>
              <a:rPr lang="fr-CA" dirty="0" smtClean="0"/>
              <a:t>l’adresse MAC du destinataire </a:t>
            </a:r>
          </a:p>
          <a:p>
            <a:pPr lvl="3"/>
            <a:r>
              <a:rPr lang="fr-CA" dirty="0" smtClean="0"/>
              <a:t>Obtenue par le protocole ARP</a:t>
            </a:r>
          </a:p>
          <a:p>
            <a:r>
              <a:rPr lang="fr-CA" dirty="0" smtClean="0"/>
              <a:t>Récepteur</a:t>
            </a:r>
          </a:p>
          <a:p>
            <a:pPr lvl="1"/>
            <a:r>
              <a:rPr lang="fr-CA" dirty="0" smtClean="0"/>
              <a:t>Récupérer les trames ayant son adresse MAC</a:t>
            </a:r>
          </a:p>
          <a:p>
            <a:pPr lvl="1"/>
            <a:r>
              <a:rPr lang="fr-CA" dirty="0" smtClean="0"/>
              <a:t>Désassembler la trame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2771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Adresses MAC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Sur 48 bits</a:t>
            </a:r>
          </a:p>
          <a:p>
            <a:pPr lvl="1"/>
            <a:r>
              <a:rPr lang="fr-CA" dirty="0" smtClean="0"/>
              <a:t>Donc par rapport à IPv4 = 65535 x 4milliards</a:t>
            </a:r>
          </a:p>
          <a:p>
            <a:pPr marL="457200" lvl="1" indent="0">
              <a:buNone/>
            </a:pPr>
            <a:endParaRPr lang="fr-CA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672434"/>
              </p:ext>
            </p:extLst>
          </p:nvPr>
        </p:nvGraphicFramePr>
        <p:xfrm>
          <a:off x="827584" y="2924944"/>
          <a:ext cx="7244007" cy="3043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972"/>
                <a:gridCol w="887746"/>
                <a:gridCol w="2777778"/>
                <a:gridCol w="2779511"/>
              </a:tblGrid>
              <a:tr h="561662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Gr.</a:t>
                      </a:r>
                      <a:endParaRPr lang="fr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Local</a:t>
                      </a:r>
                      <a:endParaRPr lang="fr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46 bits d’adresses</a:t>
                      </a:r>
                      <a:endParaRPr lang="fr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</a:tr>
              <a:tr h="561662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fr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fr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22 bits = constructeur</a:t>
                      </a:r>
                    </a:p>
                    <a:p>
                      <a:r>
                        <a:rPr lang="fr-CA" dirty="0" smtClean="0"/>
                        <a:t>24 bits = numéro de série</a:t>
                      </a:r>
                      <a:endParaRPr lang="fr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Adresse unicast «gravée»</a:t>
                      </a:r>
                      <a:endParaRPr lang="fr-CA" dirty="0"/>
                    </a:p>
                  </a:txBody>
                  <a:tcPr anchor="ctr"/>
                </a:tc>
              </a:tr>
              <a:tr h="561662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fr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Définis</a:t>
                      </a:r>
                      <a:r>
                        <a:rPr lang="fr-CA" baseline="0" dirty="0" smtClean="0"/>
                        <a:t> par l’utilisateur</a:t>
                      </a:r>
                      <a:endParaRPr lang="fr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Adresse unicast définie par l’utilisateur</a:t>
                      </a:r>
                      <a:endParaRPr lang="fr-CA" dirty="0"/>
                    </a:p>
                  </a:txBody>
                  <a:tcPr anchor="ctr"/>
                </a:tc>
              </a:tr>
              <a:tr h="561662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fr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Définis par le multicast</a:t>
                      </a:r>
                      <a:endParaRPr lang="fr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Adresse multicast</a:t>
                      </a:r>
                      <a:endParaRPr lang="fr-CA" dirty="0"/>
                    </a:p>
                  </a:txBody>
                  <a:tcPr anchor="ctr"/>
                </a:tc>
              </a:tr>
              <a:tr h="561662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Tout à 1</a:t>
                      </a:r>
                      <a:endParaRPr lang="fr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Adresse de diffusion générale</a:t>
                      </a:r>
                      <a:endParaRPr lang="fr-CA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13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Détecter les erreurs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Émetteur</a:t>
            </a:r>
          </a:p>
          <a:p>
            <a:pPr lvl="1"/>
            <a:r>
              <a:rPr lang="fr-CA" dirty="0" smtClean="0"/>
              <a:t>Bâtir la trame en  </a:t>
            </a:r>
          </a:p>
          <a:p>
            <a:pPr lvl="2"/>
            <a:r>
              <a:rPr lang="fr-CA" dirty="0" smtClean="0"/>
              <a:t>Appliquant une calcul CRC sur toute la trame</a:t>
            </a:r>
          </a:p>
          <a:p>
            <a:pPr lvl="2"/>
            <a:r>
              <a:rPr lang="fr-CA" dirty="0" smtClean="0"/>
              <a:t>Insère le résultat dans FCS (Frame Check </a:t>
            </a:r>
            <a:r>
              <a:rPr lang="fr-CA" dirty="0" err="1" smtClean="0"/>
              <a:t>Sequence</a:t>
            </a:r>
            <a:r>
              <a:rPr lang="fr-CA" dirty="0" smtClean="0"/>
              <a:t>) en fin de trame</a:t>
            </a:r>
          </a:p>
          <a:p>
            <a:r>
              <a:rPr lang="fr-CA" dirty="0" smtClean="0"/>
              <a:t>Récepteur</a:t>
            </a:r>
          </a:p>
          <a:p>
            <a:pPr lvl="1"/>
            <a:r>
              <a:rPr lang="fr-CA" dirty="0" smtClean="0"/>
              <a:t>Vérifie si la trame et le résultat FCS concorde</a:t>
            </a:r>
          </a:p>
          <a:p>
            <a:pPr lvl="1"/>
            <a:r>
              <a:rPr lang="fr-CA" dirty="0" smtClean="0"/>
              <a:t>Dans le cas d’erreur la trame est rejetée</a:t>
            </a:r>
          </a:p>
          <a:p>
            <a:pPr lvl="1"/>
            <a:r>
              <a:rPr lang="fr-CA" dirty="0" smtClean="0"/>
              <a:t>SANS DEMANDE DE RETRANSMISSION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6362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Aspect final d’une trame</a:t>
            </a:r>
            <a:endParaRPr lang="fr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1556792"/>
            <a:ext cx="751522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166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Les équipements de liaison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Concentrateur (hub)</a:t>
            </a:r>
          </a:p>
          <a:p>
            <a:pPr lvl="1"/>
            <a:r>
              <a:rPr lang="fr-CA" dirty="0" smtClean="0"/>
              <a:t>Routes à une voie</a:t>
            </a:r>
          </a:p>
          <a:p>
            <a:pPr lvl="1"/>
            <a:r>
              <a:rPr lang="fr-CA" dirty="0" smtClean="0"/>
              <a:t>Logique: Je reçois un signal, je le répète sur tous mes ports</a:t>
            </a:r>
          </a:p>
          <a:p>
            <a:r>
              <a:rPr lang="fr-CA" dirty="0" smtClean="0"/>
              <a:t>Commutateur (switch)</a:t>
            </a:r>
          </a:p>
          <a:p>
            <a:pPr lvl="1"/>
            <a:r>
              <a:rPr lang="fr-CA" dirty="0" smtClean="0"/>
              <a:t>Routes à plusieurs voies</a:t>
            </a:r>
          </a:p>
          <a:p>
            <a:pPr lvl="1"/>
            <a:r>
              <a:rPr lang="fr-CA" dirty="0" smtClean="0"/>
              <a:t>Logique: Je reçois une trame, j’analyse son adresse MAC, je transmet seulement au port qui permet d’atteindre </a:t>
            </a:r>
            <a:r>
              <a:rPr lang="fr-CA" smtClean="0"/>
              <a:t>cette adresse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298933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Couche internet</a:t>
            </a: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Section 3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4303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Rôle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Couche logique pour trouver le meilleur chemin</a:t>
            </a:r>
          </a:p>
          <a:p>
            <a:r>
              <a:rPr lang="fr-CA" dirty="0" smtClean="0"/>
              <a:t>Permet le transfert des données entre les ordinateurs</a:t>
            </a:r>
          </a:p>
          <a:p>
            <a:pPr lvl="1"/>
            <a:r>
              <a:rPr lang="fr-CA" dirty="0" smtClean="0"/>
              <a:t>Adressages de une ou plusieurs destinataires</a:t>
            </a:r>
          </a:p>
          <a:p>
            <a:r>
              <a:rPr lang="fr-CA" dirty="0" smtClean="0"/>
              <a:t>Données: Paquet</a:t>
            </a:r>
          </a:p>
          <a:p>
            <a:r>
              <a:rPr lang="fr-CA" dirty="0" smtClean="0"/>
              <a:t>Une seule trame par réseau</a:t>
            </a:r>
          </a:p>
        </p:txBody>
      </p:sp>
    </p:spTree>
    <p:extLst>
      <p:ext uri="{BB962C8B-B14F-4D97-AF65-F5344CB8AC3E}">
        <p14:creationId xmlns:p14="http://schemas.microsoft.com/office/powerpoint/2010/main" val="341190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Problématique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A" dirty="0" smtClean="0"/>
              <a:t>Avec une seule trame par réseau, il est impossible que la terre ne fasse qu’un seul réseau</a:t>
            </a:r>
          </a:p>
          <a:p>
            <a:r>
              <a:rPr lang="fr-CA" dirty="0" smtClean="0"/>
              <a:t>Solution: fragmenter la «terre» en petits réseaux</a:t>
            </a:r>
          </a:p>
          <a:p>
            <a:r>
              <a:rPr lang="fr-CA" dirty="0" smtClean="0"/>
              <a:t>Problèmes: </a:t>
            </a:r>
          </a:p>
          <a:p>
            <a:pPr lvl="1"/>
            <a:r>
              <a:rPr lang="fr-CA" dirty="0" smtClean="0"/>
              <a:t>Comment faire le lien entre chaque réseau </a:t>
            </a:r>
          </a:p>
          <a:p>
            <a:pPr lvl="2"/>
            <a:r>
              <a:rPr lang="fr-CA" dirty="0" smtClean="0"/>
              <a:t>Solution : le routeur</a:t>
            </a:r>
          </a:p>
          <a:p>
            <a:pPr lvl="1"/>
            <a:r>
              <a:rPr lang="fr-CA" dirty="0" smtClean="0"/>
              <a:t>Comment atteindre un hôte en particulier</a:t>
            </a:r>
          </a:p>
          <a:p>
            <a:pPr lvl="2"/>
            <a:r>
              <a:rPr lang="fr-CA" dirty="0" smtClean="0"/>
              <a:t>Solution : l’adressage IP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3727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Le nom des couches</a:t>
            </a:r>
            <a:br>
              <a:rPr lang="fr-CA" dirty="0" smtClean="0"/>
            </a:br>
            <a:r>
              <a:rPr lang="fr-CA" sz="3100" i="1" dirty="0" smtClean="0"/>
              <a:t>en anglais</a:t>
            </a:r>
            <a:endParaRPr lang="fr-CA" i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2" y="1484784"/>
            <a:ext cx="6162675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188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Les routeurs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Relient des réseaux physiques</a:t>
            </a:r>
          </a:p>
          <a:p>
            <a:pPr lvl="1"/>
            <a:r>
              <a:rPr lang="fr-CA" dirty="0" smtClean="0"/>
              <a:t>Peuvent être de nature différente</a:t>
            </a:r>
          </a:p>
          <a:p>
            <a:r>
              <a:rPr lang="fr-CA" dirty="0" smtClean="0"/>
              <a:t>Peut être vu comme une «intersection»</a:t>
            </a:r>
          </a:p>
          <a:p>
            <a:pPr lvl="1"/>
            <a:r>
              <a:rPr lang="fr-CA" dirty="0" smtClean="0"/>
              <a:t>Choix de direction</a:t>
            </a:r>
          </a:p>
          <a:p>
            <a:pPr lvl="1"/>
            <a:r>
              <a:rPr lang="fr-CA" dirty="0" smtClean="0"/>
              <a:t>Suppose un moyen de faire un choix</a:t>
            </a:r>
          </a:p>
          <a:p>
            <a:r>
              <a:rPr lang="fr-CA" dirty="0" smtClean="0"/>
              <a:t>Doit connaître les réseaux existants</a:t>
            </a:r>
          </a:p>
          <a:p>
            <a:pPr lvl="1"/>
            <a:r>
              <a:rPr lang="fr-CA" dirty="0" smtClean="0"/>
              <a:t>Dynamique ou statique</a:t>
            </a:r>
          </a:p>
          <a:p>
            <a:pPr lvl="1"/>
            <a:r>
              <a:rPr lang="fr-CA" dirty="0" smtClean="0"/>
              <a:t>Tous les réseaux ou ceux auquel il est connecté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1961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Travail des routeurs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Pour chaque paquet</a:t>
            </a:r>
          </a:p>
          <a:p>
            <a:pPr lvl="1"/>
            <a:r>
              <a:rPr lang="fr-CA" dirty="0" smtClean="0"/>
              <a:t>Effectuer la livraison directement au destinataire</a:t>
            </a:r>
          </a:p>
          <a:p>
            <a:pPr lvl="2"/>
            <a:r>
              <a:rPr lang="fr-CA" dirty="0" smtClean="0"/>
              <a:t>Sur un réseau directement connecté</a:t>
            </a:r>
          </a:p>
          <a:p>
            <a:pPr lvl="1"/>
            <a:r>
              <a:rPr lang="fr-CA" dirty="0" smtClean="0"/>
              <a:t>Effectuer la livraison vers une prochaine intersection</a:t>
            </a:r>
          </a:p>
          <a:p>
            <a:pPr lvl="2"/>
            <a:r>
              <a:rPr lang="fr-CA" dirty="0" smtClean="0"/>
              <a:t>Utilise une «table de routage» ou la «route par défaut»</a:t>
            </a:r>
          </a:p>
          <a:p>
            <a:pPr lvl="2"/>
            <a:r>
              <a:rPr lang="fr-CA" dirty="0" smtClean="0"/>
              <a:t>Capable d’ouvrir le paquet et d’aller changer les adresses au niveau liaison de données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909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Les protocoles majeurs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 smtClean="0"/>
              <a:t>IP</a:t>
            </a:r>
          </a:p>
          <a:p>
            <a:pPr lvl="1"/>
            <a:r>
              <a:rPr lang="fr-CA" dirty="0" smtClean="0"/>
              <a:t>Protocole routable</a:t>
            </a:r>
          </a:p>
          <a:p>
            <a:pPr lvl="1"/>
            <a:r>
              <a:rPr lang="fr-CA" dirty="0" smtClean="0"/>
              <a:t>Prépare les paquets et les adresses</a:t>
            </a:r>
          </a:p>
          <a:p>
            <a:r>
              <a:rPr lang="fr-CA" dirty="0" smtClean="0"/>
              <a:t>ARP (</a:t>
            </a:r>
            <a:r>
              <a:rPr lang="fr-CA" dirty="0" err="1" smtClean="0"/>
              <a:t>Address</a:t>
            </a:r>
            <a:r>
              <a:rPr lang="fr-CA" dirty="0" smtClean="0"/>
              <a:t> </a:t>
            </a:r>
            <a:r>
              <a:rPr lang="fr-CA" dirty="0" err="1" smtClean="0"/>
              <a:t>Resolution</a:t>
            </a:r>
            <a:r>
              <a:rPr lang="fr-CA" dirty="0" smtClean="0"/>
              <a:t> Protocol)</a:t>
            </a:r>
          </a:p>
          <a:p>
            <a:pPr lvl="1"/>
            <a:r>
              <a:rPr lang="fr-CA" dirty="0" smtClean="0"/>
              <a:t>Trouve l’adresse MAC correspondant à l’adresse IP</a:t>
            </a:r>
          </a:p>
          <a:p>
            <a:r>
              <a:rPr lang="fr-CA" dirty="0" smtClean="0"/>
              <a:t>ICMP</a:t>
            </a:r>
          </a:p>
          <a:p>
            <a:pPr lvl="1"/>
            <a:r>
              <a:rPr lang="fr-CA" dirty="0" smtClean="0"/>
              <a:t>Rapporte les erreurs afin de connaître les paquets non livrés</a:t>
            </a:r>
          </a:p>
          <a:p>
            <a:r>
              <a:rPr lang="fr-CA" dirty="0" smtClean="0"/>
              <a:t>IGMP</a:t>
            </a:r>
          </a:p>
          <a:p>
            <a:pPr lvl="1"/>
            <a:r>
              <a:rPr lang="fr-CA" dirty="0" smtClean="0"/>
              <a:t>S’occupe des transmission multicast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3715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L’adressage logique IP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 smtClean="0"/>
              <a:t>Définit une structure hiérarchique à un niveau</a:t>
            </a:r>
          </a:p>
          <a:p>
            <a:pPr lvl="1"/>
            <a:r>
              <a:rPr lang="fr-CA" dirty="0" smtClean="0"/>
              <a:t>Le réseau</a:t>
            </a:r>
          </a:p>
          <a:p>
            <a:pPr lvl="1"/>
            <a:r>
              <a:rPr lang="fr-CA" dirty="0" smtClean="0"/>
              <a:t>Les hôtes</a:t>
            </a:r>
          </a:p>
          <a:p>
            <a:r>
              <a:rPr lang="fr-CA" dirty="0" smtClean="0"/>
              <a:t>Adresses uniques au monde</a:t>
            </a:r>
          </a:p>
          <a:p>
            <a:r>
              <a:rPr lang="fr-CA" dirty="0" smtClean="0"/>
              <a:t>Non lié au matériel</a:t>
            </a:r>
          </a:p>
          <a:p>
            <a:pPr lvl="1"/>
            <a:r>
              <a:rPr lang="fr-CA" dirty="0" smtClean="0"/>
              <a:t>Permet du matériel différent sur un même réseau</a:t>
            </a:r>
          </a:p>
          <a:p>
            <a:pPr lvl="1"/>
            <a:r>
              <a:rPr lang="fr-CA" dirty="0" smtClean="0"/>
              <a:t>Permet du matériel identique sur un même réseau</a:t>
            </a:r>
          </a:p>
          <a:p>
            <a:r>
              <a:rPr lang="fr-CA" dirty="0" smtClean="0"/>
              <a:t>Regroupe logiquement le matériel d’un même réseau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8714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L’adresse IPv4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Sur 32 bits</a:t>
            </a:r>
          </a:p>
          <a:p>
            <a:pPr lvl="1"/>
            <a:r>
              <a:rPr lang="fr-CA" dirty="0"/>
              <a:t>Adresse et masque</a:t>
            </a:r>
          </a:p>
          <a:p>
            <a:pPr lvl="1"/>
            <a:r>
              <a:rPr lang="fr-CA" dirty="0"/>
              <a:t>Masque permet de distinguer le </a:t>
            </a:r>
            <a:r>
              <a:rPr lang="fr-CA" b="1" u="sng" dirty="0"/>
              <a:t>réseau</a:t>
            </a:r>
            <a:r>
              <a:rPr lang="fr-CA" dirty="0"/>
              <a:t> de l’</a:t>
            </a:r>
            <a:r>
              <a:rPr lang="fr-CA" u="sng" dirty="0"/>
              <a:t>hôte</a:t>
            </a:r>
          </a:p>
          <a:p>
            <a:pPr lvl="1"/>
            <a:r>
              <a:rPr lang="fr-CA" dirty="0"/>
              <a:t>On utilise la notation décimale pointée</a:t>
            </a:r>
          </a:p>
          <a:p>
            <a:r>
              <a:rPr lang="fr-CA" dirty="0" smtClean="0"/>
              <a:t>Cinq classes</a:t>
            </a:r>
          </a:p>
          <a:p>
            <a:pPr lvl="1"/>
            <a:r>
              <a:rPr lang="fr-CA" dirty="0" smtClean="0"/>
              <a:t>A, B, C pour des hôtes</a:t>
            </a:r>
          </a:p>
          <a:p>
            <a:pPr lvl="1"/>
            <a:r>
              <a:rPr lang="fr-CA" dirty="0" smtClean="0"/>
              <a:t>D pour le multicast</a:t>
            </a:r>
          </a:p>
          <a:p>
            <a:pPr lvl="1"/>
            <a:r>
              <a:rPr lang="fr-CA" dirty="0" smtClean="0"/>
              <a:t>E pour l’expérimentation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5205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Classes d’adresse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dirty="0" smtClean="0"/>
              <a:t>Hôtes</a:t>
            </a:r>
          </a:p>
          <a:p>
            <a:pPr lvl="1">
              <a:lnSpc>
                <a:spcPct val="90000"/>
              </a:lnSpc>
            </a:pPr>
            <a:r>
              <a:rPr lang="fr-FR" dirty="0" smtClean="0"/>
              <a:t>A </a:t>
            </a:r>
            <a:r>
              <a:rPr lang="fr-FR" dirty="0"/>
              <a:t>:</a:t>
            </a:r>
            <a:r>
              <a:rPr lang="en-GB" dirty="0"/>
              <a:t> </a:t>
            </a:r>
            <a:r>
              <a:rPr lang="en-GB" dirty="0" smtClean="0"/>
              <a:t>0yyyyyyy.x.x.x</a:t>
            </a:r>
          </a:p>
          <a:p>
            <a:pPr lvl="2">
              <a:lnSpc>
                <a:spcPct val="90000"/>
              </a:lnSpc>
            </a:pPr>
            <a:r>
              <a:rPr lang="en-GB" dirty="0" smtClean="0"/>
              <a:t>0 à 126</a:t>
            </a:r>
            <a:endParaRPr lang="fr-FR" dirty="0"/>
          </a:p>
          <a:p>
            <a:pPr lvl="1">
              <a:lnSpc>
                <a:spcPct val="90000"/>
              </a:lnSpc>
            </a:pPr>
            <a:r>
              <a:rPr lang="en-GB" dirty="0"/>
              <a:t>B : </a:t>
            </a:r>
            <a:r>
              <a:rPr lang="en-GB" dirty="0" smtClean="0"/>
              <a:t>10yyyyyy.yyyyyyyy.x.x</a:t>
            </a:r>
          </a:p>
          <a:p>
            <a:pPr lvl="2">
              <a:lnSpc>
                <a:spcPct val="90000"/>
              </a:lnSpc>
            </a:pPr>
            <a:r>
              <a:rPr lang="en-GB" dirty="0" smtClean="0"/>
              <a:t>128 à 191</a:t>
            </a:r>
            <a:endParaRPr lang="fr-FR" dirty="0"/>
          </a:p>
          <a:p>
            <a:pPr lvl="1">
              <a:lnSpc>
                <a:spcPct val="90000"/>
              </a:lnSpc>
            </a:pPr>
            <a:r>
              <a:rPr lang="en-GB" dirty="0"/>
              <a:t>C : </a:t>
            </a:r>
            <a:r>
              <a:rPr lang="en-GB" dirty="0" smtClean="0"/>
              <a:t>110yyyyy.yyyyyyyy.yyyyyyyy.x</a:t>
            </a:r>
          </a:p>
          <a:p>
            <a:pPr lvl="2">
              <a:lnSpc>
                <a:spcPct val="90000"/>
              </a:lnSpc>
            </a:pPr>
            <a:r>
              <a:rPr lang="en-GB" dirty="0" smtClean="0"/>
              <a:t>192 à </a:t>
            </a:r>
            <a:endParaRPr lang="fr-FR" dirty="0"/>
          </a:p>
          <a:p>
            <a:pPr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D</a:t>
            </a:r>
            <a:r>
              <a:rPr lang="en-GB" dirty="0"/>
              <a:t> : 1110yyyy.Y.Y.Y</a:t>
            </a:r>
            <a:endParaRPr lang="fr-FR" dirty="0"/>
          </a:p>
          <a:p>
            <a:pPr>
              <a:lnSpc>
                <a:spcPct val="90000"/>
              </a:lnSpc>
            </a:pPr>
            <a:endParaRPr lang="fr-FR" dirty="0" smtClean="0"/>
          </a:p>
          <a:p>
            <a:pPr>
              <a:lnSpc>
                <a:spcPct val="90000"/>
              </a:lnSpc>
            </a:pPr>
            <a:r>
              <a:rPr lang="fr-FR" dirty="0" smtClean="0"/>
              <a:t>E</a:t>
            </a:r>
            <a:r>
              <a:rPr lang="fr-FR" dirty="0"/>
              <a:t> : 11110yyy.Y.Y.Y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687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Catégories d’adresses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 smtClean="0"/>
              <a:t>Adresse de bouclage</a:t>
            </a:r>
          </a:p>
          <a:p>
            <a:pPr lvl="1"/>
            <a:r>
              <a:rPr lang="fr-CA" dirty="0" smtClean="0"/>
              <a:t>127.0.0.1</a:t>
            </a:r>
          </a:p>
          <a:p>
            <a:r>
              <a:rPr lang="fr-CA" dirty="0" smtClean="0"/>
              <a:t>Dans chaque classe</a:t>
            </a:r>
          </a:p>
          <a:p>
            <a:pPr lvl="1"/>
            <a:r>
              <a:rPr lang="fr-CA" dirty="0" smtClean="0"/>
              <a:t>Des adresses publiques</a:t>
            </a:r>
          </a:p>
          <a:p>
            <a:pPr lvl="1"/>
            <a:r>
              <a:rPr lang="fr-CA" dirty="0" smtClean="0"/>
              <a:t>Des adresses privées</a:t>
            </a:r>
          </a:p>
          <a:p>
            <a:pPr lvl="2"/>
            <a:r>
              <a:rPr lang="fr-CA" dirty="0" smtClean="0"/>
              <a:t>10.0.0.0/8</a:t>
            </a:r>
          </a:p>
          <a:p>
            <a:pPr lvl="2"/>
            <a:r>
              <a:rPr lang="fr-CA" dirty="0" smtClean="0"/>
              <a:t>172.16.0.0/16 à 172.31.0.0/16</a:t>
            </a:r>
            <a:endParaRPr lang="fr-CA" dirty="0"/>
          </a:p>
          <a:p>
            <a:pPr lvl="2"/>
            <a:r>
              <a:rPr lang="fr-CA" dirty="0" smtClean="0"/>
              <a:t>192.168.0.0/24 à 192.168.255.0/24</a:t>
            </a:r>
          </a:p>
          <a:p>
            <a:r>
              <a:rPr lang="fr-CA" dirty="0" smtClean="0"/>
              <a:t>APIPA (Microsoft)</a:t>
            </a:r>
          </a:p>
          <a:p>
            <a:pPr lvl="1"/>
            <a:r>
              <a:rPr lang="fr-CA" dirty="0" smtClean="0"/>
              <a:t>169.254.0.0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2004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Protocole ARP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 smtClean="0"/>
              <a:t>Broadcast</a:t>
            </a:r>
            <a:r>
              <a:rPr lang="fr-FR" dirty="0" smtClean="0"/>
              <a:t> </a:t>
            </a:r>
            <a:r>
              <a:rPr lang="fr-FR" dirty="0"/>
              <a:t>un appel à l’aide…</a:t>
            </a:r>
          </a:p>
          <a:p>
            <a:pPr lvl="1"/>
            <a:r>
              <a:rPr lang="fr-FR" dirty="0"/>
              <a:t>@</a:t>
            </a:r>
            <a:r>
              <a:rPr lang="fr-FR" dirty="0" err="1"/>
              <a:t>source.ethernet</a:t>
            </a:r>
            <a:r>
              <a:rPr lang="fr-FR" dirty="0"/>
              <a:t> = @émetteur</a:t>
            </a:r>
          </a:p>
          <a:p>
            <a:pPr lvl="1"/>
            <a:r>
              <a:rPr lang="fr-FR" dirty="0"/>
              <a:t>@</a:t>
            </a:r>
            <a:r>
              <a:rPr lang="fr-FR" dirty="0" err="1"/>
              <a:t>destination.ethernet</a:t>
            </a:r>
            <a:r>
              <a:rPr lang="fr-FR" dirty="0"/>
              <a:t> = FF-FF-FF-FF-FF-FF</a:t>
            </a:r>
          </a:p>
          <a:p>
            <a:pPr lvl="1"/>
            <a:r>
              <a:rPr lang="fr-FR" dirty="0"/>
              <a:t>Type = </a:t>
            </a:r>
            <a:r>
              <a:rPr lang="fr-FR" dirty="0" smtClean="0"/>
              <a:t>0806H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endParaRPr lang="fr-FR" dirty="0" smtClean="0"/>
          </a:p>
          <a:p>
            <a:r>
              <a:rPr lang="fr-FR" dirty="0" smtClean="0"/>
              <a:t>Réponse</a:t>
            </a:r>
          </a:p>
          <a:p>
            <a:pPr lvl="1"/>
            <a:r>
              <a:rPr lang="fr-FR" dirty="0" smtClean="0"/>
              <a:t>Même trame, mais les champs sont remplis par la cible</a:t>
            </a:r>
          </a:p>
          <a:p>
            <a:pPr lvl="1"/>
            <a:endParaRPr lang="fr-FR" dirty="0"/>
          </a:p>
          <a:p>
            <a:endParaRPr lang="fr-CA" dirty="0"/>
          </a:p>
        </p:txBody>
      </p:sp>
      <p:grpSp>
        <p:nvGrpSpPr>
          <p:cNvPr id="29" name="Groupe 28"/>
          <p:cNvGrpSpPr/>
          <p:nvPr/>
        </p:nvGrpSpPr>
        <p:grpSpPr>
          <a:xfrm>
            <a:off x="291045" y="3426441"/>
            <a:ext cx="8680450" cy="1071562"/>
            <a:chOff x="193675" y="3924300"/>
            <a:chExt cx="8680450" cy="1071562"/>
          </a:xfrm>
        </p:grpSpPr>
        <p:sp>
          <p:nvSpPr>
            <p:cNvPr id="4" name="Rectangle 8"/>
            <p:cNvSpPr>
              <a:spLocks noChangeArrowheads="1"/>
            </p:cNvSpPr>
            <p:nvPr/>
          </p:nvSpPr>
          <p:spPr bwMode="auto">
            <a:xfrm>
              <a:off x="4549775" y="3924300"/>
              <a:ext cx="1079500" cy="72072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fr-FR" sz="1600"/>
                <a:t>@Matériel</a:t>
              </a:r>
            </a:p>
            <a:p>
              <a:r>
                <a:rPr lang="fr-FR" sz="1600"/>
                <a:t>Source</a:t>
              </a:r>
            </a:p>
          </p:txBody>
        </p:sp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5629275" y="3924300"/>
              <a:ext cx="1082675" cy="72072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fr-FR" sz="1600"/>
                <a:t>@Protocole</a:t>
              </a:r>
            </a:p>
            <a:p>
              <a:r>
                <a:rPr lang="fr-FR" sz="1600"/>
                <a:t>Source</a:t>
              </a:r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6711950" y="3924300"/>
              <a:ext cx="1079500" cy="72072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fr-FR" sz="1600"/>
                <a:t>@Matériel</a:t>
              </a:r>
            </a:p>
            <a:p>
              <a:r>
                <a:rPr lang="fr-FR" sz="1600"/>
                <a:t>Cible</a:t>
              </a:r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7791450" y="3924300"/>
              <a:ext cx="1082675" cy="72072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fr-FR" sz="1600"/>
                <a:t>@Protocole</a:t>
              </a:r>
            </a:p>
            <a:p>
              <a:r>
                <a:rPr lang="fr-FR" sz="1800"/>
                <a:t>Cible</a:t>
              </a:r>
            </a:p>
          </p:txBody>
        </p:sp>
        <p:grpSp>
          <p:nvGrpSpPr>
            <p:cNvPr id="8" name="Group 30"/>
            <p:cNvGrpSpPr>
              <a:grpSpLocks/>
            </p:cNvGrpSpPr>
            <p:nvPr/>
          </p:nvGrpSpPr>
          <p:grpSpPr bwMode="auto">
            <a:xfrm>
              <a:off x="193675" y="3924300"/>
              <a:ext cx="863600" cy="1071562"/>
              <a:chOff x="122" y="2699"/>
              <a:chExt cx="544" cy="675"/>
            </a:xfrm>
          </p:grpSpPr>
          <p:sp>
            <p:nvSpPr>
              <p:cNvPr id="9" name="Rectangle 4"/>
              <p:cNvSpPr>
                <a:spLocks noChangeArrowheads="1"/>
              </p:cNvSpPr>
              <p:nvPr/>
            </p:nvSpPr>
            <p:spPr bwMode="auto">
              <a:xfrm>
                <a:off x="122" y="2699"/>
                <a:ext cx="544" cy="45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fr-FR" sz="1600"/>
                  <a:t>Matériel</a:t>
                </a:r>
              </a:p>
            </p:txBody>
          </p:sp>
          <p:sp>
            <p:nvSpPr>
              <p:cNvPr id="10" name="Line 13"/>
              <p:cNvSpPr>
                <a:spLocks noChangeShapeType="1"/>
              </p:cNvSpPr>
              <p:nvPr/>
            </p:nvSpPr>
            <p:spPr bwMode="auto">
              <a:xfrm>
                <a:off x="122" y="3374"/>
                <a:ext cx="5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11" name="Text Box 22"/>
              <p:cNvSpPr txBox="1">
                <a:spLocks noChangeArrowheads="1"/>
              </p:cNvSpPr>
              <p:nvPr/>
            </p:nvSpPr>
            <p:spPr bwMode="auto">
              <a:xfrm>
                <a:off x="297" y="3182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fr-FR"/>
                  <a:t>2</a:t>
                </a:r>
              </a:p>
            </p:txBody>
          </p:sp>
        </p:grp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1057275" y="3924300"/>
              <a:ext cx="866775" cy="1071562"/>
              <a:chOff x="666" y="2699"/>
              <a:chExt cx="546" cy="675"/>
            </a:xfrm>
          </p:grpSpPr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666" y="2699"/>
                <a:ext cx="544" cy="45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fr-FR" sz="1600"/>
                  <a:t>Protocole</a:t>
                </a:r>
              </a:p>
            </p:txBody>
          </p:sp>
          <p:sp>
            <p:nvSpPr>
              <p:cNvPr id="14" name="Line 18"/>
              <p:cNvSpPr>
                <a:spLocks noChangeShapeType="1"/>
              </p:cNvSpPr>
              <p:nvPr/>
            </p:nvSpPr>
            <p:spPr bwMode="auto">
              <a:xfrm>
                <a:off x="666" y="3374"/>
                <a:ext cx="5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15" name="Text Box 23"/>
              <p:cNvSpPr txBox="1">
                <a:spLocks noChangeArrowheads="1"/>
              </p:cNvSpPr>
              <p:nvPr/>
            </p:nvSpPr>
            <p:spPr bwMode="auto">
              <a:xfrm>
                <a:off x="842" y="3182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fr-FR"/>
                  <a:t>2</a:t>
                </a:r>
              </a:p>
            </p:txBody>
          </p:sp>
        </p:grpSp>
        <p:grpSp>
          <p:nvGrpSpPr>
            <p:cNvPr id="16" name="Group 32"/>
            <p:cNvGrpSpPr>
              <a:grpSpLocks/>
            </p:cNvGrpSpPr>
            <p:nvPr/>
          </p:nvGrpSpPr>
          <p:grpSpPr bwMode="auto">
            <a:xfrm>
              <a:off x="1920875" y="3924300"/>
              <a:ext cx="866775" cy="1071562"/>
              <a:chOff x="1210" y="2699"/>
              <a:chExt cx="546" cy="675"/>
            </a:xfrm>
          </p:grpSpPr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1212" y="2699"/>
                <a:ext cx="544" cy="45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fr-FR" sz="1600"/>
                  <a:t>Taille</a:t>
                </a:r>
              </a:p>
              <a:p>
                <a:r>
                  <a:rPr lang="fr-FR" sz="1600"/>
                  <a:t>Matériel</a:t>
                </a:r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1210" y="3374"/>
                <a:ext cx="5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19" name="Text Box 24"/>
              <p:cNvSpPr txBox="1">
                <a:spLocks noChangeArrowheads="1"/>
              </p:cNvSpPr>
              <p:nvPr/>
            </p:nvSpPr>
            <p:spPr bwMode="auto">
              <a:xfrm>
                <a:off x="1386" y="3182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fr-FR"/>
                  <a:t>1</a:t>
                </a:r>
              </a:p>
            </p:txBody>
          </p:sp>
        </p:grpSp>
        <p:grpSp>
          <p:nvGrpSpPr>
            <p:cNvPr id="20" name="Group 33"/>
            <p:cNvGrpSpPr>
              <a:grpSpLocks/>
            </p:cNvGrpSpPr>
            <p:nvPr/>
          </p:nvGrpSpPr>
          <p:grpSpPr bwMode="auto">
            <a:xfrm>
              <a:off x="2787650" y="3924300"/>
              <a:ext cx="898525" cy="1071562"/>
              <a:chOff x="1756" y="2699"/>
              <a:chExt cx="566" cy="675"/>
            </a:xfrm>
          </p:grpSpPr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1756" y="2699"/>
                <a:ext cx="566" cy="45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fr-FR" sz="1600"/>
                  <a:t>Taille</a:t>
                </a:r>
              </a:p>
              <a:p>
                <a:r>
                  <a:rPr lang="fr-FR" sz="1600"/>
                  <a:t>Protocole</a:t>
                </a:r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1756" y="3374"/>
                <a:ext cx="5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3" name="Text Box 25"/>
              <p:cNvSpPr txBox="1">
                <a:spLocks noChangeArrowheads="1"/>
              </p:cNvSpPr>
              <p:nvPr/>
            </p:nvSpPr>
            <p:spPr bwMode="auto">
              <a:xfrm>
                <a:off x="1942" y="3182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fr-FR"/>
                  <a:t>1</a:t>
                </a:r>
              </a:p>
            </p:txBody>
          </p:sp>
        </p:grp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3686175" y="3924300"/>
              <a:ext cx="863600" cy="1071562"/>
              <a:chOff x="2322" y="2699"/>
              <a:chExt cx="544" cy="675"/>
            </a:xfrm>
          </p:grpSpPr>
          <p:sp>
            <p:nvSpPr>
              <p:cNvPr id="25" name="Rectangle 12"/>
              <p:cNvSpPr>
                <a:spLocks noChangeArrowheads="1"/>
              </p:cNvSpPr>
              <p:nvPr/>
            </p:nvSpPr>
            <p:spPr bwMode="auto">
              <a:xfrm>
                <a:off x="2322" y="2699"/>
                <a:ext cx="544" cy="45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fr-FR" sz="1600"/>
                  <a:t>OP</a:t>
                </a:r>
              </a:p>
            </p:txBody>
          </p:sp>
          <p:sp>
            <p:nvSpPr>
              <p:cNvPr id="26" name="Line 15"/>
              <p:cNvSpPr>
                <a:spLocks noChangeShapeType="1"/>
              </p:cNvSpPr>
              <p:nvPr/>
            </p:nvSpPr>
            <p:spPr bwMode="auto">
              <a:xfrm>
                <a:off x="2322" y="3374"/>
                <a:ext cx="5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7" name="Text Box 26"/>
              <p:cNvSpPr txBox="1">
                <a:spLocks noChangeArrowheads="1"/>
              </p:cNvSpPr>
              <p:nvPr/>
            </p:nvSpPr>
            <p:spPr bwMode="auto">
              <a:xfrm>
                <a:off x="2497" y="3182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fr-FR"/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975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Format du paquet IP</a:t>
            </a:r>
            <a:endParaRPr lang="fr-CA" dirty="0"/>
          </a:p>
        </p:txBody>
      </p:sp>
      <p:grpSp>
        <p:nvGrpSpPr>
          <p:cNvPr id="23" name="Groupe 22"/>
          <p:cNvGrpSpPr/>
          <p:nvPr/>
        </p:nvGrpSpPr>
        <p:grpSpPr>
          <a:xfrm>
            <a:off x="551586" y="1198192"/>
            <a:ext cx="8081188" cy="5085565"/>
            <a:chOff x="91213" y="458670"/>
            <a:chExt cx="8081188" cy="5085565"/>
          </a:xfrm>
        </p:grpSpPr>
        <p:grpSp>
          <p:nvGrpSpPr>
            <p:cNvPr id="24" name="Groupe 23"/>
            <p:cNvGrpSpPr/>
            <p:nvPr/>
          </p:nvGrpSpPr>
          <p:grpSpPr>
            <a:xfrm>
              <a:off x="91213" y="458670"/>
              <a:ext cx="8081188" cy="5085565"/>
              <a:chOff x="109538" y="1252538"/>
              <a:chExt cx="8783637" cy="5605462"/>
            </a:xfrm>
          </p:grpSpPr>
          <p:sp>
            <p:nvSpPr>
              <p:cNvPr id="26" name="Rectangle 2"/>
              <p:cNvSpPr>
                <a:spLocks noChangeArrowheads="1"/>
              </p:cNvSpPr>
              <p:nvPr/>
            </p:nvSpPr>
            <p:spPr bwMode="auto">
              <a:xfrm>
                <a:off x="250825" y="4508500"/>
                <a:ext cx="8642350" cy="58578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fr-FR" sz="1600"/>
                  <a:t>Options éventuelles</a:t>
                </a:r>
              </a:p>
            </p:txBody>
          </p:sp>
          <p:sp>
            <p:nvSpPr>
              <p:cNvPr id="27" name="Rectangle 4"/>
              <p:cNvSpPr>
                <a:spLocks noChangeArrowheads="1"/>
              </p:cNvSpPr>
              <p:nvPr/>
            </p:nvSpPr>
            <p:spPr bwMode="auto">
              <a:xfrm>
                <a:off x="250825" y="1584325"/>
                <a:ext cx="1079500" cy="5857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fr-FR" sz="1600"/>
                  <a:t>Version</a:t>
                </a:r>
              </a:p>
            </p:txBody>
          </p:sp>
          <p:sp>
            <p:nvSpPr>
              <p:cNvPr id="28" name="Rectangle 5"/>
              <p:cNvSpPr>
                <a:spLocks noChangeArrowheads="1"/>
              </p:cNvSpPr>
              <p:nvPr/>
            </p:nvSpPr>
            <p:spPr bwMode="auto">
              <a:xfrm>
                <a:off x="1331913" y="1584325"/>
                <a:ext cx="1079500" cy="5857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fr-FR" sz="1600" dirty="0"/>
                  <a:t>Longueur</a:t>
                </a:r>
              </a:p>
              <a:p>
                <a:r>
                  <a:rPr lang="fr-FR" sz="1600" dirty="0"/>
                  <a:t>entête</a:t>
                </a:r>
              </a:p>
            </p:txBody>
          </p:sp>
          <p:sp>
            <p:nvSpPr>
              <p:cNvPr id="29" name="Rectangle 6"/>
              <p:cNvSpPr>
                <a:spLocks noChangeArrowheads="1"/>
              </p:cNvSpPr>
              <p:nvPr/>
            </p:nvSpPr>
            <p:spPr bwMode="auto">
              <a:xfrm>
                <a:off x="2411413" y="1584325"/>
                <a:ext cx="2160587" cy="5857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fr-FR" sz="1600"/>
                  <a:t>Type de Service</a:t>
                </a:r>
              </a:p>
            </p:txBody>
          </p:sp>
          <p:sp>
            <p:nvSpPr>
              <p:cNvPr id="30" name="Rectangle 7"/>
              <p:cNvSpPr>
                <a:spLocks noChangeArrowheads="1"/>
              </p:cNvSpPr>
              <p:nvPr/>
            </p:nvSpPr>
            <p:spPr bwMode="auto">
              <a:xfrm>
                <a:off x="4572000" y="1584325"/>
                <a:ext cx="4321175" cy="5857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fr-FR" sz="1600"/>
                  <a:t>Longueur totale</a:t>
                </a:r>
              </a:p>
            </p:txBody>
          </p:sp>
          <p:sp>
            <p:nvSpPr>
              <p:cNvPr id="31" name="Rectangle 8"/>
              <p:cNvSpPr>
                <a:spLocks noChangeArrowheads="1"/>
              </p:cNvSpPr>
              <p:nvPr/>
            </p:nvSpPr>
            <p:spPr bwMode="auto">
              <a:xfrm>
                <a:off x="250825" y="2168525"/>
                <a:ext cx="4321175" cy="5857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fr-FR" sz="1600"/>
                  <a:t>Identification</a:t>
                </a:r>
              </a:p>
            </p:txBody>
          </p:sp>
          <p:sp>
            <p:nvSpPr>
              <p:cNvPr id="32" name="Rectangle 9"/>
              <p:cNvSpPr>
                <a:spLocks noChangeArrowheads="1"/>
              </p:cNvSpPr>
              <p:nvPr/>
            </p:nvSpPr>
            <p:spPr bwMode="auto">
              <a:xfrm>
                <a:off x="4572000" y="2168525"/>
                <a:ext cx="809625" cy="5857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fr-FR" sz="1600"/>
                  <a:t>Flags</a:t>
                </a:r>
              </a:p>
            </p:txBody>
          </p:sp>
          <p:sp>
            <p:nvSpPr>
              <p:cNvPr id="33" name="Rectangle 10"/>
              <p:cNvSpPr>
                <a:spLocks noChangeArrowheads="1"/>
              </p:cNvSpPr>
              <p:nvPr/>
            </p:nvSpPr>
            <p:spPr bwMode="auto">
              <a:xfrm>
                <a:off x="5381625" y="2168525"/>
                <a:ext cx="3511550" cy="5857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fr-FR" sz="1600"/>
                  <a:t>Fragment Offset</a:t>
                </a:r>
              </a:p>
            </p:txBody>
          </p:sp>
          <p:sp>
            <p:nvSpPr>
              <p:cNvPr id="34" name="Rectangle 11"/>
              <p:cNvSpPr>
                <a:spLocks noChangeArrowheads="1"/>
              </p:cNvSpPr>
              <p:nvPr/>
            </p:nvSpPr>
            <p:spPr bwMode="auto">
              <a:xfrm>
                <a:off x="250825" y="2754313"/>
                <a:ext cx="2160588" cy="585787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fr-FR" sz="1600"/>
                  <a:t>Time To Live</a:t>
                </a:r>
              </a:p>
            </p:txBody>
          </p:sp>
          <p:sp>
            <p:nvSpPr>
              <p:cNvPr id="35" name="Rectangle 12"/>
              <p:cNvSpPr>
                <a:spLocks noChangeArrowheads="1"/>
              </p:cNvSpPr>
              <p:nvPr/>
            </p:nvSpPr>
            <p:spPr bwMode="auto">
              <a:xfrm>
                <a:off x="2411413" y="2754313"/>
                <a:ext cx="2160587" cy="585787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fr-FR" sz="1600"/>
                  <a:t>Protocole supérieur</a:t>
                </a:r>
              </a:p>
            </p:txBody>
          </p:sp>
          <p:sp>
            <p:nvSpPr>
              <p:cNvPr id="36" name="Rectangle 13"/>
              <p:cNvSpPr>
                <a:spLocks noChangeArrowheads="1"/>
              </p:cNvSpPr>
              <p:nvPr/>
            </p:nvSpPr>
            <p:spPr bwMode="auto">
              <a:xfrm>
                <a:off x="4572000" y="2754313"/>
                <a:ext cx="4321175" cy="585787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fr-FR" sz="1600"/>
                  <a:t>Contrôle d’erreur entête</a:t>
                </a:r>
              </a:p>
            </p:txBody>
          </p:sp>
          <p:sp>
            <p:nvSpPr>
              <p:cNvPr id="37" name="Rectangle 14"/>
              <p:cNvSpPr>
                <a:spLocks noChangeArrowheads="1"/>
              </p:cNvSpPr>
              <p:nvPr/>
            </p:nvSpPr>
            <p:spPr bwMode="auto">
              <a:xfrm>
                <a:off x="250825" y="3338513"/>
                <a:ext cx="8642350" cy="585787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fr-FR" sz="1600"/>
                  <a:t>@ IP source</a:t>
                </a:r>
              </a:p>
            </p:txBody>
          </p:sp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250825" y="3924300"/>
                <a:ext cx="8642350" cy="5857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fr-FR" sz="1600"/>
                  <a:t>@ IP destination</a:t>
                </a:r>
              </a:p>
            </p:txBody>
          </p:sp>
          <p:sp>
            <p:nvSpPr>
              <p:cNvPr id="39" name="Rectangle 16"/>
              <p:cNvSpPr>
                <a:spLocks noChangeArrowheads="1"/>
              </p:cNvSpPr>
              <p:nvPr/>
            </p:nvSpPr>
            <p:spPr bwMode="auto">
              <a:xfrm>
                <a:off x="250825" y="5094288"/>
                <a:ext cx="8642350" cy="1763712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fr-FR" sz="1600"/>
                  <a:t>Données</a:t>
                </a:r>
              </a:p>
            </p:txBody>
          </p:sp>
          <p:sp>
            <p:nvSpPr>
              <p:cNvPr id="40" name="Text Box 17"/>
              <p:cNvSpPr txBox="1">
                <a:spLocks noChangeArrowheads="1"/>
              </p:cNvSpPr>
              <p:nvPr/>
            </p:nvSpPr>
            <p:spPr bwMode="auto">
              <a:xfrm>
                <a:off x="109538" y="1252538"/>
                <a:ext cx="282575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fr-FR"/>
                  <a:t>0</a:t>
                </a:r>
              </a:p>
            </p:txBody>
          </p:sp>
          <p:sp>
            <p:nvSpPr>
              <p:cNvPr id="41" name="Text Box 18"/>
              <p:cNvSpPr txBox="1">
                <a:spLocks noChangeArrowheads="1"/>
              </p:cNvSpPr>
              <p:nvPr/>
            </p:nvSpPr>
            <p:spPr bwMode="auto">
              <a:xfrm>
                <a:off x="1190625" y="1254125"/>
                <a:ext cx="282575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fr-FR"/>
                  <a:t>4</a:t>
                </a:r>
              </a:p>
            </p:txBody>
          </p:sp>
          <p:sp>
            <p:nvSpPr>
              <p:cNvPr id="42" name="Text Box 19"/>
              <p:cNvSpPr txBox="1">
                <a:spLocks noChangeArrowheads="1"/>
              </p:cNvSpPr>
              <p:nvPr/>
            </p:nvSpPr>
            <p:spPr bwMode="auto">
              <a:xfrm>
                <a:off x="2270125" y="1254125"/>
                <a:ext cx="282575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fr-FR"/>
                  <a:t>8</a:t>
                </a:r>
              </a:p>
            </p:txBody>
          </p:sp>
          <p:sp>
            <p:nvSpPr>
              <p:cNvPr id="43" name="Text Box 20"/>
              <p:cNvSpPr txBox="1">
                <a:spLocks noChangeArrowheads="1"/>
              </p:cNvSpPr>
              <p:nvPr/>
            </p:nvSpPr>
            <p:spPr bwMode="auto">
              <a:xfrm>
                <a:off x="4381500" y="1254125"/>
                <a:ext cx="3810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fr-FR"/>
                  <a:t>16</a:t>
                </a:r>
              </a:p>
            </p:txBody>
          </p:sp>
          <p:sp>
            <p:nvSpPr>
              <p:cNvPr id="44" name="Text Box 21"/>
              <p:cNvSpPr txBox="1">
                <a:spLocks noChangeArrowheads="1"/>
              </p:cNvSpPr>
              <p:nvPr/>
            </p:nvSpPr>
            <p:spPr bwMode="auto">
              <a:xfrm>
                <a:off x="5191125" y="1254125"/>
                <a:ext cx="3810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fr-FR"/>
                  <a:t>19</a:t>
                </a:r>
              </a:p>
            </p:txBody>
          </p:sp>
        </p:grp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7791401" y="460110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20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Résumé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couche Réseau permet</a:t>
            </a:r>
          </a:p>
          <a:p>
            <a:pPr lvl="1"/>
            <a:r>
              <a:rPr lang="fr-FR" dirty="0"/>
              <a:t>Envoi de données de taille quelconque</a:t>
            </a:r>
          </a:p>
          <a:p>
            <a:pPr lvl="1"/>
            <a:r>
              <a:rPr lang="fr-FR" dirty="0"/>
              <a:t>Adressage unique des machines</a:t>
            </a:r>
          </a:p>
          <a:p>
            <a:pPr lvl="1"/>
            <a:r>
              <a:rPr lang="fr-FR" dirty="0"/>
              <a:t>Contact d’une machine arbitraire (routage)</a:t>
            </a:r>
          </a:p>
          <a:p>
            <a:r>
              <a:rPr lang="fr-FR" dirty="0"/>
              <a:t>MAIS</a:t>
            </a:r>
          </a:p>
          <a:p>
            <a:pPr lvl="1"/>
            <a:r>
              <a:rPr lang="fr-FR" dirty="0"/>
              <a:t>Aucune garantie d’arrivée</a:t>
            </a:r>
          </a:p>
          <a:p>
            <a:pPr lvl="1"/>
            <a:r>
              <a:rPr lang="fr-FR" dirty="0"/>
              <a:t>Aucun respect de l’ordre</a:t>
            </a:r>
          </a:p>
          <a:p>
            <a:pPr lvl="1"/>
            <a:r>
              <a:rPr lang="fr-FR" dirty="0"/>
              <a:t>Une seule connexion par machine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2123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Le nom des couches</a:t>
            </a:r>
            <a:br>
              <a:rPr lang="fr-CA" dirty="0" smtClean="0"/>
            </a:br>
            <a:r>
              <a:rPr lang="fr-CA" sz="3100" i="1" dirty="0" smtClean="0"/>
              <a:t>en français</a:t>
            </a:r>
            <a:endParaRPr lang="fr-CA" i="1" dirty="0"/>
          </a:p>
        </p:txBody>
      </p:sp>
      <p:pic>
        <p:nvPicPr>
          <p:cNvPr id="2051" name="Picture 3" descr="D:\_Utilisateurs\Sylvie\Documents\_Cegep\_Cours\B54\Obj 01 Théorie télécommunication (B54)\Images\p1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84784"/>
            <a:ext cx="6336704" cy="486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72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Couche transport</a:t>
            </a: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Section 4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0937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Rôle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 smtClean="0"/>
              <a:t>Responsable de la transmission bout à bout</a:t>
            </a:r>
          </a:p>
          <a:p>
            <a:pPr lvl="1"/>
            <a:r>
              <a:rPr lang="fr-CA" dirty="0" smtClean="0"/>
              <a:t>Donc de vérifier s’il y a des erreurs</a:t>
            </a:r>
          </a:p>
          <a:p>
            <a:r>
              <a:rPr lang="fr-CA" dirty="0" smtClean="0"/>
              <a:t>Données: Messages ou datagramme</a:t>
            </a:r>
          </a:p>
          <a:p>
            <a:r>
              <a:rPr lang="fr-CA" dirty="0" smtClean="0"/>
              <a:t>Multiplexage</a:t>
            </a:r>
          </a:p>
          <a:p>
            <a:r>
              <a:rPr lang="fr-CA" dirty="0" smtClean="0"/>
              <a:t>Deux modes</a:t>
            </a:r>
          </a:p>
          <a:p>
            <a:pPr lvl="1"/>
            <a:r>
              <a:rPr lang="fr-CA" dirty="0" smtClean="0"/>
              <a:t>Connecté (TCP)</a:t>
            </a:r>
          </a:p>
          <a:p>
            <a:pPr lvl="1"/>
            <a:r>
              <a:rPr lang="fr-CA" dirty="0" smtClean="0"/>
              <a:t>Non connecté (UDP)</a:t>
            </a:r>
          </a:p>
          <a:p>
            <a:r>
              <a:rPr lang="fr-CA" dirty="0" smtClean="0"/>
              <a:t>Références:</a:t>
            </a:r>
          </a:p>
          <a:p>
            <a:pPr lvl="1"/>
            <a:r>
              <a:rPr lang="fr-CA" dirty="0" smtClean="0">
                <a:hlinkClick r:id="rId2"/>
              </a:rPr>
              <a:t>http</a:t>
            </a:r>
            <a:r>
              <a:rPr lang="fr-CA" dirty="0">
                <a:hlinkClick r:id="rId2"/>
              </a:rPr>
              <a:t>://sebsauvage.net/comprendre/tcpip</a:t>
            </a:r>
            <a:r>
              <a:rPr lang="fr-CA" dirty="0" smtClean="0">
                <a:hlinkClick r:id="rId2"/>
              </a:rPr>
              <a:t>/</a:t>
            </a:r>
            <a:endParaRPr lang="fr-CA" dirty="0" smtClean="0"/>
          </a:p>
          <a:p>
            <a:pPr lvl="1"/>
            <a:r>
              <a:rPr lang="fr-CA" dirty="0" smtClean="0"/>
              <a:t>TCP/IP </a:t>
            </a:r>
            <a:r>
              <a:rPr lang="fr-CA" dirty="0" err="1" smtClean="0"/>
              <a:t>fundamentals</a:t>
            </a:r>
            <a:endParaRPr lang="fr-CA" dirty="0" smtClean="0"/>
          </a:p>
          <a:p>
            <a:endParaRPr lang="fr-CA" dirty="0" smtClean="0"/>
          </a:p>
          <a:p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81709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UD</a:t>
            </a:r>
            <a:r>
              <a:rPr lang="fr-CA" smtClean="0"/>
              <a:t>P </a:t>
            </a:r>
            <a:r>
              <a:rPr lang="fr-CA" sz="3200" dirty="0"/>
              <a:t>(User datagramme protocole)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smtClean="0"/>
              <a:t>Connecté</a:t>
            </a:r>
          </a:p>
          <a:p>
            <a:pPr lvl="1"/>
            <a:r>
              <a:rPr lang="fr-CA" dirty="0" smtClean="0"/>
              <a:t>Comme si on parle au téléphone</a:t>
            </a:r>
          </a:p>
          <a:p>
            <a:r>
              <a:rPr lang="fr-CA" dirty="0" smtClean="0"/>
              <a:t>Message remis dans le bon ordre</a:t>
            </a:r>
          </a:p>
          <a:p>
            <a:r>
              <a:rPr lang="fr-CA" dirty="0" smtClean="0"/>
              <a:t>Aucun message</a:t>
            </a:r>
          </a:p>
          <a:p>
            <a:pPr lvl="1"/>
            <a:r>
              <a:rPr lang="fr-CA" dirty="0" smtClean="0"/>
              <a:t>Perdu</a:t>
            </a:r>
          </a:p>
          <a:p>
            <a:pPr lvl="1"/>
            <a:r>
              <a:rPr lang="fr-CA" dirty="0" smtClean="0"/>
              <a:t>Détérioré</a:t>
            </a:r>
          </a:p>
          <a:p>
            <a:r>
              <a:rPr lang="fr-CA" dirty="0"/>
              <a:t>Gère le multiplexage</a:t>
            </a:r>
          </a:p>
          <a:p>
            <a:pPr lvl="1"/>
            <a:r>
              <a:rPr lang="fr-CA" dirty="0"/>
              <a:t>Plusieurs connexions par ordinateur</a:t>
            </a:r>
          </a:p>
          <a:p>
            <a:pPr lvl="1"/>
            <a:r>
              <a:rPr lang="fr-CA" dirty="0"/>
              <a:t>Besoins des ports</a:t>
            </a:r>
          </a:p>
          <a:p>
            <a:endParaRPr lang="fr-CA" dirty="0" smtClean="0"/>
          </a:p>
          <a:p>
            <a:pPr lvl="1"/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72947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Message TCP</a:t>
            </a:r>
            <a:endParaRPr lang="fr-CA" dirty="0"/>
          </a:p>
        </p:txBody>
      </p:sp>
      <p:pic>
        <p:nvPicPr>
          <p:cNvPr id="5122" name="Picture 2" descr="TCP Header">
            <a:hlinkClick r:id="rId2" tooltip="TCP Header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96752"/>
            <a:ext cx="6237693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06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3 </a:t>
            </a:r>
            <a:r>
              <a:rPr lang="fr-CA" dirty="0" err="1" smtClean="0"/>
              <a:t>way</a:t>
            </a:r>
            <a:r>
              <a:rPr lang="fr-CA" dirty="0" smtClean="0"/>
              <a:t> </a:t>
            </a:r>
            <a:r>
              <a:rPr lang="fr-CA" dirty="0" err="1" smtClean="0"/>
              <a:t>handshake</a:t>
            </a:r>
            <a:endParaRPr lang="fr-CA" dirty="0"/>
          </a:p>
        </p:txBody>
      </p:sp>
      <p:pic>
        <p:nvPicPr>
          <p:cNvPr id="4098" name="Picture 2" descr="(GIF 18 ko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84784"/>
            <a:ext cx="5915402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66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Explications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CA" dirty="0" smtClean="0"/>
              <a:t>Objectif de synchroniser les deux extrémités de la connexion</a:t>
            </a:r>
          </a:p>
          <a:p>
            <a:pPr lvl="1"/>
            <a:r>
              <a:rPr lang="fr-FR" dirty="0"/>
              <a:t>Je voudrais communiquer avec </a:t>
            </a:r>
            <a:r>
              <a:rPr lang="fr-FR" dirty="0" smtClean="0"/>
              <a:t>toi</a:t>
            </a:r>
          </a:p>
          <a:p>
            <a:pPr lvl="2"/>
            <a:r>
              <a:rPr lang="fr-FR" dirty="0"/>
              <a:t>Le client envoie un segment TCP au serveur avec un numéro de séquence initial et une valeur qui indique la taille du tampon du client</a:t>
            </a:r>
            <a:r>
              <a:rPr lang="fr-FR" dirty="0" smtClean="0"/>
              <a:t>.</a:t>
            </a:r>
          </a:p>
          <a:p>
            <a:pPr lvl="1"/>
            <a:r>
              <a:rPr lang="fr-FR" dirty="0"/>
              <a:t>Je suis </a:t>
            </a:r>
            <a:r>
              <a:rPr lang="fr-FR" dirty="0" smtClean="0"/>
              <a:t>disponible</a:t>
            </a:r>
          </a:p>
          <a:p>
            <a:pPr lvl="2"/>
            <a:r>
              <a:rPr lang="fr-FR" dirty="0"/>
              <a:t>Le serveur retourne un segment TCP qui contient le numéro de séquence initial qu'il a choisi, un acquittement du client et une valeur de la taille de son </a:t>
            </a:r>
            <a:r>
              <a:rPr lang="fr-FR" dirty="0" smtClean="0"/>
              <a:t>tampon</a:t>
            </a:r>
          </a:p>
          <a:p>
            <a:pPr lvl="1"/>
            <a:r>
              <a:rPr lang="fr-FR" dirty="0"/>
              <a:t>Tiens </a:t>
            </a:r>
            <a:r>
              <a:rPr lang="fr-FR" dirty="0" smtClean="0"/>
              <a:t>le reste va suivre</a:t>
            </a:r>
          </a:p>
          <a:p>
            <a:pPr lvl="2"/>
            <a:r>
              <a:rPr lang="fr-FR" dirty="0"/>
              <a:t>Le client envoie un segment TCP au serveur qui contient un acquittement du numéro d'ordre envoyé par celui-ci</a:t>
            </a:r>
            <a:r>
              <a:rPr lang="fr-FR" dirty="0" smtClean="0"/>
              <a:t>.</a:t>
            </a:r>
          </a:p>
          <a:p>
            <a:r>
              <a:rPr lang="fr-FR" dirty="0"/>
              <a:t>TCP emploie un processus similaire lorsqu'il met fin à une connexion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/>
          </a:p>
          <a:p>
            <a:pPr lvl="1"/>
            <a:endParaRPr lang="fr-FR" dirty="0" smtClean="0"/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1539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UDP </a:t>
            </a:r>
            <a:r>
              <a:rPr lang="fr-CA" sz="3200" dirty="0" smtClean="0"/>
              <a:t>(User </a:t>
            </a:r>
            <a:r>
              <a:rPr lang="fr-CA" sz="3200" dirty="0" err="1" smtClean="0"/>
              <a:t>datagram</a:t>
            </a:r>
            <a:r>
              <a:rPr lang="fr-CA" sz="3200" dirty="0" smtClean="0"/>
              <a:t> protocole)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Non connecté</a:t>
            </a:r>
          </a:p>
          <a:p>
            <a:pPr lvl="1"/>
            <a:r>
              <a:rPr lang="fr-CA" dirty="0" smtClean="0"/>
              <a:t>Comme les lettres</a:t>
            </a:r>
          </a:p>
          <a:p>
            <a:r>
              <a:rPr lang="fr-CA" dirty="0" smtClean="0"/>
              <a:t>Protocole léger (simple)</a:t>
            </a:r>
          </a:p>
          <a:p>
            <a:r>
              <a:rPr lang="fr-CA" dirty="0" smtClean="0"/>
              <a:t>Rapide</a:t>
            </a:r>
          </a:p>
          <a:p>
            <a:r>
              <a:rPr lang="fr-CA" dirty="0" smtClean="0"/>
              <a:t>Aucune garantie de livraison</a:t>
            </a:r>
          </a:p>
          <a:p>
            <a:r>
              <a:rPr lang="fr-CA" dirty="0" smtClean="0"/>
              <a:t>Gère le multiplexage</a:t>
            </a:r>
          </a:p>
          <a:p>
            <a:pPr lvl="1"/>
            <a:r>
              <a:rPr lang="fr-CA" dirty="0" smtClean="0"/>
              <a:t>Plusieurs connexions par ordinateur</a:t>
            </a:r>
          </a:p>
          <a:p>
            <a:pPr lvl="1"/>
            <a:r>
              <a:rPr lang="fr-CA" dirty="0" smtClean="0"/>
              <a:t>Besoins des ports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4284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Message UDP</a:t>
            </a:r>
            <a:endParaRPr lang="fr-CA" dirty="0"/>
          </a:p>
        </p:txBody>
      </p:sp>
      <p:pic>
        <p:nvPicPr>
          <p:cNvPr id="1026" name="Picture 2" descr="http://www.lirmm.fr/~ajm/Cours/01-02/DESS_TNI/TER10/UDP/images%20UDP/Formats%20des%20messages%20UD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6997479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50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Notion de port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r-FR" dirty="0"/>
              <a:t>1 « port » </a:t>
            </a:r>
            <a:r>
              <a:rPr lang="fr-FR" dirty="0">
                <a:sym typeface="Wingdings" pitchFamily="2" charset="2"/>
              </a:rPr>
              <a:t> 1 point d’accès</a:t>
            </a:r>
          </a:p>
          <a:p>
            <a:pPr lvl="1">
              <a:lnSpc>
                <a:spcPct val="90000"/>
              </a:lnSpc>
            </a:pPr>
            <a:r>
              <a:rPr lang="fr-FR" dirty="0">
                <a:sym typeface="Wingdings" pitchFamily="2" charset="2"/>
              </a:rPr>
              <a:t>« adresse » de service</a:t>
            </a:r>
          </a:p>
          <a:p>
            <a:pPr>
              <a:lnSpc>
                <a:spcPct val="90000"/>
              </a:lnSpc>
            </a:pPr>
            <a:r>
              <a:rPr lang="fr-FR" dirty="0"/>
              <a:t>Numéro sur 16 bits (0 </a:t>
            </a:r>
            <a:r>
              <a:rPr lang="fr-FR" dirty="0">
                <a:sym typeface="Wingdings" pitchFamily="2" charset="2"/>
              </a:rPr>
              <a:t> 65535)</a:t>
            </a:r>
          </a:p>
          <a:p>
            <a:pPr>
              <a:lnSpc>
                <a:spcPct val="90000"/>
              </a:lnSpc>
            </a:pPr>
            <a:r>
              <a:rPr lang="fr-FR" dirty="0"/>
              <a:t>Deux classes de ports</a:t>
            </a:r>
          </a:p>
          <a:p>
            <a:pPr lvl="1">
              <a:lnSpc>
                <a:spcPct val="90000"/>
              </a:lnSpc>
            </a:pPr>
            <a:r>
              <a:rPr lang="fr-FR" dirty="0"/>
              <a:t>0 </a:t>
            </a:r>
            <a:r>
              <a:rPr lang="fr-FR" dirty="0">
                <a:sym typeface="Wingdings" pitchFamily="2" charset="2"/>
              </a:rPr>
              <a:t> </a:t>
            </a:r>
            <a:r>
              <a:rPr lang="fr-FR" dirty="0" smtClean="0">
                <a:sym typeface="Wingdings" pitchFamily="2" charset="2"/>
              </a:rPr>
              <a:t>1024 </a:t>
            </a:r>
            <a:r>
              <a:rPr lang="fr-FR" dirty="0">
                <a:sym typeface="Wingdings" pitchFamily="2" charset="2"/>
              </a:rPr>
              <a:t>: Ports réservés </a:t>
            </a:r>
            <a:br>
              <a:rPr lang="fr-FR" dirty="0">
                <a:sym typeface="Wingdings" pitchFamily="2" charset="2"/>
              </a:rPr>
            </a:br>
            <a:r>
              <a:rPr lang="fr-FR" dirty="0">
                <a:sym typeface="Wingdings" pitchFamily="2" charset="2"/>
              </a:rPr>
              <a:t>« </a:t>
            </a:r>
            <a:r>
              <a:rPr lang="fr-FR" dirty="0" err="1">
                <a:sym typeface="Wingdings" pitchFamily="2" charset="2"/>
              </a:rPr>
              <a:t>well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known</a:t>
            </a:r>
            <a:r>
              <a:rPr lang="fr-FR" dirty="0">
                <a:sym typeface="Wingdings" pitchFamily="2" charset="2"/>
              </a:rPr>
              <a:t> ports»</a:t>
            </a:r>
          </a:p>
          <a:p>
            <a:pPr lvl="1">
              <a:lnSpc>
                <a:spcPct val="90000"/>
              </a:lnSpc>
            </a:pPr>
            <a:r>
              <a:rPr lang="fr-FR" dirty="0" smtClean="0">
                <a:sym typeface="Wingdings" pitchFamily="2" charset="2"/>
              </a:rPr>
              <a:t>1024 </a:t>
            </a:r>
            <a:r>
              <a:rPr lang="fr-FR" dirty="0">
                <a:sym typeface="Wingdings" pitchFamily="2" charset="2"/>
              </a:rPr>
              <a:t> 65535 : Ports libres</a:t>
            </a:r>
          </a:p>
          <a:p>
            <a:pPr lvl="2">
              <a:lnSpc>
                <a:spcPct val="90000"/>
              </a:lnSpc>
            </a:pPr>
            <a:r>
              <a:rPr lang="fr-FR" dirty="0"/>
              <a:t>Pas d’utilisation précise</a:t>
            </a:r>
          </a:p>
          <a:p>
            <a:pPr lvl="2">
              <a:lnSpc>
                <a:spcPct val="90000"/>
              </a:lnSpc>
            </a:pPr>
            <a:r>
              <a:rPr lang="fr-FR" dirty="0"/>
              <a:t>Souvent alloués par le </a:t>
            </a:r>
            <a:r>
              <a:rPr lang="fr-FR" dirty="0" smtClean="0"/>
              <a:t>système</a:t>
            </a:r>
          </a:p>
          <a:p>
            <a:pPr lvl="2">
              <a:lnSpc>
                <a:spcPct val="90000"/>
              </a:lnSpc>
            </a:pPr>
            <a:r>
              <a:rPr lang="fr-FR" dirty="0" smtClean="0"/>
              <a:t>Depuis Vista, Microsoft utilise 49152 à 65535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701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Pare-feu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Leur fonction est de bloquer l'accès à des ports spécifiques TCP ou UDP. Donc de fermer l'accès du port.</a:t>
            </a:r>
          </a:p>
          <a:p>
            <a:endParaRPr lang="fr-FR" dirty="0" smtClean="0"/>
          </a:p>
          <a:p>
            <a:r>
              <a:rPr lang="fr-FR" dirty="0" smtClean="0"/>
              <a:t>Il y a certains ports qu'on ne voudrait pas fermer comme celui du courrier entrant (POP3 110)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9405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Les responsables des couches</a:t>
            </a:r>
            <a:endParaRPr lang="fr-CA" dirty="0"/>
          </a:p>
        </p:txBody>
      </p:sp>
      <p:pic>
        <p:nvPicPr>
          <p:cNvPr id="3075" name="Picture 3" descr="D:\_Utilisateurs\Sylvie\Documents\_Cegep\_Cours\B54\Obj 01 Théorie télécommunication (B54)\Images\p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144"/>
            <a:ext cx="6844263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1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Applications et UDP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DNS = </a:t>
            </a:r>
          </a:p>
          <a:p>
            <a:pPr lvl="1"/>
            <a:r>
              <a:rPr lang="fr-CA" dirty="0" smtClean="0"/>
              <a:t>UDP 53 pour les requêtes simples</a:t>
            </a:r>
          </a:p>
          <a:p>
            <a:pPr lvl="1"/>
            <a:r>
              <a:rPr lang="fr-CA" dirty="0" smtClean="0"/>
              <a:t>TCP 53 pour les transferts de zone</a:t>
            </a:r>
          </a:p>
          <a:p>
            <a:r>
              <a:rPr lang="fr-CA" dirty="0" smtClean="0"/>
              <a:t>DHCP = UDP 67,68</a:t>
            </a:r>
          </a:p>
          <a:p>
            <a:r>
              <a:rPr lang="fr-CA" dirty="0" smtClean="0"/>
              <a:t>TFTP = UDP 69</a:t>
            </a:r>
          </a:p>
          <a:p>
            <a:r>
              <a:rPr lang="fr-CA" dirty="0" smtClean="0"/>
              <a:t>SNMP = UDP 161,162</a:t>
            </a:r>
          </a:p>
          <a:p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419311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Applications et TCP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FTP = TCP 20,21</a:t>
            </a:r>
          </a:p>
          <a:p>
            <a:r>
              <a:rPr lang="fr-CA" dirty="0" smtClean="0"/>
              <a:t>TELNET = TCP 23</a:t>
            </a:r>
          </a:p>
          <a:p>
            <a:r>
              <a:rPr lang="fr-CA" dirty="0" smtClean="0"/>
              <a:t>SMTP = TCP 25</a:t>
            </a:r>
          </a:p>
          <a:p>
            <a:r>
              <a:rPr lang="fr-CA" dirty="0" smtClean="0"/>
              <a:t>HTTP = TCP 80</a:t>
            </a:r>
          </a:p>
          <a:p>
            <a:r>
              <a:rPr lang="fr-CA" dirty="0" smtClean="0"/>
              <a:t>POP3 = TCP 110</a:t>
            </a:r>
          </a:p>
          <a:p>
            <a:r>
              <a:rPr lang="fr-CA" dirty="0" smtClean="0"/>
              <a:t>Référence</a:t>
            </a:r>
          </a:p>
          <a:p>
            <a:pPr lvl="1"/>
            <a:r>
              <a:rPr lang="fr-CA" sz="2400" dirty="0">
                <a:hlinkClick r:id="rId2"/>
              </a:rPr>
              <a:t>http://</a:t>
            </a:r>
            <a:r>
              <a:rPr lang="fr-CA" sz="2400" dirty="0" smtClean="0">
                <a:hlinkClick r:id="rId2"/>
              </a:rPr>
              <a:t>bandwidthcontroller.com/applicationPorts.html</a:t>
            </a:r>
            <a:endParaRPr lang="fr-CA" sz="2400" dirty="0" smtClean="0"/>
          </a:p>
          <a:p>
            <a:pPr lvl="1"/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3390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Couche application</a:t>
            </a: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Section 5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7537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Rôle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51219" indent="-151219">
              <a:spcBef>
                <a:spcPts val="331"/>
              </a:spcBef>
              <a:buFont typeface="Wingdings"/>
              <a:buChar char=""/>
              <a:defRPr/>
            </a:pPr>
            <a:endParaRPr lang="fr-CA" dirty="0" smtClean="0"/>
          </a:p>
          <a:p>
            <a:pPr>
              <a:defRPr/>
            </a:pPr>
            <a:r>
              <a:rPr lang="fr-CA" sz="4100" dirty="0"/>
              <a:t>Fournit aux applications la possibilité d'accéder aux services des autres couches, et définit les protocoles pour échanger des données.</a:t>
            </a:r>
          </a:p>
          <a:p>
            <a:pPr>
              <a:defRPr/>
            </a:pPr>
            <a:endParaRPr lang="fr-CA" sz="4100" dirty="0"/>
          </a:p>
          <a:p>
            <a:pPr>
              <a:defRPr/>
            </a:pPr>
            <a:r>
              <a:rPr lang="fr-CA" sz="4100" dirty="0"/>
              <a:t>Les protocoles les plus connus </a:t>
            </a:r>
            <a:r>
              <a:rPr lang="fr-CA" sz="4100" dirty="0" smtClean="0"/>
              <a:t>sont:</a:t>
            </a:r>
          </a:p>
          <a:p>
            <a:pPr lvl="1">
              <a:defRPr/>
            </a:pPr>
            <a:r>
              <a:rPr lang="fr-CA" sz="3700" dirty="0" smtClean="0"/>
              <a:t>HTTP</a:t>
            </a:r>
            <a:r>
              <a:rPr lang="fr-CA" sz="3700" dirty="0"/>
              <a:t>, FTP, SMTP, Telnet</a:t>
            </a:r>
          </a:p>
          <a:p>
            <a:pPr>
              <a:defRPr/>
            </a:pPr>
            <a:endParaRPr lang="fr-CA" sz="4100" dirty="0"/>
          </a:p>
          <a:p>
            <a:pPr>
              <a:defRPr/>
            </a:pPr>
            <a:r>
              <a:rPr lang="fr-CA" sz="4100" dirty="0"/>
              <a:t>Et les protocole sur la gestion et l'utilisation des réseaux: </a:t>
            </a:r>
            <a:endParaRPr lang="fr-CA" sz="4100" dirty="0" smtClean="0"/>
          </a:p>
          <a:p>
            <a:pPr lvl="1">
              <a:defRPr/>
            </a:pPr>
            <a:r>
              <a:rPr lang="fr-CA" sz="3700" dirty="0" smtClean="0"/>
              <a:t>DNS</a:t>
            </a:r>
            <a:r>
              <a:rPr lang="fr-CA" sz="3700" dirty="0"/>
              <a:t>, RIP, SNMP</a:t>
            </a:r>
          </a:p>
          <a:p>
            <a:pPr>
              <a:defRPr/>
            </a:pPr>
            <a:endParaRPr lang="fr-CA" sz="4100" dirty="0"/>
          </a:p>
          <a:p>
            <a:pPr>
              <a:defRPr/>
            </a:pPr>
            <a:r>
              <a:rPr lang="fr-CA" sz="4100" dirty="0"/>
              <a:t>Windows Sockets et NetBIOS sont les interfaces de la couche Application</a:t>
            </a:r>
            <a:endParaRPr lang="fr-FR" sz="4100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143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protocoles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331"/>
              </a:spcBef>
              <a:defRPr/>
            </a:pPr>
            <a:r>
              <a:rPr lang="fr-FR" sz="2300" dirty="0"/>
              <a:t>HTTP (HyperText Transfer </a:t>
            </a:r>
            <a:r>
              <a:rPr lang="fr-FR" sz="2300" dirty="0" smtClean="0"/>
              <a:t>Protocol)</a:t>
            </a:r>
          </a:p>
          <a:p>
            <a:pPr lvl="1">
              <a:lnSpc>
                <a:spcPct val="80000"/>
              </a:lnSpc>
              <a:spcBef>
                <a:spcPts val="331"/>
              </a:spcBef>
              <a:defRPr/>
            </a:pPr>
            <a:r>
              <a:rPr lang="fr-FR" sz="1900" dirty="0" smtClean="0"/>
              <a:t>Sert </a:t>
            </a:r>
            <a:r>
              <a:rPr lang="fr-FR" sz="1900" dirty="0"/>
              <a:t>à transférer des fichiers qui constituent les pages du WEB</a:t>
            </a:r>
            <a:endParaRPr lang="en-CA" sz="1900" dirty="0"/>
          </a:p>
          <a:p>
            <a:pPr>
              <a:lnSpc>
                <a:spcPct val="80000"/>
              </a:lnSpc>
              <a:spcBef>
                <a:spcPts val="331"/>
              </a:spcBef>
              <a:defRPr/>
            </a:pPr>
            <a:r>
              <a:rPr lang="en-CA" sz="2300" dirty="0"/>
              <a:t>FTP (File Transfer </a:t>
            </a:r>
            <a:r>
              <a:rPr lang="en-CA" sz="2300" dirty="0" smtClean="0"/>
              <a:t>Protocol)</a:t>
            </a:r>
            <a:endParaRPr lang="fr-FR" sz="2300" dirty="0"/>
          </a:p>
          <a:p>
            <a:pPr lvl="1">
              <a:lnSpc>
                <a:spcPct val="80000"/>
              </a:lnSpc>
              <a:spcBef>
                <a:spcPts val="331"/>
              </a:spcBef>
              <a:defRPr/>
            </a:pPr>
            <a:r>
              <a:rPr lang="fr-FR" sz="1900" dirty="0" smtClean="0"/>
              <a:t>Sert </a:t>
            </a:r>
            <a:r>
              <a:rPr lang="fr-FR" sz="1900" dirty="0"/>
              <a:t>au transfert interactif des fichiers</a:t>
            </a:r>
          </a:p>
          <a:p>
            <a:pPr>
              <a:lnSpc>
                <a:spcPct val="80000"/>
              </a:lnSpc>
              <a:spcBef>
                <a:spcPts val="331"/>
              </a:spcBef>
              <a:defRPr/>
            </a:pPr>
            <a:r>
              <a:rPr lang="fr-FR" sz="2300" dirty="0"/>
              <a:t>SMTP (Simple Mail Transfer </a:t>
            </a:r>
            <a:r>
              <a:rPr lang="fr-FR" sz="2300" dirty="0" smtClean="0"/>
              <a:t>Protocol)</a:t>
            </a:r>
          </a:p>
          <a:p>
            <a:pPr lvl="1">
              <a:lnSpc>
                <a:spcPct val="80000"/>
              </a:lnSpc>
              <a:spcBef>
                <a:spcPts val="331"/>
              </a:spcBef>
              <a:defRPr/>
            </a:pPr>
            <a:r>
              <a:rPr lang="fr-FR" sz="1900" dirty="0" smtClean="0"/>
              <a:t>Sert </a:t>
            </a:r>
            <a:r>
              <a:rPr lang="fr-FR" sz="1900" dirty="0"/>
              <a:t>au transfert des messages de courrier et des pièces jointes</a:t>
            </a:r>
          </a:p>
          <a:p>
            <a:pPr>
              <a:lnSpc>
                <a:spcPct val="80000"/>
              </a:lnSpc>
              <a:spcBef>
                <a:spcPts val="331"/>
              </a:spcBef>
              <a:defRPr/>
            </a:pPr>
            <a:r>
              <a:rPr lang="fr-FR" sz="2300" dirty="0" smtClean="0"/>
              <a:t>Telnet</a:t>
            </a:r>
          </a:p>
          <a:p>
            <a:pPr lvl="1">
              <a:lnSpc>
                <a:spcPct val="80000"/>
              </a:lnSpc>
              <a:spcBef>
                <a:spcPts val="331"/>
              </a:spcBef>
              <a:defRPr/>
            </a:pPr>
            <a:r>
              <a:rPr lang="fr-FR" sz="1900" dirty="0" smtClean="0"/>
              <a:t>Un </a:t>
            </a:r>
            <a:r>
              <a:rPr lang="fr-FR" sz="1900" dirty="0"/>
              <a:t>protocole d'émulation de terminal. Sert pour ouvrir des sessions à distance sur des hôtes de réseau.</a:t>
            </a:r>
            <a:endParaRPr lang="en-CA" sz="1900" dirty="0"/>
          </a:p>
          <a:p>
            <a:pPr>
              <a:lnSpc>
                <a:spcPct val="80000"/>
              </a:lnSpc>
              <a:spcBef>
                <a:spcPts val="331"/>
              </a:spcBef>
              <a:defRPr/>
            </a:pPr>
            <a:r>
              <a:rPr lang="en-CA" sz="2300" dirty="0"/>
              <a:t>DNS (Domain Name </a:t>
            </a:r>
            <a:r>
              <a:rPr lang="en-CA" sz="2300" dirty="0" smtClean="0"/>
              <a:t>System)</a:t>
            </a:r>
            <a:endParaRPr lang="fr-FR" sz="2300" dirty="0"/>
          </a:p>
          <a:p>
            <a:pPr lvl="1">
              <a:lnSpc>
                <a:spcPct val="80000"/>
              </a:lnSpc>
              <a:spcBef>
                <a:spcPts val="331"/>
              </a:spcBef>
              <a:defRPr/>
            </a:pPr>
            <a:r>
              <a:rPr lang="fr-FR" sz="1900" dirty="0" smtClean="0"/>
              <a:t>Est </a:t>
            </a:r>
            <a:r>
              <a:rPr lang="fr-FR" sz="1900" dirty="0"/>
              <a:t>employé pour résoudre les noms d'hôte en adresse IP</a:t>
            </a:r>
          </a:p>
          <a:p>
            <a:pPr>
              <a:lnSpc>
                <a:spcPct val="80000"/>
              </a:lnSpc>
              <a:spcBef>
                <a:spcPts val="331"/>
              </a:spcBef>
              <a:defRPr/>
            </a:pPr>
            <a:r>
              <a:rPr lang="fr-FR" sz="2300" dirty="0"/>
              <a:t>RIP (</a:t>
            </a:r>
            <a:r>
              <a:rPr lang="fr-FR" sz="2300" dirty="0" err="1"/>
              <a:t>Routing</a:t>
            </a:r>
            <a:r>
              <a:rPr lang="fr-FR" sz="2300" dirty="0"/>
              <a:t> Information </a:t>
            </a:r>
            <a:r>
              <a:rPr lang="fr-FR" sz="2300" dirty="0" smtClean="0"/>
              <a:t>Protocol)</a:t>
            </a:r>
          </a:p>
          <a:p>
            <a:pPr lvl="1">
              <a:lnSpc>
                <a:spcPct val="80000"/>
              </a:lnSpc>
              <a:spcBef>
                <a:spcPts val="331"/>
              </a:spcBef>
              <a:defRPr/>
            </a:pPr>
            <a:r>
              <a:rPr lang="fr-FR" sz="1900" dirty="0" smtClean="0"/>
              <a:t>Est </a:t>
            </a:r>
            <a:r>
              <a:rPr lang="fr-FR" sz="1900" dirty="0"/>
              <a:t>un protocole de </a:t>
            </a:r>
            <a:r>
              <a:rPr lang="fr-FR" sz="1900" dirty="0" smtClean="0"/>
              <a:t>routage.</a:t>
            </a:r>
          </a:p>
          <a:p>
            <a:pPr lvl="1">
              <a:lnSpc>
                <a:spcPct val="80000"/>
              </a:lnSpc>
              <a:spcBef>
                <a:spcPts val="331"/>
              </a:spcBef>
              <a:defRPr/>
            </a:pPr>
            <a:r>
              <a:rPr lang="fr-FR" sz="2300" dirty="0" smtClean="0"/>
              <a:t>Les </a:t>
            </a:r>
            <a:r>
              <a:rPr lang="fr-FR" sz="2300" dirty="0"/>
              <a:t>routeurs </a:t>
            </a:r>
            <a:r>
              <a:rPr lang="fr-FR" sz="2300" dirty="0" smtClean="0"/>
              <a:t>l'</a:t>
            </a:r>
            <a:r>
              <a:rPr lang="fr-FR" sz="2300" dirty="0" err="1" smtClean="0"/>
              <a:t>utilsent</a:t>
            </a:r>
            <a:r>
              <a:rPr lang="fr-FR" sz="2300" dirty="0" smtClean="0"/>
              <a:t> </a:t>
            </a:r>
            <a:r>
              <a:rPr lang="fr-FR" sz="2300" dirty="0"/>
              <a:t>pour échanger des informations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1525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Socket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Permet d’identifier un processus dans un environnement de télécommunication</a:t>
            </a:r>
          </a:p>
          <a:p>
            <a:r>
              <a:rPr lang="fr-CA" dirty="0" smtClean="0"/>
              <a:t>Un socket est constitué</a:t>
            </a:r>
          </a:p>
          <a:p>
            <a:pPr lvl="1"/>
            <a:r>
              <a:rPr lang="fr-CA" dirty="0" smtClean="0"/>
              <a:t>Adresse IP</a:t>
            </a:r>
          </a:p>
          <a:p>
            <a:pPr lvl="1"/>
            <a:r>
              <a:rPr lang="fr-CA" dirty="0" smtClean="0"/>
              <a:t>Numéro de port</a:t>
            </a:r>
          </a:p>
          <a:p>
            <a:pPr lvl="1"/>
            <a:r>
              <a:rPr lang="fr-CA" dirty="0" smtClean="0"/>
              <a:t>Nom du protocole de transport (UPS, TCP)</a:t>
            </a:r>
          </a:p>
          <a:p>
            <a:r>
              <a:rPr lang="fr-CA" dirty="0" smtClean="0"/>
              <a:t>Exemple:</a:t>
            </a:r>
          </a:p>
          <a:p>
            <a:pPr lvl="1"/>
            <a:r>
              <a:rPr lang="fr-CA" dirty="0" smtClean="0"/>
              <a:t>192.168.0.1:TCP:80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7288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Synthèse</a:t>
            </a: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Section 6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740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Les organismes de normalisation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CA" dirty="0" smtClean="0"/>
              <a:t>ANSI (American National Standards Institute)</a:t>
            </a:r>
          </a:p>
          <a:p>
            <a:pPr lvl="1"/>
            <a:r>
              <a:rPr lang="fr-CA" dirty="0" smtClean="0"/>
              <a:t>Normes de commerce et communications</a:t>
            </a:r>
          </a:p>
          <a:p>
            <a:pPr lvl="1"/>
            <a:r>
              <a:rPr lang="fr-CA" dirty="0" smtClean="0"/>
              <a:t>Les langages de programmation</a:t>
            </a:r>
          </a:p>
          <a:p>
            <a:pPr lvl="1"/>
            <a:r>
              <a:rPr lang="fr-CA" dirty="0" smtClean="0"/>
              <a:t>Les codes et alphabets</a:t>
            </a:r>
          </a:p>
          <a:p>
            <a:r>
              <a:rPr lang="fr-CA" dirty="0" smtClean="0"/>
              <a:t>ITU (</a:t>
            </a:r>
            <a:r>
              <a:rPr lang="fr-CA" dirty="0" err="1" smtClean="0"/>
              <a:t>Internationl</a:t>
            </a:r>
            <a:r>
              <a:rPr lang="fr-CA" dirty="0" smtClean="0"/>
              <a:t> </a:t>
            </a:r>
            <a:r>
              <a:rPr lang="fr-CA" dirty="0" err="1" smtClean="0"/>
              <a:t>Telecommunication</a:t>
            </a:r>
            <a:r>
              <a:rPr lang="fr-CA" dirty="0" smtClean="0"/>
              <a:t> Union</a:t>
            </a:r>
          </a:p>
          <a:p>
            <a:pPr lvl="1"/>
            <a:r>
              <a:rPr lang="fr-CA" dirty="0" smtClean="0"/>
              <a:t>Normes de </a:t>
            </a:r>
            <a:r>
              <a:rPr lang="fr-CA" dirty="0" err="1" smtClean="0"/>
              <a:t>modemsn</a:t>
            </a:r>
            <a:r>
              <a:rPr lang="fr-CA" dirty="0" smtClean="0"/>
              <a:t> réseaux, fax</a:t>
            </a:r>
          </a:p>
          <a:p>
            <a:pPr lvl="1"/>
            <a:r>
              <a:rPr lang="fr-CA" dirty="0" smtClean="0"/>
              <a:t>X25 pour les réseaux</a:t>
            </a:r>
          </a:p>
          <a:p>
            <a:r>
              <a:rPr lang="fr-CA" dirty="0" err="1" smtClean="0"/>
              <a:t>Electronic</a:t>
            </a:r>
            <a:r>
              <a:rPr lang="fr-CA" dirty="0" smtClean="0"/>
              <a:t> Industries Alliance (EIA)</a:t>
            </a:r>
          </a:p>
          <a:p>
            <a:pPr lvl="1"/>
            <a:r>
              <a:rPr lang="fr-CA" dirty="0" smtClean="0"/>
              <a:t>Normes sur les pièces électroniques</a:t>
            </a:r>
          </a:p>
          <a:p>
            <a:pPr lvl="1"/>
            <a:r>
              <a:rPr lang="fr-CA" dirty="0" smtClean="0"/>
              <a:t>RS-232, DB-9,DB-25</a:t>
            </a:r>
          </a:p>
          <a:p>
            <a:r>
              <a:rPr lang="fr-CA" dirty="0" smtClean="0"/>
              <a:t>Institute of </a:t>
            </a:r>
            <a:r>
              <a:rPr lang="fr-CA" dirty="0" err="1" smtClean="0"/>
              <a:t>Electrical</a:t>
            </a:r>
            <a:r>
              <a:rPr lang="fr-CA" dirty="0" smtClean="0"/>
              <a:t> and </a:t>
            </a:r>
            <a:r>
              <a:rPr lang="fr-CA" dirty="0" err="1" smtClean="0"/>
              <a:t>Electronics</a:t>
            </a:r>
            <a:r>
              <a:rPr lang="fr-CA" dirty="0" smtClean="0"/>
              <a:t> </a:t>
            </a:r>
            <a:r>
              <a:rPr lang="fr-CA" dirty="0" err="1" smtClean="0"/>
              <a:t>Engineers</a:t>
            </a:r>
            <a:r>
              <a:rPr lang="fr-CA" dirty="0" smtClean="0"/>
              <a:t> (IEEE)</a:t>
            </a:r>
          </a:p>
          <a:p>
            <a:pPr lvl="1"/>
            <a:r>
              <a:rPr lang="fr-CA" dirty="0" smtClean="0"/>
              <a:t>Standards des technologies de communication</a:t>
            </a:r>
          </a:p>
          <a:p>
            <a:pPr lvl="1"/>
            <a:r>
              <a:rPr lang="fr-CA" dirty="0" smtClean="0"/>
              <a:t>802.11 Wireless</a:t>
            </a:r>
          </a:p>
          <a:p>
            <a:r>
              <a:rPr lang="fr-CA" dirty="0" smtClean="0"/>
              <a:t>International Organisation for </a:t>
            </a:r>
            <a:r>
              <a:rPr lang="fr-CA" dirty="0" err="1" smtClean="0"/>
              <a:t>Standardization</a:t>
            </a:r>
            <a:r>
              <a:rPr lang="fr-CA" dirty="0" smtClean="0"/>
              <a:t> (ISO)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6627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 nom des </a:t>
            </a:r>
            <a:r>
              <a:rPr lang="fr-CA" smtClean="0"/>
              <a:t>unités échangées</a:t>
            </a:r>
            <a:endParaRPr lang="fr-CA"/>
          </a:p>
        </p:txBody>
      </p:sp>
      <p:pic>
        <p:nvPicPr>
          <p:cNvPr id="1026" name="Picture 2" descr="D:\_Utilisateurs\Sylvie\Documents\_Cegep\_Cours\B54\Obj 01 Théorie télécommunication (B54)\Images\p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7560840" cy="462113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63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TCP/IP</a:t>
            </a:r>
            <a:endParaRPr lang="fr-CA" dirty="0"/>
          </a:p>
        </p:txBody>
      </p:sp>
      <p:pic>
        <p:nvPicPr>
          <p:cNvPr id="1026" name="Picture 2" descr="D:\_Utilisateurs\Sylvie\Documents\_Cegep\_Cours\B54\Obj 01 Théorie télécommunication (B54)\Images\p1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7272808" cy="480060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04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Couche Accès réseau</a:t>
            </a: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Section 2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7469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Ses «sous-couches»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Est subdivisé en deux sous-couches</a:t>
            </a:r>
          </a:p>
          <a:p>
            <a:pPr lvl="1"/>
            <a:r>
              <a:rPr lang="fr-CA" dirty="0" smtClean="0"/>
              <a:t>Physique (MAC)</a:t>
            </a:r>
          </a:p>
          <a:p>
            <a:pPr lvl="1"/>
            <a:r>
              <a:rPr lang="fr-CA" dirty="0" smtClean="0"/>
              <a:t>Liaison de données (LLC)</a:t>
            </a:r>
          </a:p>
          <a:p>
            <a:endParaRPr lang="fr-CA" dirty="0" smtClean="0"/>
          </a:p>
          <a:p>
            <a:r>
              <a:rPr lang="fr-CA" dirty="0" smtClean="0"/>
              <a:t>Certaines implantations de TCP/IP parlent du modèle de 5 couches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2811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La sous-couche physique</a:t>
            </a: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Section 2.1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6192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Rôle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Expédition et réception des données sur le support du réseau</a:t>
            </a:r>
          </a:p>
          <a:p>
            <a:r>
              <a:rPr lang="fr-CA" dirty="0" smtClean="0"/>
              <a:t>Données: Bits </a:t>
            </a:r>
          </a:p>
          <a:p>
            <a:r>
              <a:rPr lang="fr-CA" dirty="0" smtClean="0"/>
              <a:t>Canal de communication se qualifie par</a:t>
            </a:r>
          </a:p>
          <a:p>
            <a:pPr lvl="1"/>
            <a:r>
              <a:rPr lang="fr-CA" dirty="0" smtClean="0"/>
              <a:t>Sa capacité</a:t>
            </a:r>
          </a:p>
          <a:p>
            <a:pPr lvl="1"/>
            <a:r>
              <a:rPr lang="fr-CA" dirty="0" smtClean="0"/>
              <a:t>Sa sensibilité au bruit</a:t>
            </a:r>
          </a:p>
          <a:p>
            <a:pPr lvl="1"/>
            <a:r>
              <a:rPr lang="fr-CA" dirty="0" smtClean="0"/>
              <a:t>Délais de transmission</a:t>
            </a:r>
          </a:p>
        </p:txBody>
      </p:sp>
    </p:spTree>
    <p:extLst>
      <p:ext uri="{BB962C8B-B14F-4D97-AF65-F5344CB8AC3E}">
        <p14:creationId xmlns:p14="http://schemas.microsoft.com/office/powerpoint/2010/main" val="309471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1784</Words>
  <Application>Microsoft Office PowerPoint</Application>
  <PresentationFormat>Affichage à l'écran (4:3)</PresentationFormat>
  <Paragraphs>458</Paragraphs>
  <Slides>59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59</vt:i4>
      </vt:variant>
    </vt:vector>
  </HeadingPairs>
  <TitlesOfParts>
    <vt:vector size="60" baseType="lpstr">
      <vt:lpstr>Thème Office</vt:lpstr>
      <vt:lpstr>TCP/IP</vt:lpstr>
      <vt:lpstr>OSI et TCP-IP</vt:lpstr>
      <vt:lpstr>Le nom des couches en anglais</vt:lpstr>
      <vt:lpstr>Le nom des couches en français</vt:lpstr>
      <vt:lpstr>Les responsables des couches</vt:lpstr>
      <vt:lpstr>Couche Accès réseau</vt:lpstr>
      <vt:lpstr>Ses «sous-couches»</vt:lpstr>
      <vt:lpstr>La sous-couche physique</vt:lpstr>
      <vt:lpstr>Rôle</vt:lpstr>
      <vt:lpstr>Nature du signal</vt:lpstr>
      <vt:lpstr>Numérisation du signal</vt:lpstr>
      <vt:lpstr>Exemples de numérisation</vt:lpstr>
      <vt:lpstr>Les canaux de communication</vt:lpstr>
      <vt:lpstr>Les topologies physiques</vt:lpstr>
      <vt:lpstr>Description des canaux physiques</vt:lpstr>
      <vt:lpstr>Les câbles UTP</vt:lpstr>
      <vt:lpstr>Transmission des bits – Câble UTP</vt:lpstr>
      <vt:lpstr>La sous-couche liaison de données</vt:lpstr>
      <vt:lpstr>Rôle</vt:lpstr>
      <vt:lpstr>Technologie Ethernet</vt:lpstr>
      <vt:lpstr>Allocation du canal - Collision</vt:lpstr>
      <vt:lpstr>Adressage physique</vt:lpstr>
      <vt:lpstr>Adresses MAC</vt:lpstr>
      <vt:lpstr>Détecter les erreurs</vt:lpstr>
      <vt:lpstr>Aspect final d’une trame</vt:lpstr>
      <vt:lpstr>Les équipements de liaison</vt:lpstr>
      <vt:lpstr>Couche internet</vt:lpstr>
      <vt:lpstr>Rôle</vt:lpstr>
      <vt:lpstr>Problématique</vt:lpstr>
      <vt:lpstr>Les routeurs</vt:lpstr>
      <vt:lpstr>Travail des routeurs</vt:lpstr>
      <vt:lpstr>Les protocoles majeurs</vt:lpstr>
      <vt:lpstr>L’adressage logique IP</vt:lpstr>
      <vt:lpstr>L’adresse IPv4</vt:lpstr>
      <vt:lpstr>Classes d’adresse</vt:lpstr>
      <vt:lpstr>Catégories d’adresses</vt:lpstr>
      <vt:lpstr>Protocole ARP</vt:lpstr>
      <vt:lpstr>Format du paquet IP</vt:lpstr>
      <vt:lpstr>Résumé</vt:lpstr>
      <vt:lpstr>Couche transport</vt:lpstr>
      <vt:lpstr>Rôle</vt:lpstr>
      <vt:lpstr>UDP (User datagramme protocole)</vt:lpstr>
      <vt:lpstr>Message TCP</vt:lpstr>
      <vt:lpstr>3 way handshake</vt:lpstr>
      <vt:lpstr>Explications</vt:lpstr>
      <vt:lpstr>UDP (User datagram protocole)</vt:lpstr>
      <vt:lpstr>Message UDP</vt:lpstr>
      <vt:lpstr>Notion de port</vt:lpstr>
      <vt:lpstr>Pare-feu</vt:lpstr>
      <vt:lpstr>Applications et UDP</vt:lpstr>
      <vt:lpstr>Applications et TCP</vt:lpstr>
      <vt:lpstr>Couche application</vt:lpstr>
      <vt:lpstr>Rôle</vt:lpstr>
      <vt:lpstr>Les protocoles</vt:lpstr>
      <vt:lpstr>Socket</vt:lpstr>
      <vt:lpstr>Synthèse</vt:lpstr>
      <vt:lpstr>Les organismes de normalisation</vt:lpstr>
      <vt:lpstr>Le nom des unités échangées</vt:lpstr>
      <vt:lpstr>TCP/IP</vt:lpstr>
    </vt:vector>
  </TitlesOfParts>
  <Company>Famille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Famille</dc:creator>
  <cp:lastModifiedBy>Administrateur</cp:lastModifiedBy>
  <cp:revision>109</cp:revision>
  <dcterms:created xsi:type="dcterms:W3CDTF">2012-10-17T18:39:01Z</dcterms:created>
  <dcterms:modified xsi:type="dcterms:W3CDTF">2012-10-25T18:07:24Z</dcterms:modified>
</cp:coreProperties>
</file>