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0" r:id="rId4"/>
    <p:sldId id="261" r:id="rId5"/>
    <p:sldId id="262" r:id="rId6"/>
    <p:sldId id="268" r:id="rId7"/>
    <p:sldId id="263" r:id="rId8"/>
    <p:sldId id="267" r:id="rId9"/>
  </p:sldIdLst>
  <p:sldSz cx="6858000" cy="9144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2" autoAdjust="0"/>
    <p:restoredTop sz="90968" autoAdjust="0"/>
  </p:normalViewPr>
  <p:slideViewPr>
    <p:cSldViewPr>
      <p:cViewPr varScale="1">
        <p:scale>
          <a:sx n="70" d="100"/>
          <a:sy n="70" d="100"/>
        </p:scale>
        <p:origin x="-2064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93D7A8EF-1F47-46CC-A0AD-AF37740780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8688" y="696913"/>
            <a:ext cx="2614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F35BC7AF-7BE5-4A07-AB97-6B4EF404D4B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570E7-04ED-4411-9354-6B28B7FE34D9}" type="slidenum">
              <a:rPr lang="fr-FR"/>
              <a:pPr/>
              <a:t>1</a:t>
            </a:fld>
            <a:endParaRPr lang="fr-F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I-</a:t>
            </a:r>
            <a:fld id="{079B6000-BAE5-4464-9601-7E428F667E07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35FD1491-267B-42EC-A5C2-76DE9EF0B33B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222E5A0A-F2CA-4397-9286-4BFB4DBA21A3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907C6A7F-197A-4D97-A174-5E9C928AA336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5CB10C7E-56A6-4A80-8DC6-9CED929B6CEA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C592E2F7-79AC-4C6A-82C4-E6C9394C6E69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3DF6B60A-B35B-4E27-AEC9-3C5417B5573A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8BC436EC-3563-4DEF-86CB-41D5ABD53C10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1B6D7E65-C739-473C-8412-2E85C2791A6C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I-</a:t>
            </a:r>
            <a:fld id="{053AA641-AB8D-405A-B5FD-8CABD3AF0037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I-</a:t>
            </a:r>
            <a:fld id="{0C273091-5EAC-4081-8F85-4B329B524A0A}" type="slidenum">
              <a:rPr lang="fr-FR" smtClean="0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Section I: Introduction</a:t>
            </a:r>
            <a:endParaRPr lang="fr-FR" sz="14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I-</a:t>
            </a:r>
            <a:fld id="{0E81471A-CA40-48FB-920F-0E33380C5C58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5829300" cy="2895600"/>
          </a:xfrm>
          <a:noFill/>
        </p:spPr>
        <p:txBody>
          <a:bodyPr/>
          <a:lstStyle/>
          <a:p>
            <a:r>
              <a:rPr lang="fr-FR" dirty="0" smtClean="0"/>
              <a:t>Introduction aux bases de données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Rassemblement organisé des données en un ou plusieurs fichiers physique</a:t>
            </a:r>
          </a:p>
          <a:p>
            <a:pPr lvl="1"/>
            <a:r>
              <a:rPr lang="fr-FR" dirty="0" smtClean="0"/>
              <a:t>Optimisé pour le stockage, la lecture et la modification.</a:t>
            </a:r>
          </a:p>
          <a:p>
            <a:endParaRPr lang="fr-FR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smtClean="0"/>
              <a:t>Base de données</a:t>
            </a:r>
            <a:br>
              <a:rPr lang="fr-FR" smtClean="0"/>
            </a:br>
            <a:r>
              <a:rPr lang="fr-FR" smtClean="0"/>
              <a:t>Qu'est-ce que c'est?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C6A7F-197A-4D97-A174-5E9C928AA336}" type="slidenum">
              <a:rPr lang="fr-FR" smtClean="0"/>
              <a:pPr>
                <a:defRPr/>
              </a:pPr>
              <a:t>2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C6A7F-197A-4D97-A174-5E9C928AA336}" type="slidenum">
              <a:rPr lang="fr-FR" smtClean="0"/>
              <a:pPr>
                <a:defRPr/>
              </a:pPr>
              <a:t>3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Approche : fichier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fichiers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structurés</a:t>
            </a:r>
            <a:r>
              <a:rPr lang="en-CA" dirty="0" smtClean="0"/>
              <a:t> </a:t>
            </a:r>
            <a:r>
              <a:rPr lang="en-CA" dirty="0" err="1" smtClean="0"/>
              <a:t>selon</a:t>
            </a:r>
            <a:r>
              <a:rPr lang="en-CA" dirty="0" smtClean="0"/>
              <a:t> les </a:t>
            </a:r>
            <a:r>
              <a:rPr lang="en-CA" dirty="0" err="1" smtClean="0"/>
              <a:t>besoins</a:t>
            </a:r>
            <a:r>
              <a:rPr lang="en-CA" dirty="0" smtClean="0"/>
              <a:t> de </a:t>
            </a:r>
            <a:r>
              <a:rPr lang="en-CA" dirty="0" err="1" smtClean="0"/>
              <a:t>chaque</a:t>
            </a:r>
            <a:r>
              <a:rPr lang="en-CA" dirty="0" smtClean="0"/>
              <a:t> programme.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Exemple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dirty="0" err="1" smtClean="0"/>
              <a:t>Employe.csv</a:t>
            </a:r>
            <a:endParaRPr lang="en-CA" dirty="0" smtClean="0"/>
          </a:p>
          <a:p>
            <a:pPr lvl="1">
              <a:buNone/>
            </a:pPr>
            <a:r>
              <a:rPr lang="en-CA" dirty="0" smtClean="0"/>
              <a:t>		</a:t>
            </a:r>
            <a:r>
              <a:rPr lang="en-CA" sz="1800" dirty="0" smtClean="0"/>
              <a:t>Frederic;Theriault;33;Montréal;</a:t>
            </a:r>
          </a:p>
          <a:p>
            <a:pPr lvl="1">
              <a:buNone/>
            </a:pPr>
            <a:r>
              <a:rPr lang="en-CA" sz="1800" dirty="0" smtClean="0"/>
              <a:t>		Michelle;Girard;34;Laval;</a:t>
            </a:r>
          </a:p>
          <a:p>
            <a:pPr lvl="1">
              <a:buNone/>
            </a:pPr>
            <a:r>
              <a:rPr lang="en-CA" sz="1800" dirty="0" smtClean="0"/>
              <a:t>		Eric;Labonte;36;Lasalle;</a:t>
            </a:r>
          </a:p>
          <a:p>
            <a:pPr lvl="1">
              <a:buNone/>
            </a:pPr>
            <a:r>
              <a:rPr lang="en-CA" sz="1800" dirty="0" smtClean="0"/>
              <a:t>		…</a:t>
            </a:r>
            <a:endParaRPr lang="fr-CA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Redondance de l'information</a:t>
            </a:r>
          </a:p>
          <a:p>
            <a:pPr lvl="1"/>
            <a:r>
              <a:rPr lang="fr-FR" dirty="0" smtClean="0"/>
              <a:t> coûts supplémentaires de mise à jour</a:t>
            </a:r>
          </a:p>
          <a:p>
            <a:pPr lvl="1"/>
            <a:r>
              <a:rPr lang="fr-FR" dirty="0" smtClean="0"/>
              <a:t> coûts supplémentaires d'entreposage</a:t>
            </a:r>
          </a:p>
          <a:p>
            <a:pPr lvl="1"/>
            <a:r>
              <a:rPr lang="fr-FR" dirty="0" smtClean="0"/>
              <a:t> inconsistance de l'information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Pas optimisé pour la lecture et la mise à jour.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Approche fichier</a:t>
            </a:r>
            <a:br>
              <a:rPr lang="fr-FR" dirty="0" smtClean="0"/>
            </a:br>
            <a:r>
              <a:rPr lang="fr-FR" dirty="0" smtClean="0"/>
              <a:t>désavantages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C6A7F-197A-4D97-A174-5E9C928AA336}" type="slidenum">
              <a:rPr lang="fr-FR" smtClean="0"/>
              <a:pPr>
                <a:defRPr/>
              </a:pPr>
              <a:t>4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Hexagon 50"/>
          <p:cNvSpPr/>
          <p:nvPr/>
        </p:nvSpPr>
        <p:spPr>
          <a:xfrm>
            <a:off x="2420888" y="4716016"/>
            <a:ext cx="2016224" cy="15841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C6A7F-197A-4D97-A174-5E9C928AA336}" type="slidenum">
              <a:rPr lang="fr-FR" smtClean="0"/>
              <a:pPr>
                <a:defRPr/>
              </a:pPr>
              <a:t>5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32656" y="1979712"/>
            <a:ext cx="6172200" cy="6034617"/>
          </a:xfrm>
        </p:spPr>
        <p:txBody>
          <a:bodyPr/>
          <a:lstStyle/>
          <a:p>
            <a:r>
              <a:rPr lang="fr-CA" dirty="0" smtClean="0"/>
              <a:t>Les données sont regroupées dans un bassin d’information</a:t>
            </a:r>
          </a:p>
          <a:p>
            <a:endParaRPr lang="fr-CA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Approche</a:t>
            </a:r>
            <a:r>
              <a:rPr lang="en-CA" dirty="0" smtClean="0"/>
              <a:t> : Base de </a:t>
            </a:r>
            <a:r>
              <a:rPr lang="en-CA" dirty="0" err="1" smtClean="0"/>
              <a:t>données</a:t>
            </a:r>
            <a:endParaRPr lang="fr-CA" dirty="0"/>
          </a:p>
        </p:txBody>
      </p:sp>
      <p:pic>
        <p:nvPicPr>
          <p:cNvPr id="2" name="Picture 3" descr="C:\Users\Fred\Desktop\Misc-Database-3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936" y="4860032"/>
            <a:ext cx="1219200" cy="1219200"/>
          </a:xfrm>
          <a:prstGeom prst="rect">
            <a:avLst/>
          </a:prstGeom>
          <a:noFill/>
        </p:spPr>
      </p:pic>
      <p:pic>
        <p:nvPicPr>
          <p:cNvPr id="3" name="Picture 4" descr="C:\Users\Fred\Desktop\1-Normal-Comput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425" y="3267075"/>
            <a:ext cx="1219200" cy="1219200"/>
          </a:xfrm>
          <a:prstGeom prst="rect">
            <a:avLst/>
          </a:prstGeom>
          <a:noFill/>
        </p:spPr>
      </p:pic>
      <p:pic>
        <p:nvPicPr>
          <p:cNvPr id="4" name="Picture 5" descr="C:\Users\Fred\Desktop\1-Normal-Comput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175" y="5913438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6" descr="C:\Users\Fred\Desktop\1-Normal-Comput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6827838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7" descr="C:\Users\Fred\Desktop\1-Normal-Comput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3325" y="5191125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8" descr="C:\Users\Fred\Desktop\1-Normal-Computer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6688" y="3074988"/>
            <a:ext cx="1219200" cy="1219200"/>
          </a:xfrm>
          <a:prstGeom prst="rect">
            <a:avLst/>
          </a:prstGeom>
          <a:noFill/>
        </p:spPr>
      </p:pic>
      <p:cxnSp>
        <p:nvCxnSpPr>
          <p:cNvPr id="37" name="Straight Connector 36"/>
          <p:cNvCxnSpPr/>
          <p:nvPr/>
        </p:nvCxnSpPr>
        <p:spPr>
          <a:xfrm>
            <a:off x="2348880" y="4283968"/>
            <a:ext cx="50405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76872" y="5940152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284984" y="644420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51" idx="5"/>
          </p:cNvCxnSpPr>
          <p:nvPr/>
        </p:nvCxnSpPr>
        <p:spPr>
          <a:xfrm rot="5400000">
            <a:off x="3915054" y="4481990"/>
            <a:ext cx="360040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4509120" y="5508104"/>
            <a:ext cx="43204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09120" y="7596336"/>
            <a:ext cx="216024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SGBD</a:t>
            </a:r>
          </a:p>
          <a:p>
            <a:r>
              <a:rPr lang="en-CA" dirty="0" smtClean="0"/>
              <a:t>(Les </a:t>
            </a:r>
            <a:r>
              <a:rPr lang="en-CA" dirty="0" err="1" smtClean="0"/>
              <a:t>données</a:t>
            </a:r>
            <a:r>
              <a:rPr lang="en-CA" dirty="0" smtClean="0"/>
              <a:t>)</a:t>
            </a:r>
            <a:endParaRPr lang="fr-CA" dirty="0"/>
          </a:p>
        </p:txBody>
      </p:sp>
      <p:cxnSp>
        <p:nvCxnSpPr>
          <p:cNvPr id="48" name="Straight Connector 47"/>
          <p:cNvCxnSpPr>
            <a:stCxn id="46" idx="0"/>
          </p:cNvCxnSpPr>
          <p:nvPr/>
        </p:nvCxnSpPr>
        <p:spPr>
          <a:xfrm rot="16200000" flipV="1">
            <a:off x="4149080" y="6156176"/>
            <a:ext cx="1512168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Les </a:t>
            </a:r>
            <a:r>
              <a:rPr lang="fr-CA" dirty="0" err="1" smtClean="0"/>
              <a:t>SGBDs</a:t>
            </a:r>
            <a:r>
              <a:rPr lang="fr-CA" dirty="0" smtClean="0"/>
              <a:t> : ensemble de programmes permettant de créer, de maintenir et d’utiliser une BD.</a:t>
            </a:r>
          </a:p>
          <a:p>
            <a:pPr lvl="1"/>
            <a:r>
              <a:rPr lang="fr-CA" dirty="0" smtClean="0"/>
              <a:t>Réduit la redondance des données et augmente l’uniformité de celle-ci.</a:t>
            </a:r>
          </a:p>
          <a:p>
            <a:pPr lvl="1"/>
            <a:r>
              <a:rPr lang="fr-CA" dirty="0" smtClean="0"/>
              <a:t>Augmente la flexibilité pour faire face aux changements.</a:t>
            </a:r>
          </a:p>
          <a:p>
            <a:pPr lvl="1"/>
            <a:r>
              <a:rPr lang="fr-CA" dirty="0" smtClean="0"/>
              <a:t>Permet le partage de ressources parmi plusieurs utilisateurs.  La même donnée peut être utilisée pour plusieurs applications.</a:t>
            </a:r>
          </a:p>
          <a:p>
            <a:pPr lvl="1"/>
            <a:r>
              <a:rPr lang="fr-CA" dirty="0" smtClean="0"/>
              <a:t>Permet une meilleur structuration des fichiers, résultant en l’accès plus rapide aux fichiers qui sont inter reliés et mis à jour simultanément sans utiliser des programmes très complexes.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A" smtClean="0"/>
              <a:t>SGBD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C6A7F-197A-4D97-A174-5E9C928AA336}" type="slidenum">
              <a:rPr lang="fr-FR" smtClean="0"/>
              <a:pPr>
                <a:defRPr/>
              </a:pPr>
              <a:t>6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fr-FR" dirty="0" smtClean="0"/>
              <a:t>SGBD</a:t>
            </a:r>
            <a:br>
              <a:rPr lang="fr-FR" dirty="0" smtClean="0"/>
            </a:br>
            <a:r>
              <a:rPr lang="fr-FR" dirty="0" smtClean="0"/>
              <a:t>Système de gestion de base de données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C6A7F-197A-4D97-A174-5E9C928AA336}" type="slidenum">
              <a:rPr lang="fr-FR" smtClean="0"/>
              <a:pPr>
                <a:defRPr/>
              </a:pPr>
              <a:t>7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fr-CA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données sont gérées</a:t>
            </a:r>
            <a:r>
              <a:rPr kumimoji="0" lang="fr-CA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 un logiciel (SGBD)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CA" sz="2700" baseline="0" dirty="0" smtClean="0">
                <a:latin typeface="+mn-lt"/>
              </a:rPr>
              <a:t>Les</a:t>
            </a:r>
            <a:r>
              <a:rPr lang="en-CA" sz="2700" dirty="0" smtClean="0">
                <a:latin typeface="+mn-lt"/>
              </a:rPr>
              <a:t> programmes </a:t>
            </a:r>
            <a:r>
              <a:rPr lang="en-CA" sz="2700" dirty="0" err="1" smtClean="0">
                <a:latin typeface="+mn-lt"/>
              </a:rPr>
              <a:t>adressent</a:t>
            </a:r>
            <a:r>
              <a:rPr lang="en-CA" sz="2700" dirty="0" smtClean="0">
                <a:latin typeface="+mn-lt"/>
              </a:rPr>
              <a:t> </a:t>
            </a:r>
            <a:r>
              <a:rPr lang="en-CA" sz="2700" dirty="0" err="1" smtClean="0">
                <a:latin typeface="+mn-lt"/>
              </a:rPr>
              <a:t>leurs</a:t>
            </a:r>
            <a:r>
              <a:rPr lang="en-CA" sz="2700" dirty="0" smtClean="0">
                <a:latin typeface="+mn-lt"/>
              </a:rPr>
              <a:t> </a:t>
            </a:r>
            <a:r>
              <a:rPr lang="en-CA" sz="2700" dirty="0" err="1" smtClean="0">
                <a:latin typeface="+mn-lt"/>
              </a:rPr>
              <a:t>demandes</a:t>
            </a:r>
            <a:r>
              <a:rPr lang="en-CA" sz="2700" dirty="0" smtClean="0">
                <a:latin typeface="+mn-lt"/>
              </a:rPr>
              <a:t> au SGBD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fr-CA" dirty="0"/>
          </a:p>
        </p:txBody>
      </p:sp>
      <p:pic>
        <p:nvPicPr>
          <p:cNvPr id="21506" name="Picture 2" descr="C:\Users\Fred\Desktop\1-Normal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00" y="4235450"/>
            <a:ext cx="1219200" cy="1219200"/>
          </a:xfrm>
          <a:prstGeom prst="rect">
            <a:avLst/>
          </a:prstGeom>
          <a:noFill/>
        </p:spPr>
      </p:pic>
      <p:pic>
        <p:nvPicPr>
          <p:cNvPr id="21507" name="Picture 3" descr="C:\Users\Fred\Desktop\1-Normal-Comput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6242050"/>
            <a:ext cx="1219200" cy="1219200"/>
          </a:xfrm>
          <a:prstGeom prst="rect">
            <a:avLst/>
          </a:prstGeom>
          <a:noFill/>
        </p:spPr>
      </p:pic>
      <p:pic>
        <p:nvPicPr>
          <p:cNvPr id="21508" name="Picture 4" descr="C:\Users\Fred\Desktop\Misc-Database-3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4138" y="4986338"/>
            <a:ext cx="1219200" cy="1219200"/>
          </a:xfrm>
          <a:prstGeom prst="rect">
            <a:avLst/>
          </a:prstGeom>
          <a:noFill/>
        </p:spPr>
      </p:pic>
      <p:sp>
        <p:nvSpPr>
          <p:cNvPr id="14" name="Hexagon 13"/>
          <p:cNvSpPr/>
          <p:nvPr/>
        </p:nvSpPr>
        <p:spPr>
          <a:xfrm>
            <a:off x="2780928" y="5004048"/>
            <a:ext cx="1584176" cy="136815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SGBD</a:t>
            </a:r>
            <a:endParaRPr lang="fr-CA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32856" y="5076056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32856" y="5940152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1128" y="558011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C'est la personne ou groupe de personnes responsable de la base de données</a:t>
            </a:r>
          </a:p>
          <a:p>
            <a:endParaRPr lang="fr-FR" dirty="0" smtClean="0"/>
          </a:p>
          <a:p>
            <a:r>
              <a:rPr lang="fr-FR" dirty="0" smtClean="0"/>
              <a:t>Ses responsabilités:</a:t>
            </a:r>
          </a:p>
          <a:p>
            <a:pPr lvl="1"/>
            <a:r>
              <a:rPr lang="fr-FR" dirty="0" smtClean="0"/>
              <a:t>décider du contenu de la BD</a:t>
            </a:r>
          </a:p>
          <a:p>
            <a:pPr lvl="1"/>
            <a:r>
              <a:rPr lang="fr-FR" dirty="0" smtClean="0"/>
              <a:t>décider de la structure physique des données</a:t>
            </a:r>
          </a:p>
          <a:p>
            <a:pPr lvl="1"/>
            <a:r>
              <a:rPr lang="fr-FR" dirty="0" smtClean="0"/>
              <a:t>définir les accès</a:t>
            </a:r>
          </a:p>
          <a:p>
            <a:pPr lvl="1"/>
            <a:r>
              <a:rPr lang="fr-FR" dirty="0" smtClean="0"/>
              <a:t>définir les procédures de validation</a:t>
            </a:r>
          </a:p>
          <a:p>
            <a:pPr lvl="1"/>
            <a:r>
              <a:rPr lang="fr-FR" dirty="0" smtClean="0"/>
              <a:t>établir les procédures de prise de copie et de récupération</a:t>
            </a:r>
          </a:p>
          <a:p>
            <a:pPr lvl="1"/>
            <a:r>
              <a:rPr lang="fr-FR" dirty="0" smtClean="0"/>
              <a:t>suivre les performances de la BD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sz="2800" dirty="0" smtClean="0"/>
              <a:t>Administrateur</a:t>
            </a:r>
            <a:br>
              <a:rPr lang="fr-FR" sz="2800" dirty="0" smtClean="0"/>
            </a:br>
            <a:r>
              <a:rPr lang="fr-FR" sz="2800" dirty="0" smtClean="0"/>
              <a:t>de la base de données</a:t>
            </a:r>
            <a:br>
              <a:rPr lang="fr-FR" sz="2800" dirty="0" smtClean="0"/>
            </a:br>
            <a:r>
              <a:rPr lang="fr-FR" sz="2800" dirty="0" smtClean="0"/>
              <a:t>Cours 420-B55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C6A7F-197A-4D97-A174-5E9C928AA336}" type="slidenum">
              <a:rPr lang="fr-FR" smtClean="0"/>
              <a:pPr>
                <a:defRPr/>
              </a:pPr>
              <a:t>8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311</TotalTime>
  <Words>263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Introduction aux bases de données</vt:lpstr>
      <vt:lpstr>Base de données Qu'est-ce que c'est?</vt:lpstr>
      <vt:lpstr>Approche : fichier</vt:lpstr>
      <vt:lpstr>Approche fichier désavantages</vt:lpstr>
      <vt:lpstr>Approche : Base de données</vt:lpstr>
      <vt:lpstr>SGBD</vt:lpstr>
      <vt:lpstr>SGBD Système de gestion de base de données</vt:lpstr>
      <vt:lpstr>Administrateur de la base de données Cours 420-B55</vt:lpstr>
    </vt:vector>
  </TitlesOfParts>
  <Company>Cégep du Vieux Montréal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CEGEP du Vieux-Montréal Département d'informatique     Base de données notes de cours</dc:title>
  <dc:creator>Département d'informatique</dc:creator>
  <cp:lastModifiedBy>Fred</cp:lastModifiedBy>
  <cp:revision>47</cp:revision>
  <cp:lastPrinted>1998-01-21T23:59:05Z</cp:lastPrinted>
  <dcterms:created xsi:type="dcterms:W3CDTF">1999-09-29T00:02:07Z</dcterms:created>
  <dcterms:modified xsi:type="dcterms:W3CDTF">2011-08-03T13:06:57Z</dcterms:modified>
</cp:coreProperties>
</file>