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34"/>
  </p:notesMasterIdLst>
  <p:handoutMasterIdLst>
    <p:handoutMasterId r:id="rId35"/>
  </p:handoutMasterIdLst>
  <p:sldIdLst>
    <p:sldId id="256" r:id="rId3"/>
    <p:sldId id="319" r:id="rId4"/>
    <p:sldId id="262" r:id="rId5"/>
    <p:sldId id="312" r:id="rId6"/>
    <p:sldId id="263" r:id="rId7"/>
    <p:sldId id="264" r:id="rId8"/>
    <p:sldId id="313" r:id="rId9"/>
    <p:sldId id="310" r:id="rId10"/>
    <p:sldId id="307" r:id="rId11"/>
    <p:sldId id="266" r:id="rId12"/>
    <p:sldId id="267" r:id="rId13"/>
    <p:sldId id="293" r:id="rId14"/>
    <p:sldId id="297" r:id="rId15"/>
    <p:sldId id="298" r:id="rId16"/>
    <p:sldId id="299" r:id="rId17"/>
    <p:sldId id="300" r:id="rId18"/>
    <p:sldId id="323" r:id="rId19"/>
    <p:sldId id="301" r:id="rId20"/>
    <p:sldId id="302" r:id="rId21"/>
    <p:sldId id="303" r:id="rId22"/>
    <p:sldId id="284" r:id="rId23"/>
    <p:sldId id="314" r:id="rId24"/>
    <p:sldId id="276" r:id="rId25"/>
    <p:sldId id="289" r:id="rId26"/>
    <p:sldId id="318" r:id="rId27"/>
    <p:sldId id="320" r:id="rId28"/>
    <p:sldId id="306" r:id="rId29"/>
    <p:sldId id="292" r:id="rId30"/>
    <p:sldId id="290" r:id="rId31"/>
    <p:sldId id="311" r:id="rId32"/>
    <p:sldId id="308" r:id="rId33"/>
  </p:sldIdLst>
  <p:sldSz cx="12961938" cy="1584166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27" autoAdjust="0"/>
  </p:normalViewPr>
  <p:slideViewPr>
    <p:cSldViewPr>
      <p:cViewPr varScale="1">
        <p:scale>
          <a:sx n="42" d="100"/>
          <a:sy n="42" d="100"/>
        </p:scale>
        <p:origin x="-1896" y="-120"/>
      </p:cViewPr>
      <p:guideLst>
        <p:guide orient="horz" pos="4991"/>
        <p:guide pos="408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102"/>
      </p:cViewPr>
      <p:guideLst>
        <p:guide orient="horz" pos="2928"/>
        <p:guide pos="2208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18" Type="http://schemas.openxmlformats.org/officeDocument/2006/relationships/slide" Target="slides/slide23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7" Type="http://schemas.openxmlformats.org/officeDocument/2006/relationships/slide" Target="slides/slide7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31.xml"/><Relationship Id="rId10" Type="http://schemas.openxmlformats.org/officeDocument/2006/relationships/slide" Target="slides/slide11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Relationship Id="rId2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fr-FR"/>
              <a:t>IV</a:t>
            </a:r>
            <a:fld id="{3DFB0E0B-B7E8-488E-BF6C-33B2A6A4DCAD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2800" y="696913"/>
            <a:ext cx="284956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94019-2DC5-4CC8-AE61-378971CFA7E6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4921250"/>
            <a:ext cx="11018838" cy="3395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688" y="8977313"/>
            <a:ext cx="9072562" cy="4048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F5F894DB-EE6C-4BA5-9D0D-87FB3FE5B3A9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ED9C92E5-2778-4E6C-8E8B-F8FCD95FE5E5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6075" y="1408113"/>
            <a:ext cx="2754313" cy="12676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1408113"/>
            <a:ext cx="8112125" cy="12676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60AD59A3-88ED-4120-AC25-4298528AA182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408113"/>
            <a:ext cx="11018838" cy="264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550" y="4575175"/>
            <a:ext cx="5432425" cy="950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375" y="4575175"/>
            <a:ext cx="5434013" cy="950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1550" y="14433550"/>
            <a:ext cx="2701925" cy="105727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538" y="14433550"/>
            <a:ext cx="4106862" cy="10572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8463" y="14433550"/>
            <a:ext cx="2701925" cy="10572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8C99BA8D-AF7F-4E75-8605-5C21C3C4DF9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10773964"/>
            <a:ext cx="1297198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2146" y="4048429"/>
            <a:ext cx="11017647" cy="422666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8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2146" y="8342645"/>
            <a:ext cx="11017647" cy="2771261"/>
          </a:xfrm>
        </p:spPr>
        <p:txBody>
          <a:bodyPr lIns="82296" rIns="82296"/>
          <a:lstStyle>
            <a:lvl1pPr marL="0" marR="115214" indent="0" algn="r">
              <a:buNone/>
              <a:defRPr>
                <a:solidFill>
                  <a:schemeClr val="tx2"/>
                </a:solidFill>
              </a:defRPr>
            </a:lvl1pPr>
            <a:lvl2pPr marL="822960" indent="0" algn="ctr">
              <a:buNone/>
            </a:lvl2pPr>
            <a:lvl3pPr marL="1645920" indent="0" algn="ctr">
              <a:buNone/>
            </a:lvl3pPr>
            <a:lvl4pPr marL="2468880" indent="0" algn="ctr">
              <a:buNone/>
            </a:lvl4pPr>
            <a:lvl5pPr marL="3291840" indent="0" algn="ctr">
              <a:buNone/>
            </a:lvl5pPr>
            <a:lvl6pPr marL="4114800" indent="0" algn="ctr">
              <a:buNone/>
            </a:lvl6pPr>
            <a:lvl7pPr marL="4937760" indent="0" algn="ctr">
              <a:buNone/>
            </a:lvl7pPr>
            <a:lvl8pPr marL="5760720" indent="0" algn="ctr">
              <a:buNone/>
            </a:lvl8pPr>
            <a:lvl9pPr marL="658368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36" y="11441201"/>
            <a:ext cx="12967275" cy="4416835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IV-</a:t>
            </a:r>
            <a:fld id="{F5F894DB-EE6C-4BA5-9D0D-87FB3FE5B3A9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63A3129F-95EE-4CED-A853-400DE7B90221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93" y="2447886"/>
            <a:ext cx="11017647" cy="422444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8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0582" y="6772119"/>
            <a:ext cx="6480969" cy="3360724"/>
          </a:xfrm>
        </p:spPr>
        <p:txBody>
          <a:bodyPr lIns="164592" rIns="164592" anchor="t"/>
          <a:lstStyle>
            <a:lvl1pPr marL="0" indent="0" algn="l">
              <a:buNone/>
              <a:defRPr sz="41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5378A9D5-F452-4987-98A1-809AD92980E4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155120" y="6942502"/>
            <a:ext cx="259239" cy="52805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890869" y="6942502"/>
            <a:ext cx="259239" cy="52805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7" y="3421801"/>
            <a:ext cx="5724856" cy="104547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5" y="3421801"/>
            <a:ext cx="5724856" cy="104547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C8567239-4A13-4EED-8E2F-6A0D69E0CE86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7" y="630733"/>
            <a:ext cx="11665744" cy="2640277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7" y="12497312"/>
            <a:ext cx="5727107" cy="176018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29184" anchor="ctr"/>
          <a:lstStyle>
            <a:lvl1pPr marL="0" indent="0">
              <a:buNone/>
              <a:defRPr sz="4300" b="0">
                <a:solidFill>
                  <a:schemeClr val="bg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84486" y="12497312"/>
            <a:ext cx="5729357" cy="176018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29184" anchor="ctr"/>
          <a:lstStyle>
            <a:lvl1pPr marL="0" indent="0">
              <a:buNone/>
              <a:defRPr sz="4300" b="0">
                <a:solidFill>
                  <a:schemeClr val="bg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48097" y="3336254"/>
            <a:ext cx="5727107" cy="910529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5" y="3336254"/>
            <a:ext cx="5729357" cy="910529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92E63EE5-4F8C-4368-9FD0-229DBC0BFF45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9D04ADA9-56CE-4F28-9488-5F3BC41B29A1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25A8E2DA-8086-4F4B-8DDC-96B04065EBF6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63A3129F-95EE-4CED-A853-400DE7B90221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94" y="11265183"/>
            <a:ext cx="10605678" cy="105611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4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64937" y="12370038"/>
            <a:ext cx="5634122" cy="2112222"/>
          </a:xfrm>
        </p:spPr>
        <p:txBody>
          <a:bodyPr/>
          <a:lstStyle>
            <a:lvl1pPr marL="0" indent="0" algn="r">
              <a:buNone/>
              <a:defRPr sz="2900"/>
            </a:lvl1pPr>
            <a:lvl2pPr>
              <a:buNone/>
              <a:defRPr sz="22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6194" y="633666"/>
            <a:ext cx="10602865" cy="1056110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35802" y="14802054"/>
            <a:ext cx="2722007" cy="844889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57814C89-13C5-4979-B0DC-7DF56F687C56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736" y="12574007"/>
            <a:ext cx="10153518" cy="1497386"/>
          </a:xfrm>
          <a:noFill/>
        </p:spPr>
        <p:txBody>
          <a:bodyPr lIns="164592" tIns="0" rIns="164592" anchor="t"/>
          <a:lstStyle>
            <a:lvl1pPr marL="0" marR="32918" indent="0" algn="r">
              <a:buNone/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4049" y="438817"/>
            <a:ext cx="12313841" cy="1013866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5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08905" y="14802056"/>
            <a:ext cx="3332172" cy="8434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IV-</a:t>
            </a:r>
            <a:fld id="{41B42D25-B4E7-4975-8D4D-45C3B3F70256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48" y="11238207"/>
            <a:ext cx="11447206" cy="1299746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5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07737" y="13732527"/>
            <a:ext cx="7003506" cy="21276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92" tIns="82296" rIns="164592" bIns="822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88521" y="13718841"/>
            <a:ext cx="5231343" cy="21562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92" tIns="82296" rIns="164592" bIns="822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65" y="13377527"/>
            <a:ext cx="4822898" cy="2496755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64592" tIns="82296" rIns="164592" bIns="822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093" y="13369408"/>
            <a:ext cx="4827427" cy="2504875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281680" y="11523066"/>
            <a:ext cx="259239" cy="52805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17429" y="11523066"/>
            <a:ext cx="259239" cy="52805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tIns="82296" rIns="164592" bIns="822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7" y="3421803"/>
            <a:ext cx="11665744" cy="1013162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ED9C92E5-2778-4E6C-8E8B-F8FCD95FE5E5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1626" y="634407"/>
            <a:ext cx="2519626" cy="1291901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7" y="634408"/>
            <a:ext cx="8965340" cy="1291901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IV-</a:t>
            </a:r>
            <a:fld id="{60AD59A3-88ED-4120-AC25-4298528AA182}" type="slidenum">
              <a:rPr lang="fr-FR" smtClean="0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408113"/>
            <a:ext cx="11018838" cy="264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550" y="4575175"/>
            <a:ext cx="5432425" cy="950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375" y="4575175"/>
            <a:ext cx="5434013" cy="950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1550" y="14433550"/>
            <a:ext cx="2701925" cy="105727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538" y="14433550"/>
            <a:ext cx="4106862" cy="10572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88463" y="14433550"/>
            <a:ext cx="2701925" cy="10572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8C99BA8D-AF7F-4E75-8605-5C21C3C4DF9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10179050"/>
            <a:ext cx="11017250" cy="31464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38" y="6715125"/>
            <a:ext cx="11017250" cy="34639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5378A9D5-F452-4987-98A1-809AD92980E4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4575175"/>
            <a:ext cx="5432425" cy="950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375" y="4575175"/>
            <a:ext cx="5434013" cy="950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C8567239-4A13-4EED-8E2F-6A0D69E0CE8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35000"/>
            <a:ext cx="11666538" cy="26400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3546475"/>
            <a:ext cx="5727700" cy="14779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" y="5024438"/>
            <a:ext cx="5727700" cy="9126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950" y="3546475"/>
            <a:ext cx="5729288" cy="14779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950" y="5024438"/>
            <a:ext cx="5729288" cy="9126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92E63EE5-4F8C-4368-9FD0-229DBC0BFF45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9D04ADA9-56CE-4F28-9488-5F3BC41B29A1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25A8E2DA-8086-4F4B-8DDC-96B04065EBF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30238"/>
            <a:ext cx="4264025" cy="2684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630238"/>
            <a:ext cx="7246938" cy="13520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3314700"/>
            <a:ext cx="4264025" cy="10836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57814C89-13C5-4979-B0DC-7DF56F687C5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11088688"/>
            <a:ext cx="7777163" cy="1309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000" y="1416050"/>
            <a:ext cx="7777163" cy="95043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000" y="12398375"/>
            <a:ext cx="7777163" cy="185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section IV: Les interrogations simples</a:t>
            </a:r>
            <a:endParaRPr lang="fr-FR" sz="23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IV-</a:t>
            </a:r>
            <a:fld id="{41B42D25-B4E7-4975-8D4D-45C3B3F70256}" type="slidenum">
              <a:rPr lang="fr-FR"/>
              <a:pPr/>
              <a:t>‹#›</a:t>
            </a:fld>
            <a:endParaRPr lang="fr-FR" sz="23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408113"/>
            <a:ext cx="11018838" cy="2641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57445" tIns="78722" rIns="157445" bIns="78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575175"/>
            <a:ext cx="11018838" cy="950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57445" tIns="78722" rIns="157445" bIns="78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1550" y="14433550"/>
            <a:ext cx="27019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7445" tIns="78722" rIns="157445" bIns="78722" numCol="1" anchor="t" anchorCtr="0" compatLnSpc="1">
            <a:prstTxWarp prst="textNoShape">
              <a:avLst/>
            </a:prstTxWarp>
          </a:bodyPr>
          <a:lstStyle>
            <a:lvl1pPr defTabSz="1574800">
              <a:defRPr sz="21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27538" y="14433550"/>
            <a:ext cx="4106862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7445" tIns="78722" rIns="157445" bIns="78722" numCol="1" anchor="t" anchorCtr="0" compatLnSpc="1">
            <a:prstTxWarp prst="textNoShape">
              <a:avLst/>
            </a:prstTxWarp>
          </a:bodyPr>
          <a:lstStyle>
            <a:lvl1pPr algn="ctr" defTabSz="1574800">
              <a:defRPr sz="2100">
                <a:latin typeface="+mn-lt"/>
              </a:defRPr>
            </a:lvl1pPr>
          </a:lstStyle>
          <a:p>
            <a:r>
              <a:rPr lang="fr-FR"/>
              <a:t>section IV: Les interrogations simples</a:t>
            </a:r>
            <a:endParaRPr lang="fr-FR" sz="23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8463" y="14433550"/>
            <a:ext cx="27019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7445" tIns="78722" rIns="157445" bIns="78722" numCol="1" anchor="t" anchorCtr="0" compatLnSpc="1">
            <a:prstTxWarp prst="textNoShape">
              <a:avLst/>
            </a:prstTxWarp>
          </a:bodyPr>
          <a:lstStyle>
            <a:lvl1pPr algn="r" defTabSz="1574800">
              <a:defRPr sz="2100">
                <a:latin typeface="+mn-lt"/>
              </a:defRPr>
            </a:lvl1pPr>
          </a:lstStyle>
          <a:p>
            <a:r>
              <a:rPr lang="fr-FR"/>
              <a:t>IV-</a:t>
            </a:r>
            <a:fld id="{9280C313-CD48-4965-8D5F-4131A12DD64E}" type="slidenum">
              <a:rPr lang="fr-FR"/>
              <a:pPr/>
              <a:t>‹#›</a:t>
            </a:fld>
            <a:endParaRPr lang="fr-FR" sz="2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2pPr>
      <a:lvl3pPr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3pPr>
      <a:lvl4pPr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4pPr>
      <a:lvl5pPr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5pPr>
      <a:lvl6pPr marL="457200"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6pPr>
      <a:lvl7pPr marL="914400"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7pPr>
      <a:lvl8pPr marL="1371600"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8pPr>
      <a:lvl9pPr marL="1828800" algn="ctr" defTabSz="1574800" rtl="0" eaLnBrk="0" fontAlgn="base" hangingPunct="0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Arial" charset="0"/>
        </a:defRPr>
      </a:lvl9pPr>
    </p:titleStyle>
    <p:bodyStyle>
      <a:lvl1pPr marL="593725" indent="-593725" algn="l" defTabSz="1574800" rtl="0" eaLnBrk="0" fontAlgn="base" hangingPunct="0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1274763" indent="-484188" algn="l" defTabSz="1574800" rtl="0" eaLnBrk="0" fontAlgn="base" hangingPunct="0">
        <a:spcBef>
          <a:spcPct val="2000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</a:defRPr>
      </a:lvl2pPr>
      <a:lvl3pPr marL="1970088" indent="-395288" algn="l" defTabSz="15748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755900" indent="-395288" algn="l" defTabSz="1574800" rtl="0" eaLnBrk="0" fontAlgn="base" hangingPunct="0">
        <a:spcBef>
          <a:spcPct val="2000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</a:defRPr>
      </a:lvl4pPr>
      <a:lvl5pPr marL="3543300" indent="-396875" algn="l" defTabSz="1574800" rtl="0" eaLnBrk="0" fontAlgn="base" hangingPunct="0">
        <a:spcBef>
          <a:spcPct val="2000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</a:defRPr>
      </a:lvl5pPr>
      <a:lvl6pPr marL="4000500" indent="-396875" algn="l" defTabSz="1574800" rtl="0" eaLnBrk="0" fontAlgn="base" hangingPunct="0">
        <a:spcBef>
          <a:spcPct val="2000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</a:defRPr>
      </a:lvl6pPr>
      <a:lvl7pPr marL="4457700" indent="-396875" algn="l" defTabSz="1574800" rtl="0" eaLnBrk="0" fontAlgn="base" hangingPunct="0">
        <a:spcBef>
          <a:spcPct val="2000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</a:defRPr>
      </a:lvl7pPr>
      <a:lvl8pPr marL="4914900" indent="-396875" algn="l" defTabSz="1574800" rtl="0" eaLnBrk="0" fontAlgn="base" hangingPunct="0">
        <a:spcBef>
          <a:spcPct val="2000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</a:defRPr>
      </a:lvl8pPr>
      <a:lvl9pPr marL="5372100" indent="-396875" algn="l" defTabSz="1574800" rtl="0" eaLnBrk="0" fontAlgn="base" hangingPunct="0">
        <a:spcBef>
          <a:spcPct val="2000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07737" y="13732527"/>
            <a:ext cx="7003506" cy="21276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92" tIns="82296" rIns="164592" bIns="822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88521" y="13718841"/>
            <a:ext cx="5231343" cy="21562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592" tIns="82296" rIns="164592" bIns="822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65" y="13377527"/>
            <a:ext cx="4822898" cy="2496755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64592" tIns="82296" rIns="164592" bIns="822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093" y="13369408"/>
            <a:ext cx="4827427" cy="2504875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48097" y="634401"/>
            <a:ext cx="11665744" cy="2640277"/>
          </a:xfrm>
          <a:prstGeom prst="rect">
            <a:avLst/>
          </a:prstGeom>
        </p:spPr>
        <p:txBody>
          <a:bodyPr vert="horz" lIns="164592" tIns="82296" rIns="164592" bIns="822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48097" y="3421801"/>
            <a:ext cx="11665744" cy="10454765"/>
          </a:xfrm>
          <a:prstGeom prst="rect">
            <a:avLst/>
          </a:prstGeom>
        </p:spPr>
        <p:txBody>
          <a:bodyPr vert="horz" lIns="164592" tIns="82296" rIns="164592" bIns="822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35802" y="14802054"/>
            <a:ext cx="2722007" cy="844889"/>
          </a:xfrm>
          <a:prstGeom prst="rect">
            <a:avLst/>
          </a:prstGeom>
        </p:spPr>
        <p:txBody>
          <a:bodyPr vert="horz" lIns="164592" tIns="82296" rIns="164592" bIns="82296" anchor="b"/>
          <a:lstStyle>
            <a:lvl1pPr algn="l" eaLnBrk="1" latinLnBrk="0" hangingPunct="1">
              <a:defRPr kumimoji="0" sz="18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08905" y="14802056"/>
            <a:ext cx="3332172" cy="843422"/>
          </a:xfrm>
          <a:prstGeom prst="rect">
            <a:avLst/>
          </a:prstGeom>
        </p:spPr>
        <p:txBody>
          <a:bodyPr vert="horz" lIns="164592" tIns="82296" rIns="164592" bIns="82296" anchor="b"/>
          <a:lstStyle>
            <a:lvl1pPr algn="r" eaLnBrk="1" latinLnBrk="0" hangingPunct="1">
              <a:defRPr kumimoji="0" sz="18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IV: Les interrogations simples</a:t>
            </a:r>
            <a:endParaRPr lang="fr-FR" sz="23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57809" y="14802056"/>
            <a:ext cx="518478" cy="843422"/>
          </a:xfrm>
          <a:prstGeom prst="rect">
            <a:avLst/>
          </a:prstGeom>
        </p:spPr>
        <p:txBody>
          <a:bodyPr vert="horz" lIns="164592" tIns="82296" rIns="164592" bIns="82296" anchor="b"/>
          <a:lstStyle>
            <a:lvl1pPr algn="r" eaLnBrk="1" latinLnBrk="0" hangingPunct="1">
              <a:defRPr kumimoji="0" sz="1800" b="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IV-</a:t>
            </a:r>
            <a:fld id="{9280C313-CD48-4965-8D5F-4131A12DD64E}" type="slidenum">
              <a:rPr lang="fr-FR" smtClean="0"/>
              <a:pPr/>
              <a:t>‹#›</a:t>
            </a:fld>
            <a:endParaRPr lang="fr-FR" sz="2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7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58368" indent="-460858" algn="l" rtl="0" eaLnBrk="1" latinLnBrk="0" hangingPunct="1">
        <a:spcBef>
          <a:spcPts val="72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226" indent="-411480" algn="l" rtl="0" eaLnBrk="1" latinLnBrk="0" hangingPunct="1">
        <a:spcBef>
          <a:spcPts val="583"/>
        </a:spcBef>
        <a:buClr>
          <a:schemeClr val="accent1"/>
        </a:buClr>
        <a:buFont typeface="Verdana"/>
        <a:buChar char="◦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165" indent="-411480" algn="l" rtl="0" eaLnBrk="1" latinLnBrk="0" hangingPunct="1">
        <a:spcBef>
          <a:spcPts val="630"/>
        </a:spcBef>
        <a:buClr>
          <a:schemeClr val="accent2"/>
        </a:buClr>
        <a:buSzPct val="100000"/>
        <a:buFont typeface="Wingdings 2"/>
        <a:buChar char="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indent="-411480" algn="l" rtl="0" eaLnBrk="1" latinLnBrk="0" hangingPunct="1">
        <a:spcBef>
          <a:spcPts val="630"/>
        </a:spcBef>
        <a:buClr>
          <a:schemeClr val="accent2"/>
        </a:buClr>
        <a:buFont typeface="Wingdings 2"/>
        <a:buChar char="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11480" algn="l" rtl="0" eaLnBrk="1" latinLnBrk="0" hangingPunct="1">
        <a:spcBef>
          <a:spcPts val="63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indent="-411480" algn="l" rtl="0" eaLnBrk="1" latinLnBrk="0" hangingPunct="1">
        <a:spcBef>
          <a:spcPts val="630"/>
        </a:spcBef>
        <a:buClr>
          <a:schemeClr val="accent3"/>
        </a:buClr>
        <a:buFont typeface="Wingdings 2"/>
        <a:buChar char="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indent="-411480" algn="l" rtl="0" eaLnBrk="1" latinLnBrk="0" hangingPunct="1">
        <a:spcBef>
          <a:spcPts val="630"/>
        </a:spcBef>
        <a:buClr>
          <a:schemeClr val="accent3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411480" algn="l" rtl="0" eaLnBrk="1" latinLnBrk="0" hangingPunct="1">
        <a:spcBef>
          <a:spcPts val="630"/>
        </a:spcBef>
        <a:buClr>
          <a:schemeClr val="accent3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11480" algn="l" rtl="0" eaLnBrk="1" latinLnBrk="0" hangingPunct="1">
        <a:spcBef>
          <a:spcPts val="630"/>
        </a:spcBef>
        <a:buClr>
          <a:schemeClr val="accent3"/>
        </a:buClr>
        <a:buFont typeface="Wingdings 2"/>
        <a:buChar char="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1550" y="4921250"/>
            <a:ext cx="11018838" cy="3394075"/>
          </a:xfrm>
          <a:ln/>
        </p:spPr>
        <p:txBody>
          <a:bodyPr/>
          <a:lstStyle/>
          <a:p>
            <a:r>
              <a:rPr lang="fr-CA" dirty="0"/>
              <a:t>Les interrogations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80219" y="3600231"/>
            <a:ext cx="11018838" cy="11574462"/>
          </a:xfrm>
          <a:ln/>
        </p:spPr>
        <p:txBody>
          <a:bodyPr/>
          <a:lstStyle/>
          <a:p>
            <a:r>
              <a:rPr lang="fr-FR" dirty="0" smtClean="0"/>
              <a:t>Pour </a:t>
            </a:r>
            <a:r>
              <a:rPr lang="fr-FR" dirty="0"/>
              <a:t>sélectionner des rangées en particuliers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3400" dirty="0" smtClean="0"/>
              <a:t>SELECT</a:t>
            </a:r>
          </a:p>
          <a:p>
            <a:pPr>
              <a:buNone/>
            </a:pPr>
            <a:r>
              <a:rPr lang="fr-FR" sz="3400" dirty="0" smtClean="0"/>
              <a:t>			nom,</a:t>
            </a:r>
          </a:p>
          <a:p>
            <a:pPr>
              <a:buNone/>
            </a:pPr>
            <a:r>
              <a:rPr lang="fr-FR" sz="3400" dirty="0" smtClean="0"/>
              <a:t>			ville</a:t>
            </a:r>
          </a:p>
          <a:p>
            <a:pPr>
              <a:buNone/>
            </a:pPr>
            <a:r>
              <a:rPr lang="fr-FR" sz="3400" dirty="0" smtClean="0"/>
              <a:t>	FROM</a:t>
            </a:r>
          </a:p>
          <a:p>
            <a:pPr>
              <a:buNone/>
            </a:pPr>
            <a:r>
              <a:rPr lang="fr-FR" sz="3400" dirty="0" smtClean="0"/>
              <a:t>			</a:t>
            </a:r>
            <a:r>
              <a:rPr lang="fr-FR" sz="3400" dirty="0" err="1" smtClean="0"/>
              <a:t>departement</a:t>
            </a:r>
            <a:endParaRPr lang="fr-FR" sz="3400" dirty="0" smtClean="0"/>
          </a:p>
          <a:p>
            <a:pPr>
              <a:buNone/>
            </a:pPr>
            <a:r>
              <a:rPr lang="fr-FR" sz="3400" dirty="0" smtClean="0"/>
              <a:t>	WHERE</a:t>
            </a:r>
          </a:p>
          <a:p>
            <a:pPr>
              <a:buNone/>
            </a:pPr>
            <a:r>
              <a:rPr lang="fr-FR" sz="3400" dirty="0" smtClean="0"/>
              <a:t>			ville = 'Montréal';</a:t>
            </a:r>
            <a:endParaRPr lang="fr-FR" sz="3400" dirty="0"/>
          </a:p>
        </p:txBody>
      </p:sp>
      <p:sp>
        <p:nvSpPr>
          <p:cNvPr id="2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729" y="14802056"/>
            <a:ext cx="822558" cy="843422"/>
          </a:xfrm>
        </p:spPr>
        <p:txBody>
          <a:bodyPr/>
          <a:lstStyle/>
          <a:p>
            <a:fld id="{BC0BA6A1-CD11-4566-8246-496DD9EFA73B}" type="slidenum">
              <a:rPr lang="fr-FR" smtClean="0"/>
              <a:pPr/>
              <a:t>10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39130" name="Rectangle 21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Clause WHERE</a:t>
            </a:r>
            <a:br>
              <a:rPr lang="fr-CA"/>
            </a:br>
            <a:r>
              <a:rPr lang="fr-CA"/>
              <a:t>Sélection des rangées</a:t>
            </a:r>
          </a:p>
        </p:txBody>
      </p:sp>
      <p:graphicFrame>
        <p:nvGraphicFramePr>
          <p:cNvPr id="219" name="Group 201"/>
          <p:cNvGraphicFramePr>
            <a:graphicFrameLocks noGrp="1"/>
          </p:cNvGraphicFramePr>
          <p:nvPr/>
        </p:nvGraphicFramePr>
        <p:xfrm>
          <a:off x="3384539" y="5184451"/>
          <a:ext cx="4900613" cy="270986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14600"/>
                <a:gridCol w="2386013"/>
              </a:tblGrid>
              <a:tr h="962025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2613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graphicFrame>
        <p:nvGraphicFramePr>
          <p:cNvPr id="220" name="Group 201"/>
          <p:cNvGraphicFramePr>
            <a:graphicFrameLocks noGrp="1"/>
          </p:cNvGraphicFramePr>
          <p:nvPr/>
        </p:nvGraphicFramePr>
        <p:xfrm>
          <a:off x="3096499" y="13249571"/>
          <a:ext cx="4900613" cy="154781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14600"/>
                <a:gridCol w="2386013"/>
              </a:tblGrid>
              <a:tr h="962025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52229" y="2952141"/>
            <a:ext cx="11018838" cy="10907712"/>
          </a:xfrm>
          <a:ln/>
        </p:spPr>
        <p:txBody>
          <a:bodyPr>
            <a:normAutofit/>
          </a:bodyPr>
          <a:lstStyle/>
          <a:p>
            <a:r>
              <a:rPr lang="fr-FR" sz="5300" dirty="0" smtClean="0"/>
              <a:t>IL est possible qu’un SELECT ne retourne aucune rangée.</a:t>
            </a:r>
          </a:p>
          <a:p>
            <a:pPr>
              <a:buNone/>
            </a:pPr>
            <a:endParaRPr lang="fr-FR" sz="5300" dirty="0" smtClean="0"/>
          </a:p>
          <a:p>
            <a:r>
              <a:rPr lang="fr-FR" sz="5300" dirty="0" smtClean="0"/>
              <a:t>Afin de sélectionner une seule rangée, une méthode efficace est de faire un WHERE sur la clé primaire.</a:t>
            </a:r>
            <a:endParaRPr lang="fr-FR" sz="5300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  <a:p>
            <a:pPr>
              <a:buFontTx/>
              <a:buNone/>
            </a:pPr>
            <a:endParaRPr lang="fr-FR" b="1" dirty="0"/>
          </a:p>
        </p:txBody>
      </p:sp>
      <p:sp>
        <p:nvSpPr>
          <p:cNvPr id="2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5689" y="14802056"/>
            <a:ext cx="1110598" cy="843422"/>
          </a:xfrm>
        </p:spPr>
        <p:txBody>
          <a:bodyPr/>
          <a:lstStyle/>
          <a:p>
            <a:fld id="{6BEA9E27-1911-4BF1-9C83-48BBC65D207F}" type="slidenum">
              <a:rPr lang="fr-FR" smtClean="0"/>
              <a:pPr/>
              <a:t>11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40141" name="Rectangle 205"/>
          <p:cNvSpPr>
            <a:spLocks noGrp="1" noChangeArrowheads="1"/>
          </p:cNvSpPr>
          <p:nvPr>
            <p:ph type="title"/>
          </p:nvPr>
        </p:nvSpPr>
        <p:spPr>
          <a:xfrm>
            <a:off x="971550" y="536575"/>
            <a:ext cx="11018838" cy="2640013"/>
          </a:xfrm>
          <a:ln/>
        </p:spPr>
        <p:txBody>
          <a:bodyPr/>
          <a:lstStyle/>
          <a:p>
            <a:r>
              <a:rPr lang="fr-CA" dirty="0" smtClean="0"/>
              <a:t>WHERE (suite)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CA" sz="3800" dirty="0"/>
              <a:t>Condition simple: se compose d’une expression, d’un opérateur de comparaison (ou autre) et d’une expression.</a:t>
            </a:r>
          </a:p>
          <a:p>
            <a:pPr>
              <a:lnSpc>
                <a:spcPct val="90000"/>
              </a:lnSpc>
            </a:pPr>
            <a:endParaRPr lang="fr-CA" sz="3800" dirty="0"/>
          </a:p>
          <a:p>
            <a:pPr>
              <a:lnSpc>
                <a:spcPct val="90000"/>
              </a:lnSpc>
            </a:pPr>
            <a:r>
              <a:rPr lang="fr-CA" sz="3800" dirty="0"/>
              <a:t>Opérateurs de comparaison : =, &lt;&gt;, &lt;, &gt;, &lt;=, &gt;=    (&lt;&gt; ,  !=  et  ^=  testent l’inégalité</a:t>
            </a:r>
            <a:r>
              <a:rPr lang="fr-CA" sz="3800" dirty="0" smtClean="0"/>
              <a:t>)</a:t>
            </a:r>
          </a:p>
          <a:p>
            <a:pPr>
              <a:lnSpc>
                <a:spcPct val="90000"/>
              </a:lnSpc>
            </a:pPr>
            <a:endParaRPr lang="fr-CA" sz="3800" dirty="0"/>
          </a:p>
          <a:p>
            <a:pPr>
              <a:lnSpc>
                <a:spcPct val="90000"/>
              </a:lnSpc>
            </a:pPr>
            <a:r>
              <a:rPr lang="fr-CA" sz="3800" dirty="0"/>
              <a:t>Autres : IN (liste)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/>
              <a:t>	             BETWEEN min AND max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/>
              <a:t>                 LIKE masque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/>
              <a:t>                 IS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fr-CA" sz="38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/>
              <a:t>Exemple : </a:t>
            </a:r>
            <a:endParaRPr lang="fr-CA" sz="3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 smtClean="0"/>
              <a:t>		SELECT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 smtClean="0"/>
              <a:t>			nom</a:t>
            </a:r>
            <a:endParaRPr lang="fr-CA" sz="38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800" dirty="0" smtClean="0"/>
              <a:t>		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sz="3800" dirty="0" smtClean="0"/>
              <a:t>			</a:t>
            </a:r>
            <a:r>
              <a:rPr lang="en-CA" sz="3800" dirty="0" err="1" smtClean="0"/>
              <a:t>employe</a:t>
            </a:r>
            <a:endParaRPr lang="en-CA" sz="3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CA" sz="3800" dirty="0" smtClean="0"/>
              <a:t>		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sz="3800" dirty="0" smtClean="0"/>
              <a:t>			id &gt;= 10;</a:t>
            </a:r>
            <a:r>
              <a:rPr lang="fr-CA" sz="3800" dirty="0" smtClean="0"/>
              <a:t> </a:t>
            </a:r>
            <a:endParaRPr lang="fr-CA" sz="3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9709" y="14802056"/>
            <a:ext cx="966578" cy="843422"/>
          </a:xfrm>
        </p:spPr>
        <p:txBody>
          <a:bodyPr/>
          <a:lstStyle/>
          <a:p>
            <a:fld id="{FF287AF0-7E75-4D98-967C-C9F0487F8B66}" type="slidenum">
              <a:rPr lang="fr-FR" smtClean="0"/>
              <a:pPr/>
              <a:t>12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Condition simple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3059113"/>
            <a:ext cx="11271250" cy="10848975"/>
          </a:xfrm>
          <a:ln/>
        </p:spPr>
        <p:txBody>
          <a:bodyPr/>
          <a:lstStyle/>
          <a:p>
            <a:r>
              <a:rPr lang="fr-FR" dirty="0"/>
              <a:t>Permet de vérifier si une valeur fait partie d'une liste de valeurs, d’un </a:t>
            </a:r>
            <a:r>
              <a:rPr lang="fr-FR" dirty="0" smtClean="0"/>
              <a:t>ensemble</a:t>
            </a: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3400" dirty="0" smtClean="0"/>
              <a:t>SELECT </a:t>
            </a:r>
          </a:p>
          <a:p>
            <a:pPr>
              <a:buNone/>
            </a:pPr>
            <a:r>
              <a:rPr lang="fr-FR" sz="3400" dirty="0" smtClean="0"/>
              <a:t>	nom</a:t>
            </a:r>
            <a:endParaRPr lang="fr-FR" sz="3400" dirty="0"/>
          </a:p>
          <a:p>
            <a:pPr>
              <a:buFontTx/>
              <a:buNone/>
            </a:pPr>
            <a:r>
              <a:rPr lang="fr-FR" sz="3400" dirty="0" smtClean="0"/>
              <a:t>FROM</a:t>
            </a:r>
          </a:p>
          <a:p>
            <a:pPr>
              <a:buFontTx/>
              <a:buNone/>
            </a:pPr>
            <a:r>
              <a:rPr lang="fr-FR" sz="3400" dirty="0" smtClean="0"/>
              <a:t>	</a:t>
            </a:r>
            <a:r>
              <a:rPr lang="fr-FR" sz="3400" dirty="0" err="1" smtClean="0"/>
              <a:t>departement</a:t>
            </a:r>
            <a:endParaRPr lang="fr-FR" sz="3400" dirty="0"/>
          </a:p>
          <a:p>
            <a:pPr>
              <a:buFontTx/>
              <a:buNone/>
            </a:pPr>
            <a:r>
              <a:rPr lang="fr-FR" sz="3400" dirty="0" smtClean="0"/>
              <a:t>WHERE  </a:t>
            </a:r>
          </a:p>
          <a:p>
            <a:pPr>
              <a:buFontTx/>
              <a:buNone/>
            </a:pPr>
            <a:r>
              <a:rPr lang="fr-FR" sz="3400" dirty="0" smtClean="0"/>
              <a:t>	ville </a:t>
            </a:r>
            <a:r>
              <a:rPr lang="fr-FR" sz="3400" dirty="0"/>
              <a:t>IN </a:t>
            </a:r>
            <a:r>
              <a:rPr lang="fr-FR" sz="3400" dirty="0" smtClean="0"/>
              <a:t> (</a:t>
            </a:r>
            <a:r>
              <a:rPr lang="fr-FR" sz="3400" dirty="0"/>
              <a:t>'Montréal','Québec','Longueuil');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9709" y="14802056"/>
            <a:ext cx="966578" cy="843422"/>
          </a:xfrm>
        </p:spPr>
        <p:txBody>
          <a:bodyPr/>
          <a:lstStyle/>
          <a:p>
            <a:fld id="{B0CF6048-0334-42AD-94E0-5FA53E0DB1E2}" type="slidenum">
              <a:rPr lang="fr-FR" smtClean="0"/>
              <a:pPr/>
              <a:t>13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1988"/>
            <a:ext cx="11014075" cy="2239962"/>
          </a:xfrm>
          <a:noFill/>
          <a:ln/>
        </p:spPr>
        <p:txBody>
          <a:bodyPr/>
          <a:lstStyle/>
          <a:p>
            <a:r>
              <a:rPr lang="fr-FR"/>
              <a:t>L'opérateur 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Attention de ne pas confondre le </a:t>
            </a:r>
            <a:r>
              <a:rPr lang="fr-CA" b="1" i="1" dirty="0"/>
              <a:t>=</a:t>
            </a:r>
            <a:r>
              <a:rPr lang="fr-CA" dirty="0"/>
              <a:t> et le </a:t>
            </a:r>
            <a:r>
              <a:rPr lang="fr-CA" b="1" i="1" dirty="0"/>
              <a:t>IN.</a:t>
            </a:r>
          </a:p>
          <a:p>
            <a:r>
              <a:rPr lang="fr-CA" dirty="0"/>
              <a:t>Le </a:t>
            </a:r>
            <a:r>
              <a:rPr lang="fr-CA" b="1" i="1" dirty="0"/>
              <a:t>=</a:t>
            </a:r>
            <a:r>
              <a:rPr lang="fr-CA" dirty="0"/>
              <a:t> ne fonctionne que pour une comparaison avec une valeur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pPr lvl="1">
              <a:buFontTx/>
              <a:buNone/>
            </a:pPr>
            <a:r>
              <a:rPr lang="fr-CA" dirty="0"/>
              <a:t>Exemple :</a:t>
            </a:r>
          </a:p>
          <a:p>
            <a:pPr lvl="1">
              <a:buFontTx/>
              <a:buNone/>
            </a:pPr>
            <a:r>
              <a:rPr lang="fr-CA" dirty="0"/>
              <a:t>…WHERE </a:t>
            </a:r>
            <a:endParaRPr lang="fr-CA" dirty="0" smtClean="0"/>
          </a:p>
          <a:p>
            <a:pPr lvl="1">
              <a:buFontTx/>
              <a:buNone/>
            </a:pPr>
            <a:r>
              <a:rPr lang="fr-CA" dirty="0" smtClean="0"/>
              <a:t>		id= 10 AND</a:t>
            </a:r>
          </a:p>
          <a:p>
            <a:pPr lvl="1">
              <a:buFontTx/>
              <a:buNone/>
            </a:pPr>
            <a:r>
              <a:rPr lang="en-CA" dirty="0" smtClean="0"/>
              <a:t>		</a:t>
            </a:r>
            <a:r>
              <a:rPr lang="fr-CA" dirty="0" smtClean="0"/>
              <a:t>salaire </a:t>
            </a:r>
            <a:r>
              <a:rPr lang="fr-CA" dirty="0"/>
              <a:t>= </a:t>
            </a:r>
            <a:r>
              <a:rPr lang="fr-CA" dirty="0" smtClean="0"/>
              <a:t>commission;</a:t>
            </a:r>
            <a:endParaRPr lang="fr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9709" y="14802056"/>
            <a:ext cx="966578" cy="843422"/>
          </a:xfrm>
        </p:spPr>
        <p:txBody>
          <a:bodyPr/>
          <a:lstStyle/>
          <a:p>
            <a:fld id="{613E9EB3-12AC-4539-9CEA-717D4749F98E}" type="slidenum">
              <a:rPr lang="fr-FR" smtClean="0"/>
              <a:pPr/>
              <a:t>14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Opérateur IN versus  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fr-FR" sz="3400" dirty="0"/>
              <a:t>SELECT  </a:t>
            </a:r>
            <a:endParaRPr lang="fr-FR" sz="3400" dirty="0" smtClean="0"/>
          </a:p>
          <a:p>
            <a:pPr>
              <a:buNone/>
            </a:pPr>
            <a:r>
              <a:rPr lang="fr-FR" sz="3400" dirty="0" smtClean="0"/>
              <a:t>	nom</a:t>
            </a:r>
            <a:endParaRPr lang="fr-FR" sz="3400" dirty="0"/>
          </a:p>
          <a:p>
            <a:pPr>
              <a:buFontTx/>
              <a:buNone/>
            </a:pPr>
            <a:r>
              <a:rPr lang="fr-FR" sz="3400" dirty="0" smtClean="0"/>
              <a:t>FROM </a:t>
            </a:r>
          </a:p>
          <a:p>
            <a:pPr>
              <a:buFontTx/>
              <a:buNone/>
            </a:pPr>
            <a:r>
              <a:rPr lang="fr-FR" sz="3400" dirty="0" smtClean="0"/>
              <a:t>	</a:t>
            </a:r>
            <a:r>
              <a:rPr lang="fr-FR" sz="3400" dirty="0" err="1" smtClean="0"/>
              <a:t>departement</a:t>
            </a:r>
            <a:endParaRPr lang="fr-FR" sz="3400" dirty="0"/>
          </a:p>
          <a:p>
            <a:pPr>
              <a:buFontTx/>
              <a:buNone/>
            </a:pPr>
            <a:r>
              <a:rPr lang="fr-FR" sz="3400" dirty="0" smtClean="0"/>
              <a:t>WHERE </a:t>
            </a:r>
          </a:p>
          <a:p>
            <a:pPr>
              <a:buFontTx/>
              <a:buNone/>
            </a:pPr>
            <a:r>
              <a:rPr lang="fr-FR" sz="3400" dirty="0" smtClean="0"/>
              <a:t>	id </a:t>
            </a:r>
            <a:r>
              <a:rPr lang="fr-FR" sz="3400" dirty="0"/>
              <a:t>BETWEEN 30 </a:t>
            </a:r>
            <a:r>
              <a:rPr lang="fr-FR" sz="3400" dirty="0" smtClean="0"/>
              <a:t>AND </a:t>
            </a:r>
            <a:r>
              <a:rPr lang="fr-FR" sz="3400" dirty="0"/>
              <a:t>70;</a:t>
            </a:r>
          </a:p>
          <a:p>
            <a:pPr>
              <a:buFontTx/>
              <a:buNone/>
            </a:pPr>
            <a:endParaRPr lang="fr-FR" sz="3400" dirty="0"/>
          </a:p>
          <a:p>
            <a:r>
              <a:rPr lang="fr-FR" sz="3400" dirty="0"/>
              <a:t>est équivalent </a:t>
            </a:r>
            <a:r>
              <a:rPr lang="fr-FR" sz="3400" dirty="0" smtClean="0"/>
              <a:t>à</a:t>
            </a:r>
          </a:p>
          <a:p>
            <a:pPr>
              <a:buNone/>
            </a:pPr>
            <a:endParaRPr lang="fr-FR" sz="3400" dirty="0" smtClean="0"/>
          </a:p>
          <a:p>
            <a:pPr>
              <a:buNone/>
            </a:pPr>
            <a:r>
              <a:rPr lang="fr-FR" sz="3400" dirty="0" smtClean="0"/>
              <a:t>…</a:t>
            </a:r>
            <a:endParaRPr lang="fr-FR" sz="3400" dirty="0"/>
          </a:p>
          <a:p>
            <a:pPr>
              <a:buFontTx/>
              <a:buNone/>
            </a:pPr>
            <a:r>
              <a:rPr lang="fr-FR" sz="3400" dirty="0" smtClean="0"/>
              <a:t>WHERE </a:t>
            </a:r>
          </a:p>
          <a:p>
            <a:pPr>
              <a:buFontTx/>
              <a:buNone/>
            </a:pPr>
            <a:r>
              <a:rPr lang="fr-FR" sz="3400" dirty="0" smtClean="0"/>
              <a:t>	id &gt;= </a:t>
            </a:r>
            <a:r>
              <a:rPr lang="fr-FR" sz="3400" dirty="0"/>
              <a:t>30 AND </a:t>
            </a:r>
            <a:r>
              <a:rPr lang="fr-FR" sz="3400" dirty="0" smtClean="0"/>
              <a:t>id&lt;= </a:t>
            </a:r>
            <a:r>
              <a:rPr lang="fr-FR" sz="3400" dirty="0"/>
              <a:t>70;</a:t>
            </a:r>
          </a:p>
          <a:p>
            <a:pPr>
              <a:buFontTx/>
              <a:buNone/>
            </a:pPr>
            <a:endParaRPr lang="fr-FR" sz="3400" dirty="0"/>
          </a:p>
          <a:p>
            <a:r>
              <a:rPr lang="fr-FR" sz="3400" dirty="0"/>
              <a:t>Donc le BETWEEN est inclusif.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1719" y="14802056"/>
            <a:ext cx="894568" cy="843422"/>
          </a:xfrm>
        </p:spPr>
        <p:txBody>
          <a:bodyPr/>
          <a:lstStyle/>
          <a:p>
            <a:fld id="{9D2F11AD-4613-4805-AEA3-4BC44EA99800}" type="slidenum">
              <a:rPr lang="fr-FR" smtClean="0"/>
              <a:pPr/>
              <a:t>15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BETWEEN ...  AND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62013" y="2246313"/>
            <a:ext cx="11595786" cy="13068300"/>
          </a:xfrm>
          <a:ln/>
        </p:spPr>
        <p:txBody>
          <a:bodyPr>
            <a:normAutofit/>
          </a:bodyPr>
          <a:lstStyle/>
          <a:p>
            <a:r>
              <a:rPr lang="fr-FR" dirty="0"/>
              <a:t>Syntaxe:    LIKE  Masque</a:t>
            </a:r>
          </a:p>
          <a:p>
            <a:r>
              <a:rPr lang="fr-FR" sz="3300" dirty="0"/>
              <a:t>Les masques:</a:t>
            </a:r>
          </a:p>
          <a:p>
            <a:pPr>
              <a:buFontTx/>
              <a:buNone/>
            </a:pPr>
            <a:r>
              <a:rPr lang="fr-FR" sz="3300" dirty="0"/>
              <a:t>   % :  signifie n'importe quelle chaîne de caractères</a:t>
            </a:r>
          </a:p>
          <a:p>
            <a:pPr>
              <a:buFontTx/>
              <a:buNone/>
            </a:pPr>
            <a:r>
              <a:rPr lang="fr-FR" sz="3300" dirty="0"/>
              <a:t>    _  : signifie n'importe quel caractère</a:t>
            </a:r>
          </a:p>
          <a:p>
            <a:pPr>
              <a:buFontTx/>
              <a:buNone/>
            </a:pPr>
            <a:r>
              <a:rPr lang="fr-FR" sz="3300" dirty="0"/>
              <a:t>  autre : signifie le caractère indiqué</a:t>
            </a:r>
            <a:r>
              <a:rPr lang="fr-FR" sz="3300" dirty="0" smtClean="0"/>
              <a:t>.</a:t>
            </a:r>
          </a:p>
          <a:p>
            <a:pPr>
              <a:buFontTx/>
              <a:buNone/>
            </a:pPr>
            <a:endParaRPr lang="fr-FR" sz="3300" dirty="0"/>
          </a:p>
          <a:p>
            <a:r>
              <a:rPr lang="fr-FR" sz="3300" dirty="0"/>
              <a:t>Pour avoir la liste des employés dont le nom</a:t>
            </a:r>
          </a:p>
          <a:p>
            <a:pPr>
              <a:buFontTx/>
              <a:buNone/>
            </a:pPr>
            <a:r>
              <a:rPr lang="fr-FR" sz="3300" dirty="0"/>
              <a:t>    </a:t>
            </a:r>
            <a:r>
              <a:rPr lang="fr-FR" sz="3300" dirty="0" smtClean="0"/>
              <a:t>commence </a:t>
            </a:r>
            <a:r>
              <a:rPr lang="fr-FR" sz="3300" dirty="0"/>
              <a:t>par la lettre R (la case est </a:t>
            </a:r>
            <a:r>
              <a:rPr lang="fr-FR" sz="3300" dirty="0" smtClean="0"/>
              <a:t>importante</a:t>
            </a:r>
            <a:r>
              <a:rPr lang="fr-FR" sz="3300" dirty="0"/>
              <a:t>):</a:t>
            </a:r>
          </a:p>
          <a:p>
            <a:pPr>
              <a:buFontTx/>
              <a:buNone/>
            </a:pPr>
            <a:r>
              <a:rPr lang="fr-FR" sz="3300" dirty="0"/>
              <a:t>    </a:t>
            </a:r>
            <a:endParaRPr lang="fr-FR" sz="3300" dirty="0" smtClean="0"/>
          </a:p>
          <a:p>
            <a:pPr>
              <a:buFontTx/>
              <a:buNone/>
            </a:pPr>
            <a:r>
              <a:rPr lang="fr-FR" sz="3300" dirty="0" smtClean="0"/>
              <a:t>	SELECT </a:t>
            </a:r>
          </a:p>
          <a:p>
            <a:pPr>
              <a:buFontTx/>
              <a:buNone/>
            </a:pPr>
            <a:r>
              <a:rPr lang="fr-FR" sz="3300" dirty="0" smtClean="0"/>
              <a:t>		nom</a:t>
            </a:r>
            <a:endParaRPr lang="fr-FR" sz="3300" dirty="0"/>
          </a:p>
          <a:p>
            <a:pPr>
              <a:buFontTx/>
              <a:buNone/>
            </a:pPr>
            <a:r>
              <a:rPr lang="fr-FR" sz="3300" dirty="0" smtClean="0"/>
              <a:t>	FROM </a:t>
            </a:r>
          </a:p>
          <a:p>
            <a:pPr>
              <a:buFontTx/>
              <a:buNone/>
            </a:pPr>
            <a:r>
              <a:rPr lang="fr-FR" sz="3300" dirty="0" smtClean="0"/>
              <a:t>		</a:t>
            </a:r>
            <a:r>
              <a:rPr lang="fr-FR" sz="3300" dirty="0" err="1" smtClean="0"/>
              <a:t>employe</a:t>
            </a:r>
            <a:endParaRPr lang="fr-FR" sz="3300" dirty="0"/>
          </a:p>
          <a:p>
            <a:pPr>
              <a:buFontTx/>
              <a:buNone/>
            </a:pPr>
            <a:r>
              <a:rPr lang="fr-FR" sz="3300" dirty="0" smtClean="0"/>
              <a:t>	WHERE </a:t>
            </a:r>
          </a:p>
          <a:p>
            <a:pPr>
              <a:buFontTx/>
              <a:buNone/>
            </a:pPr>
            <a:r>
              <a:rPr lang="fr-FR" sz="3300" dirty="0" smtClean="0"/>
              <a:t>		nom LIKE  </a:t>
            </a:r>
            <a:r>
              <a:rPr lang="fr-FR" sz="3300" dirty="0"/>
              <a:t>'R</a:t>
            </a:r>
            <a:r>
              <a:rPr lang="fr-FR" sz="3300" dirty="0" smtClean="0"/>
              <a:t>%';</a:t>
            </a:r>
          </a:p>
          <a:p>
            <a:pPr>
              <a:buFontTx/>
              <a:buNone/>
            </a:pPr>
            <a:endParaRPr lang="fr-FR" sz="33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876B6C9B-5F7D-4096-8A41-F3B7455AFDAB}" type="slidenum">
              <a:rPr lang="fr-FR" smtClean="0"/>
              <a:pPr/>
              <a:t>16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792163"/>
            <a:ext cx="11014075" cy="1057275"/>
          </a:xfrm>
          <a:noFill/>
          <a:ln/>
        </p:spPr>
        <p:txBody>
          <a:bodyPr>
            <a:noAutofit/>
          </a:bodyPr>
          <a:lstStyle/>
          <a:p>
            <a:r>
              <a:rPr lang="fr-FR" sz="8000" dirty="0" smtClean="0"/>
              <a:t>L'opérateur LIKE</a:t>
            </a:r>
            <a:endParaRPr lang="fr-FR" sz="8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5400" dirty="0" smtClean="0"/>
              <a:t>Pour les employés dont le nom se termine par A:</a:t>
            </a:r>
          </a:p>
          <a:p>
            <a:pPr>
              <a:buNone/>
            </a:pPr>
            <a:endParaRPr lang="fr-FR" sz="5400" dirty="0" smtClean="0"/>
          </a:p>
          <a:p>
            <a:pPr>
              <a:buFontTx/>
              <a:buNone/>
            </a:pPr>
            <a:r>
              <a:rPr lang="fr-FR" sz="5400" dirty="0" smtClean="0"/>
              <a:t>	SELECT </a:t>
            </a:r>
          </a:p>
          <a:p>
            <a:pPr>
              <a:buFontTx/>
              <a:buNone/>
            </a:pPr>
            <a:r>
              <a:rPr lang="fr-FR" sz="5400" dirty="0" smtClean="0"/>
              <a:t>			id</a:t>
            </a:r>
          </a:p>
          <a:p>
            <a:pPr>
              <a:buFontTx/>
              <a:buNone/>
            </a:pPr>
            <a:r>
              <a:rPr lang="fr-FR" sz="5400" dirty="0" smtClean="0"/>
              <a:t>		FROM</a:t>
            </a:r>
          </a:p>
          <a:p>
            <a:pPr>
              <a:buFontTx/>
              <a:buNone/>
            </a:pPr>
            <a:r>
              <a:rPr lang="fr-FR" sz="5400" dirty="0" smtClean="0"/>
              <a:t>			</a:t>
            </a:r>
            <a:r>
              <a:rPr lang="fr-FR" sz="5400" dirty="0" err="1" smtClean="0"/>
              <a:t>employe</a:t>
            </a:r>
            <a:endParaRPr lang="fr-FR" sz="5400" dirty="0" smtClean="0"/>
          </a:p>
          <a:p>
            <a:pPr>
              <a:buFontTx/>
              <a:buNone/>
            </a:pPr>
            <a:r>
              <a:rPr lang="fr-FR" sz="5400" dirty="0" smtClean="0"/>
              <a:t>		WHERE </a:t>
            </a:r>
          </a:p>
          <a:p>
            <a:pPr>
              <a:buFontTx/>
              <a:buNone/>
            </a:pPr>
            <a:r>
              <a:rPr lang="fr-FR" sz="5400" dirty="0" smtClean="0"/>
              <a:t>			nom LIKE  '%A';</a:t>
            </a:r>
          </a:p>
          <a:p>
            <a:endParaRPr lang="fr-FR" sz="5400" dirty="0" smtClean="0"/>
          </a:p>
          <a:p>
            <a:r>
              <a:rPr lang="fr-FR" sz="5400" dirty="0" smtClean="0"/>
              <a:t>Pour la liste des employés dont le nom commence par la lettre J suivie d'exactement 3 caractères:</a:t>
            </a:r>
          </a:p>
          <a:p>
            <a:pPr>
              <a:buFontTx/>
              <a:buNone/>
            </a:pPr>
            <a:endParaRPr lang="fr-FR" sz="5400" dirty="0" smtClean="0"/>
          </a:p>
          <a:p>
            <a:pPr>
              <a:buFontTx/>
              <a:buNone/>
            </a:pPr>
            <a:r>
              <a:rPr lang="fr-FR" sz="5400" dirty="0" smtClean="0"/>
              <a:t>   SELECT </a:t>
            </a:r>
          </a:p>
          <a:p>
            <a:pPr>
              <a:buFontTx/>
              <a:buNone/>
            </a:pPr>
            <a:r>
              <a:rPr lang="fr-FR" sz="5400" dirty="0" smtClean="0"/>
              <a:t>		nom</a:t>
            </a:r>
          </a:p>
          <a:p>
            <a:pPr>
              <a:buFontTx/>
              <a:buNone/>
            </a:pPr>
            <a:r>
              <a:rPr lang="fr-FR" sz="5400" dirty="0" smtClean="0"/>
              <a:t>	FROM </a:t>
            </a:r>
          </a:p>
          <a:p>
            <a:pPr>
              <a:buFontTx/>
              <a:buNone/>
            </a:pPr>
            <a:r>
              <a:rPr lang="fr-FR" sz="5400" dirty="0" smtClean="0"/>
              <a:t>		</a:t>
            </a:r>
            <a:r>
              <a:rPr lang="fr-FR" sz="5400" dirty="0" err="1" smtClean="0"/>
              <a:t>employe</a:t>
            </a:r>
            <a:endParaRPr lang="fr-FR" sz="5400" dirty="0" smtClean="0"/>
          </a:p>
          <a:p>
            <a:pPr>
              <a:buFontTx/>
              <a:buNone/>
            </a:pPr>
            <a:r>
              <a:rPr lang="fr-FR" sz="5400" dirty="0" smtClean="0"/>
              <a:t>	WHERE </a:t>
            </a:r>
          </a:p>
          <a:p>
            <a:pPr>
              <a:buFontTx/>
              <a:buNone/>
            </a:pPr>
            <a:r>
              <a:rPr lang="fr-FR" sz="5400" dirty="0" smtClean="0"/>
              <a:t>		nom LIKE  'J_ _ _';</a:t>
            </a:r>
            <a:endParaRPr lang="fr-FR" dirty="0" smtClean="0"/>
          </a:p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IV-</a:t>
            </a:r>
            <a:fld id="{63A3129F-95EE-4CED-A853-400DE7B90221}" type="slidenum">
              <a:rPr lang="fr-FR" smtClean="0"/>
              <a:pPr/>
              <a:t>17</a:t>
            </a:fld>
            <a:endParaRPr lang="fr-FR" sz="2300">
              <a:latin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000" dirty="0" smtClean="0"/>
              <a:t>L'opérateur LIKE (suite)</a:t>
            </a:r>
            <a:endParaRPr lang="fr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901950"/>
            <a:ext cx="11018838" cy="11485563"/>
          </a:xfrm>
          <a:ln/>
        </p:spPr>
        <p:txBody>
          <a:bodyPr/>
          <a:lstStyle/>
          <a:p>
            <a:r>
              <a:rPr lang="fr-FR" dirty="0"/>
              <a:t>NULL signifie absence de valeur</a:t>
            </a:r>
          </a:p>
          <a:p>
            <a:pPr>
              <a:buFontTx/>
              <a:buNone/>
            </a:pPr>
            <a:r>
              <a:rPr lang="fr-FR" dirty="0"/>
              <a:t>                (ou valeur inconnue)</a:t>
            </a:r>
          </a:p>
          <a:p>
            <a:r>
              <a:rPr lang="fr-FR" dirty="0"/>
              <a:t>Ne pas confondre 0 (zéro) et </a:t>
            </a:r>
            <a:r>
              <a:rPr lang="fr-FR" dirty="0" smtClean="0"/>
              <a:t>NULL</a:t>
            </a:r>
          </a:p>
          <a:p>
            <a:pPr>
              <a:buNone/>
            </a:pPr>
            <a:endParaRPr lang="fr-FR" dirty="0"/>
          </a:p>
          <a:p>
            <a:pPr>
              <a:buFontTx/>
              <a:buNone/>
            </a:pPr>
            <a:r>
              <a:rPr lang="fr-FR" dirty="0"/>
              <a:t>       2 + 0 =&gt; 2</a:t>
            </a:r>
          </a:p>
          <a:p>
            <a:pPr>
              <a:buFontTx/>
              <a:buNone/>
            </a:pPr>
            <a:r>
              <a:rPr lang="fr-FR" dirty="0"/>
              <a:t>       2 + NULL =&gt; NULL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A38949F4-5986-407E-BAD1-133859F3CDB1}" type="slidenum">
              <a:rPr lang="fr-FR" smtClean="0"/>
              <a:pPr/>
              <a:t>18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1988"/>
            <a:ext cx="11014075" cy="1847850"/>
          </a:xfrm>
          <a:noFill/>
          <a:ln/>
        </p:spPr>
        <p:txBody>
          <a:bodyPr/>
          <a:lstStyle/>
          <a:p>
            <a:r>
              <a:rPr lang="fr-FR"/>
              <a:t>L'opérateur IS NULL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971549" y="3059113"/>
            <a:ext cx="11558259" cy="11025187"/>
          </a:xfrm>
          <a:ln/>
        </p:spPr>
        <p:txBody>
          <a:bodyPr>
            <a:normAutofit fontScale="77500" lnSpcReduction="20000"/>
          </a:bodyPr>
          <a:lstStyle/>
          <a:p>
            <a:r>
              <a:rPr lang="fr-FR" dirty="0"/>
              <a:t>Afficher la liste de tous les </a:t>
            </a:r>
            <a:r>
              <a:rPr lang="fr-FR" dirty="0" smtClean="0"/>
              <a:t>employés qui </a:t>
            </a:r>
            <a:r>
              <a:rPr lang="fr-FR" dirty="0"/>
              <a:t>n'ont pas de </a:t>
            </a:r>
            <a:r>
              <a:rPr lang="fr-FR" dirty="0" smtClean="0"/>
              <a:t>commission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/>
              <a:t>   SELECT </a:t>
            </a: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			nom</a:t>
            </a:r>
          </a:p>
          <a:p>
            <a:pPr>
              <a:buFontTx/>
              <a:buNone/>
            </a:pPr>
            <a:r>
              <a:rPr lang="fr-FR" dirty="0" smtClean="0"/>
              <a:t>	FROM</a:t>
            </a:r>
          </a:p>
          <a:p>
            <a:pPr>
              <a:buFontTx/>
              <a:buNone/>
            </a:pPr>
            <a:r>
              <a:rPr lang="fr-FR" dirty="0" smtClean="0"/>
              <a:t>			</a:t>
            </a:r>
            <a:r>
              <a:rPr lang="fr-FR" dirty="0" err="1" smtClean="0"/>
              <a:t>employe</a:t>
            </a:r>
            <a:endParaRPr lang="fr-FR" dirty="0"/>
          </a:p>
          <a:p>
            <a:pPr>
              <a:buFontTx/>
              <a:buNone/>
            </a:pPr>
            <a:r>
              <a:rPr lang="fr-FR" dirty="0" smtClean="0"/>
              <a:t>	WHERE </a:t>
            </a:r>
          </a:p>
          <a:p>
            <a:pPr>
              <a:buFontTx/>
              <a:buNone/>
            </a:pPr>
            <a:r>
              <a:rPr lang="fr-FR" dirty="0" smtClean="0"/>
              <a:t>		commission IS </a:t>
            </a:r>
            <a:r>
              <a:rPr lang="fr-FR" dirty="0"/>
              <a:t>NULL</a:t>
            </a:r>
            <a:r>
              <a:rPr lang="fr-FR" dirty="0" smtClean="0"/>
              <a:t>;</a:t>
            </a:r>
          </a:p>
          <a:p>
            <a:pPr>
              <a:buFontTx/>
              <a:buNone/>
            </a:pPr>
            <a:endParaRPr lang="fr-FR" dirty="0"/>
          </a:p>
          <a:p>
            <a:r>
              <a:rPr lang="fr-FR" dirty="0"/>
              <a:t>Afficher la liste de tous les </a:t>
            </a:r>
            <a:r>
              <a:rPr lang="fr-FR" dirty="0" smtClean="0"/>
              <a:t>employés qui </a:t>
            </a:r>
            <a:r>
              <a:rPr lang="fr-FR" dirty="0"/>
              <a:t>touchent une </a:t>
            </a:r>
            <a:r>
              <a:rPr lang="fr-FR" dirty="0" smtClean="0"/>
              <a:t>commission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 smtClean="0"/>
              <a:t>	SELECT </a:t>
            </a:r>
          </a:p>
          <a:p>
            <a:pPr>
              <a:buFontTx/>
              <a:buNone/>
            </a:pPr>
            <a:r>
              <a:rPr lang="fr-FR" dirty="0" smtClean="0"/>
              <a:t>			nom</a:t>
            </a:r>
            <a:endParaRPr lang="fr-FR" dirty="0"/>
          </a:p>
          <a:p>
            <a:pPr>
              <a:buFontTx/>
              <a:buNone/>
            </a:pPr>
            <a:r>
              <a:rPr lang="fr-FR" dirty="0" smtClean="0"/>
              <a:t>	FROM</a:t>
            </a:r>
          </a:p>
          <a:p>
            <a:pPr>
              <a:buFontTx/>
              <a:buNone/>
            </a:pPr>
            <a:r>
              <a:rPr lang="fr-FR" dirty="0" smtClean="0"/>
              <a:t>			</a:t>
            </a:r>
            <a:r>
              <a:rPr lang="fr-FR" dirty="0" err="1" smtClean="0"/>
              <a:t>employe</a:t>
            </a:r>
            <a:endParaRPr lang="fr-FR" dirty="0"/>
          </a:p>
          <a:p>
            <a:pPr>
              <a:buFontTx/>
              <a:buNone/>
            </a:pPr>
            <a:r>
              <a:rPr lang="fr-FR" dirty="0" smtClean="0"/>
              <a:t>	WHERE </a:t>
            </a:r>
          </a:p>
          <a:p>
            <a:pPr>
              <a:buFontTx/>
              <a:buNone/>
            </a:pPr>
            <a:r>
              <a:rPr lang="fr-FR" dirty="0" smtClean="0"/>
              <a:t>			commission IS </a:t>
            </a:r>
            <a:r>
              <a:rPr lang="fr-FR" dirty="0"/>
              <a:t>NOT NULL;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729" y="14802056"/>
            <a:ext cx="822558" cy="843422"/>
          </a:xfrm>
        </p:spPr>
        <p:txBody>
          <a:bodyPr/>
          <a:lstStyle/>
          <a:p>
            <a:fld id="{AC2514E5-F542-4294-9BB7-F33CFBD328FE}" type="slidenum">
              <a:rPr lang="fr-FR" smtClean="0"/>
              <a:pPr/>
              <a:t>19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687388"/>
            <a:ext cx="11014075" cy="2241550"/>
          </a:xfrm>
          <a:noFill/>
          <a:ln/>
        </p:spPr>
        <p:txBody>
          <a:bodyPr/>
          <a:lstStyle/>
          <a:p>
            <a:r>
              <a:rPr lang="fr-CA"/>
              <a:t>Exemple IS 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936199" y="3816261"/>
            <a:ext cx="11017250" cy="9507538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  {* |  Expression [</a:t>
            </a:r>
            <a:r>
              <a:rPr lang="fr-FR" sz="3300" i="1" dirty="0"/>
              <a:t>Alias</a:t>
            </a:r>
            <a:r>
              <a:rPr lang="fr-FR" sz="3300" dirty="0"/>
              <a:t>]  [,...]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  	 FROM  </a:t>
            </a:r>
            <a:r>
              <a:rPr lang="fr-FR" sz="3300" i="1" dirty="0"/>
              <a:t>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  	 [WHERE  Condition]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  	 [ORDER BY  { Expression | </a:t>
            </a:r>
            <a:r>
              <a:rPr lang="fr-FR" sz="3300" i="1" dirty="0"/>
              <a:t>Alias</a:t>
            </a:r>
            <a:r>
              <a:rPr lang="fr-FR" sz="3300" dirty="0"/>
              <a:t> }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		            [ </a:t>
            </a:r>
            <a:r>
              <a:rPr lang="fr-FR" sz="3300" u="sng" dirty="0"/>
              <a:t>ASC</a:t>
            </a:r>
            <a:r>
              <a:rPr lang="fr-FR" sz="3300" dirty="0"/>
              <a:t> | DESC 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300" dirty="0"/>
              <a:t>                          [NULLS FIRST |  </a:t>
            </a:r>
            <a:r>
              <a:rPr lang="fr-FR" sz="3300" u="sng" dirty="0"/>
              <a:t>NULLS LAST</a:t>
            </a:r>
            <a:r>
              <a:rPr lang="fr-FR" sz="3300" dirty="0"/>
              <a:t> ] [,...] ] ; 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3300" dirty="0"/>
          </a:p>
          <a:p>
            <a:pPr>
              <a:lnSpc>
                <a:spcPct val="90000"/>
              </a:lnSpc>
            </a:pPr>
            <a:r>
              <a:rPr lang="fr-FR" sz="3300" dirty="0"/>
              <a:t>{  }       choisir un élément dans la liste</a:t>
            </a:r>
          </a:p>
          <a:p>
            <a:pPr>
              <a:lnSpc>
                <a:spcPct val="90000"/>
              </a:lnSpc>
            </a:pPr>
            <a:r>
              <a:rPr lang="fr-FR" sz="3300" dirty="0"/>
              <a:t>[  ]       optionnel</a:t>
            </a:r>
          </a:p>
          <a:p>
            <a:pPr>
              <a:lnSpc>
                <a:spcPct val="90000"/>
              </a:lnSpc>
            </a:pPr>
            <a:r>
              <a:rPr lang="fr-FR" sz="3300" dirty="0"/>
              <a:t>[,...] l’élément  précédent peut être répété</a:t>
            </a:r>
          </a:p>
          <a:p>
            <a:pPr>
              <a:lnSpc>
                <a:spcPct val="90000"/>
              </a:lnSpc>
            </a:pPr>
            <a:r>
              <a:rPr lang="fr-FR" sz="3300" u="sng" dirty="0"/>
              <a:t>ASC</a:t>
            </a:r>
            <a:r>
              <a:rPr lang="fr-FR" sz="3300" dirty="0"/>
              <a:t>   souligné, indique une valeur par     		  défaut</a:t>
            </a:r>
          </a:p>
          <a:p>
            <a:pPr>
              <a:lnSpc>
                <a:spcPct val="90000"/>
              </a:lnSpc>
            </a:pPr>
            <a:r>
              <a:rPr lang="fr-FR" sz="3300" dirty="0"/>
              <a:t>si en MAJUSCULE  écrire ce mot tel quel</a:t>
            </a:r>
          </a:p>
          <a:p>
            <a:pPr>
              <a:lnSpc>
                <a:spcPct val="90000"/>
              </a:lnSpc>
            </a:pPr>
            <a:r>
              <a:rPr lang="fr-FR" sz="3300" dirty="0"/>
              <a:t>si en minuscule substituer une valeur appropriée</a:t>
            </a:r>
          </a:p>
          <a:p>
            <a:pPr>
              <a:lnSpc>
                <a:spcPct val="90000"/>
              </a:lnSpc>
            </a:pPr>
            <a:r>
              <a:rPr lang="fr-FR" sz="3300" dirty="0"/>
              <a:t>si en Italique, c’est un identifiant.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24B0-62E3-45A2-8188-56F8CD6E5705}" type="slidenum">
              <a:rPr lang="fr-FR" smtClean="0"/>
              <a:pPr/>
              <a:t>2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Syntaxe de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1700" y="3059113"/>
            <a:ext cx="11015663" cy="10637837"/>
          </a:xfrm>
          <a:noFill/>
          <a:ln>
            <a:noFill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9709" y="14802056"/>
            <a:ext cx="966578" cy="843422"/>
          </a:xfrm>
        </p:spPr>
        <p:txBody>
          <a:bodyPr/>
          <a:lstStyle/>
          <a:p>
            <a:fld id="{8DC92044-E48C-461D-A1DF-1D469F865369}" type="slidenum">
              <a:rPr lang="fr-FR" smtClean="0"/>
              <a:pPr/>
              <a:t>20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527050"/>
            <a:ext cx="11014075" cy="1982788"/>
          </a:xfrm>
          <a:solidFill>
            <a:srgbClr val="FFFFFF"/>
          </a:solidFill>
          <a:ln/>
        </p:spPr>
        <p:txBody>
          <a:bodyPr>
            <a:normAutofit fontScale="90000"/>
          </a:bodyPr>
          <a:lstStyle/>
          <a:p>
            <a:r>
              <a:rPr lang="fr-FR"/>
              <a:t>NULL et les opérateurs de comparaisons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fr-CA" dirty="0"/>
              <a:t>Il est parfois utile qu’une requête puisse retourner une valeur prédéterminée lorsque le champ d’une colonne est </a:t>
            </a:r>
            <a:r>
              <a:rPr lang="fr-CA" dirty="0" smtClean="0"/>
              <a:t>nul.</a:t>
            </a:r>
          </a:p>
          <a:p>
            <a:pPr>
              <a:buNone/>
            </a:pPr>
            <a:endParaRPr lang="fr-CA" dirty="0"/>
          </a:p>
          <a:p>
            <a:r>
              <a:rPr lang="fr-CA" dirty="0"/>
              <a:t>NVL(</a:t>
            </a:r>
            <a:r>
              <a:rPr lang="fr-CA" i="1" dirty="0" err="1"/>
              <a:t>Nom_Colonne</a:t>
            </a:r>
            <a:r>
              <a:rPr lang="fr-CA" dirty="0"/>
              <a:t>, Valeur) </a:t>
            </a:r>
          </a:p>
          <a:p>
            <a:pPr lvl="1"/>
            <a:r>
              <a:rPr lang="fr-CA" sz="3200" dirty="0" err="1"/>
              <a:t>Nom_Colonne</a:t>
            </a:r>
            <a:r>
              <a:rPr lang="fr-CA" sz="3200" dirty="0"/>
              <a:t>:  le nom de la colonne de la table.</a:t>
            </a:r>
          </a:p>
          <a:p>
            <a:pPr lvl="1"/>
            <a:r>
              <a:rPr lang="fr-CA" sz="3200" dirty="0"/>
              <a:t>Valeur : valeur retournée si le champ est nul</a:t>
            </a:r>
            <a:r>
              <a:rPr lang="fr-CA" sz="3200" dirty="0" smtClean="0"/>
              <a:t>.</a:t>
            </a:r>
          </a:p>
          <a:p>
            <a:pPr lvl="1"/>
            <a:endParaRPr lang="fr-CA" sz="3200" dirty="0"/>
          </a:p>
          <a:p>
            <a:r>
              <a:rPr lang="fr-CA" dirty="0"/>
              <a:t>Exemple </a:t>
            </a:r>
            <a:r>
              <a:rPr lang="fr-CA" dirty="0" smtClean="0"/>
              <a:t>:</a:t>
            </a:r>
          </a:p>
          <a:p>
            <a:pPr>
              <a:buNone/>
            </a:pPr>
            <a:endParaRPr lang="fr-CA" dirty="0"/>
          </a:p>
          <a:p>
            <a:pPr lvl="1">
              <a:buNone/>
            </a:pPr>
            <a:r>
              <a:rPr lang="fr-CA" dirty="0" smtClean="0"/>
              <a:t>	SELECT </a:t>
            </a:r>
          </a:p>
          <a:p>
            <a:pPr lvl="1">
              <a:buNone/>
            </a:pPr>
            <a:r>
              <a:rPr lang="fr-CA" dirty="0" smtClean="0"/>
              <a:t>		NVL(commission,0</a:t>
            </a:r>
            <a:r>
              <a:rPr lang="fr-CA" dirty="0"/>
              <a:t>) </a:t>
            </a:r>
          </a:p>
          <a:p>
            <a:pPr lvl="1">
              <a:buFontTx/>
              <a:buNone/>
            </a:pPr>
            <a:r>
              <a:rPr lang="fr-CA" dirty="0" smtClean="0"/>
              <a:t>	FROM </a:t>
            </a:r>
          </a:p>
          <a:p>
            <a:pPr lvl="1">
              <a:buFontTx/>
              <a:buNone/>
            </a:pPr>
            <a:r>
              <a:rPr lang="fr-CA" dirty="0" smtClean="0"/>
              <a:t>		</a:t>
            </a:r>
            <a:r>
              <a:rPr lang="fr-CA" dirty="0" err="1" smtClean="0"/>
              <a:t>employe</a:t>
            </a:r>
            <a:r>
              <a:rPr lang="fr-CA" dirty="0" smtClean="0"/>
              <a:t>;</a:t>
            </a:r>
            <a:endParaRPr lang="fr-CA" dirty="0"/>
          </a:p>
          <a:p>
            <a:pPr lvl="1">
              <a:buNone/>
            </a:pPr>
            <a:r>
              <a:rPr lang="fr-CA" dirty="0" smtClean="0"/>
              <a:t>	</a:t>
            </a:r>
          </a:p>
          <a:p>
            <a:pPr lvl="1">
              <a:buNone/>
            </a:pPr>
            <a:r>
              <a:rPr lang="fr-CA" dirty="0" smtClean="0"/>
              <a:t>	Retournera </a:t>
            </a:r>
            <a:r>
              <a:rPr lang="fr-CA" dirty="0"/>
              <a:t>soit la commission ou 0 si la commission est nulle. </a:t>
            </a:r>
          </a:p>
          <a:p>
            <a:pPr lvl="1">
              <a:buFontTx/>
              <a:buNone/>
            </a:pPr>
            <a:endParaRPr lang="fr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729" y="14802056"/>
            <a:ext cx="822558" cy="843422"/>
          </a:xfrm>
        </p:spPr>
        <p:txBody>
          <a:bodyPr/>
          <a:lstStyle/>
          <a:p>
            <a:fld id="{0216F147-66A7-45C4-AEB5-24764980766D}" type="slidenum">
              <a:rPr lang="fr-FR" smtClean="0"/>
              <a:pPr/>
              <a:t>21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Fonction NVL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fr-CA" dirty="0"/>
              <a:t>	     </a:t>
            </a: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dirty="0" smtClean="0"/>
              <a:t>SELECT </a:t>
            </a:r>
          </a:p>
          <a:p>
            <a:pPr>
              <a:buFontTx/>
              <a:buNone/>
            </a:pPr>
            <a:r>
              <a:rPr lang="fr-CA" dirty="0" smtClean="0"/>
              <a:t>	nom</a:t>
            </a:r>
            <a:endParaRPr lang="fr-CA" dirty="0"/>
          </a:p>
          <a:p>
            <a:pPr>
              <a:buFontTx/>
              <a:buNone/>
            </a:pPr>
            <a:r>
              <a:rPr lang="fr-CA" dirty="0" smtClean="0"/>
              <a:t>FROM </a:t>
            </a:r>
          </a:p>
          <a:p>
            <a:pPr>
              <a:buFontTx/>
              <a:buNone/>
            </a:pPr>
            <a:r>
              <a:rPr lang="fr-CA" dirty="0" smtClean="0"/>
              <a:t>	</a:t>
            </a:r>
            <a:r>
              <a:rPr lang="fr-CA" dirty="0" err="1" smtClean="0"/>
              <a:t>employe</a:t>
            </a:r>
            <a:endParaRPr lang="fr-CA" dirty="0" smtClean="0"/>
          </a:p>
          <a:p>
            <a:pPr>
              <a:buFontTx/>
              <a:buNone/>
            </a:pPr>
            <a:r>
              <a:rPr lang="fr-CA" dirty="0" smtClean="0"/>
              <a:t>WHERE  </a:t>
            </a:r>
          </a:p>
          <a:p>
            <a:pPr>
              <a:buFontTx/>
              <a:buNone/>
            </a:pPr>
            <a:r>
              <a:rPr lang="fr-CA" dirty="0" smtClean="0"/>
              <a:t>	NVL(commission,0</a:t>
            </a:r>
            <a:r>
              <a:rPr lang="fr-CA" dirty="0"/>
              <a:t>) &lt; </a:t>
            </a:r>
            <a:r>
              <a:rPr lang="fr-CA" dirty="0" smtClean="0"/>
              <a:t>1000;</a:t>
            </a:r>
          </a:p>
          <a:p>
            <a:pPr>
              <a:buFontTx/>
              <a:buNone/>
            </a:pPr>
            <a:endParaRPr lang="fr-CA" dirty="0" smtClean="0"/>
          </a:p>
          <a:p>
            <a:pPr>
              <a:buFontTx/>
              <a:buNone/>
            </a:pPr>
            <a:r>
              <a:rPr lang="fr-CA" dirty="0" smtClean="0"/>
              <a:t>Retournera </a:t>
            </a:r>
            <a:r>
              <a:rPr lang="fr-CA" dirty="0"/>
              <a:t>le </a:t>
            </a:r>
            <a:r>
              <a:rPr lang="fr-CA" dirty="0" smtClean="0"/>
              <a:t>nom des employés</a:t>
            </a:r>
          </a:p>
          <a:p>
            <a:pPr>
              <a:buFontTx/>
              <a:buNone/>
            </a:pPr>
            <a:r>
              <a:rPr lang="fr-CA" dirty="0" smtClean="0"/>
              <a:t>dont la commission est inférieure</a:t>
            </a:r>
          </a:p>
          <a:p>
            <a:pPr>
              <a:buFontTx/>
              <a:buNone/>
            </a:pPr>
            <a:r>
              <a:rPr lang="fr-CA" dirty="0" smtClean="0"/>
              <a:t>à1000</a:t>
            </a:r>
            <a:r>
              <a:rPr lang="fr-CA" dirty="0"/>
              <a:t>.</a:t>
            </a:r>
          </a:p>
          <a:p>
            <a:pPr lvl="1">
              <a:buFontTx/>
              <a:buNone/>
            </a:pPr>
            <a:endParaRPr lang="fr-CA" dirty="0"/>
          </a:p>
          <a:p>
            <a:pPr lvl="1">
              <a:buFontTx/>
              <a:buNone/>
            </a:pPr>
            <a:r>
              <a:rPr lang="fr-CA" dirty="0"/>
              <a:t> </a:t>
            </a:r>
            <a:endParaRPr lang="fr-CA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fr-CA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endParaRPr lang="fr-CA" dirty="0"/>
          </a:p>
          <a:p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7699" y="14802056"/>
            <a:ext cx="1038588" cy="843422"/>
          </a:xfrm>
        </p:spPr>
        <p:txBody>
          <a:bodyPr/>
          <a:lstStyle/>
          <a:p>
            <a:fld id="{E49F0274-8B57-4A1E-B97D-48D199EFA16D}" type="slidenum">
              <a:rPr lang="fr-FR" smtClean="0"/>
              <a:pPr/>
              <a:t>22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Exemple fonction NVL</a:t>
            </a:r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3400" dirty="0"/>
              <a:t>Opérateurs sur les dates : on peut additionner ou soustraire des jours à une date : + et </a:t>
            </a:r>
            <a:r>
              <a:rPr lang="fr-FR" sz="3400" dirty="0" smtClean="0"/>
              <a:t>– </a:t>
            </a:r>
          </a:p>
          <a:p>
            <a:pPr>
              <a:lnSpc>
                <a:spcPct val="90000"/>
              </a:lnSpc>
              <a:buNone/>
            </a:pPr>
            <a:endParaRPr lang="fr-FR" sz="3400" dirty="0"/>
          </a:p>
          <a:p>
            <a:pPr>
              <a:lnSpc>
                <a:spcPct val="90000"/>
              </a:lnSpc>
            </a:pPr>
            <a:r>
              <a:rPr lang="fr-FR" sz="3400" dirty="0"/>
              <a:t>'6-mar-87' + 2 = '8-mar-87'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400" dirty="0"/>
              <a:t>    '6/03/87' - 4 = '2/03/87'</a:t>
            </a:r>
          </a:p>
          <a:p>
            <a:pPr>
              <a:lnSpc>
                <a:spcPct val="90000"/>
              </a:lnSpc>
            </a:pPr>
            <a:endParaRPr lang="fr-FR" sz="3400" dirty="0"/>
          </a:p>
          <a:p>
            <a:pPr>
              <a:lnSpc>
                <a:spcPct val="90000"/>
              </a:lnSpc>
            </a:pPr>
            <a:r>
              <a:rPr lang="fr-FR" sz="3400" dirty="0"/>
              <a:t>On peut soustraire les dates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400" dirty="0"/>
              <a:t>    ‘03-01-93' - ‘25-12-92' = 9    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3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3400" dirty="0" smtClean="0"/>
              <a:t>    </a:t>
            </a:r>
            <a:r>
              <a:rPr lang="fr-FR" sz="3400" dirty="0"/>
              <a:t>Le résultat est en jours.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3400" dirty="0"/>
          </a:p>
          <a:p>
            <a:pPr>
              <a:lnSpc>
                <a:spcPct val="90000"/>
              </a:lnSpc>
            </a:pPr>
            <a:r>
              <a:rPr lang="fr-FR" sz="3400" dirty="0"/>
              <a:t>On peut entrer une date en spécifiant le format:</a:t>
            </a:r>
          </a:p>
          <a:p>
            <a:pPr lvl="1">
              <a:lnSpc>
                <a:spcPct val="90000"/>
              </a:lnSpc>
              <a:buNone/>
            </a:pPr>
            <a:endParaRPr lang="fr-FR" sz="3300" dirty="0" smtClean="0"/>
          </a:p>
          <a:p>
            <a:pPr lvl="1">
              <a:lnSpc>
                <a:spcPct val="90000"/>
              </a:lnSpc>
              <a:buNone/>
            </a:pPr>
            <a:r>
              <a:rPr lang="fr-FR" sz="3300" dirty="0" smtClean="0"/>
              <a:t>SELECT </a:t>
            </a:r>
          </a:p>
          <a:p>
            <a:pPr lvl="1">
              <a:lnSpc>
                <a:spcPct val="90000"/>
              </a:lnSpc>
              <a:buNone/>
            </a:pPr>
            <a:r>
              <a:rPr lang="fr-FR" sz="3300" dirty="0" smtClean="0"/>
              <a:t>	nom</a:t>
            </a:r>
            <a:endParaRPr lang="fr-FR" sz="33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3300" dirty="0" smtClean="0"/>
              <a:t>FROM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3300" dirty="0" smtClean="0"/>
              <a:t>	</a:t>
            </a:r>
            <a:r>
              <a:rPr lang="fr-FR" sz="3300" dirty="0" err="1" smtClean="0"/>
              <a:t>employe</a:t>
            </a:r>
            <a:endParaRPr lang="fr-FR" sz="33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3300" dirty="0" smtClean="0"/>
              <a:t>WHERE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3300" dirty="0" smtClean="0"/>
              <a:t>	</a:t>
            </a:r>
            <a:r>
              <a:rPr lang="fr-FR" sz="3300" dirty="0" err="1" smtClean="0"/>
              <a:t>date_embauche</a:t>
            </a:r>
            <a:r>
              <a:rPr lang="fr-FR" sz="3300" dirty="0" smtClean="0"/>
              <a:t> </a:t>
            </a:r>
            <a:r>
              <a:rPr lang="fr-FR" sz="3300" dirty="0"/>
              <a:t>= </a:t>
            </a:r>
            <a:r>
              <a:rPr lang="fr-FR" sz="3300" dirty="0" smtClean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3300" dirty="0" smtClean="0"/>
              <a:t>		(</a:t>
            </a:r>
            <a:r>
              <a:rPr lang="fr-FR" sz="3300" dirty="0"/>
              <a:t>TO_DATE(’03/11/1989</a:t>
            </a:r>
            <a:r>
              <a:rPr lang="fr-FR" sz="3300" dirty="0" smtClean="0"/>
              <a:t>’, ‘</a:t>
            </a:r>
            <a:r>
              <a:rPr lang="fr-FR" sz="3300" dirty="0"/>
              <a:t>DD/MM/YYYY’));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3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9E665F07-CFEB-4467-9FA8-6F660DB65C50}" type="slidenum">
              <a:rPr lang="fr-FR" smtClean="0"/>
              <a:pPr/>
              <a:t>23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Calcul sur les dates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On peut spécifier le format d’affichage d’une date </a:t>
            </a:r>
            <a:r>
              <a:rPr lang="fr-CA" dirty="0" smtClean="0"/>
              <a:t>:</a:t>
            </a:r>
          </a:p>
          <a:p>
            <a:endParaRPr lang="fr-CA" dirty="0"/>
          </a:p>
          <a:p>
            <a:pPr lvl="1">
              <a:buNone/>
            </a:pPr>
            <a:r>
              <a:rPr lang="fr-CA" dirty="0"/>
              <a:t>Exemple :</a:t>
            </a:r>
          </a:p>
          <a:p>
            <a:pPr lvl="1">
              <a:buFontTx/>
              <a:buNone/>
            </a:pPr>
            <a:endParaRPr lang="fr-FR" dirty="0" smtClean="0"/>
          </a:p>
          <a:p>
            <a:pPr lvl="1">
              <a:buFontTx/>
              <a:buNone/>
            </a:pPr>
            <a:r>
              <a:rPr lang="fr-FR" sz="3400" dirty="0" smtClean="0"/>
              <a:t>SELECT </a:t>
            </a:r>
          </a:p>
          <a:p>
            <a:pPr lvl="1">
              <a:buFontTx/>
              <a:buNone/>
            </a:pPr>
            <a:r>
              <a:rPr lang="fr-FR" sz="3400" dirty="0" smtClean="0"/>
              <a:t>	TO_CHAR(</a:t>
            </a:r>
            <a:r>
              <a:rPr lang="fr-FR" sz="3400" dirty="0" err="1" smtClean="0"/>
              <a:t>date_embauche</a:t>
            </a:r>
            <a:r>
              <a:rPr lang="fr-FR" sz="3400" dirty="0" smtClean="0"/>
              <a:t>, ‘</a:t>
            </a:r>
            <a:r>
              <a:rPr lang="fr-FR" sz="3400" dirty="0"/>
              <a:t>DD/MM/YYYY’)</a:t>
            </a:r>
          </a:p>
          <a:p>
            <a:pPr lvl="1">
              <a:buFontTx/>
              <a:buNone/>
            </a:pPr>
            <a:r>
              <a:rPr lang="fr-FR" sz="3400" dirty="0" smtClean="0"/>
              <a:t>FROM</a:t>
            </a:r>
          </a:p>
          <a:p>
            <a:pPr lvl="1">
              <a:buFontTx/>
              <a:buNone/>
            </a:pPr>
            <a:r>
              <a:rPr lang="fr-FR" sz="3400" dirty="0" smtClean="0"/>
              <a:t>	</a:t>
            </a:r>
            <a:r>
              <a:rPr lang="fr-FR" sz="3400" dirty="0" err="1" smtClean="0"/>
              <a:t>employe</a:t>
            </a:r>
            <a:endParaRPr lang="fr-FR" sz="3400" dirty="0"/>
          </a:p>
          <a:p>
            <a:pPr lvl="1">
              <a:buFontTx/>
              <a:buNone/>
            </a:pPr>
            <a:r>
              <a:rPr lang="fr-FR" sz="3400" dirty="0" smtClean="0"/>
              <a:t>WHERE </a:t>
            </a:r>
          </a:p>
          <a:p>
            <a:pPr lvl="1">
              <a:buFontTx/>
              <a:buNone/>
            </a:pPr>
            <a:r>
              <a:rPr lang="fr-FR" sz="3400" dirty="0" smtClean="0"/>
              <a:t>	</a:t>
            </a:r>
            <a:r>
              <a:rPr lang="fr-FR" sz="3400" dirty="0" err="1" smtClean="0"/>
              <a:t>employe</a:t>
            </a:r>
            <a:r>
              <a:rPr lang="fr-FR" sz="3400" dirty="0" smtClean="0"/>
              <a:t>= </a:t>
            </a:r>
            <a:r>
              <a:rPr lang="fr-FR" sz="3400" dirty="0"/>
              <a:t>7980;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729" y="14802056"/>
            <a:ext cx="822558" cy="843422"/>
          </a:xfrm>
        </p:spPr>
        <p:txBody>
          <a:bodyPr/>
          <a:lstStyle/>
          <a:p>
            <a:fld id="{08F461C9-A68D-44E8-B125-DF15D44043BC}" type="slidenum">
              <a:rPr lang="fr-FR" smtClean="0"/>
              <a:pPr/>
              <a:t>24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Format d’affichage des 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r-CA" dirty="0" smtClean="0"/>
              <a:t>Voici deux </a:t>
            </a:r>
            <a:r>
              <a:rPr lang="fr-CA" dirty="0"/>
              <a:t>conditions simples utilisées avec AND, </a:t>
            </a:r>
            <a:r>
              <a:rPr lang="fr-CA" dirty="0" smtClean="0"/>
              <a:t>OR</a:t>
            </a:r>
            <a:endParaRPr lang="fr-CA" dirty="0"/>
          </a:p>
          <a:p>
            <a:pPr>
              <a:lnSpc>
                <a:spcPct val="90000"/>
              </a:lnSpc>
              <a:buFontTx/>
              <a:buNone/>
            </a:pPr>
            <a:endParaRPr lang="fr-CA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/>
              <a:t>SELECT </a:t>
            </a:r>
            <a:endParaRPr lang="fr-CA" sz="37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nom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</a:t>
            </a:r>
            <a:r>
              <a:rPr lang="fr-CA" sz="3700" dirty="0" err="1" smtClean="0"/>
              <a:t>employe</a:t>
            </a: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WHERE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</a:t>
            </a:r>
            <a:r>
              <a:rPr lang="fr-CA" sz="3700" dirty="0" err="1" smtClean="0"/>
              <a:t>id_department</a:t>
            </a:r>
            <a:r>
              <a:rPr lang="fr-CA" sz="3700" dirty="0" smtClean="0"/>
              <a:t> = 20 AND</a:t>
            </a: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poste != </a:t>
            </a:r>
            <a:r>
              <a:rPr lang="fr-CA" sz="3700" dirty="0"/>
              <a:t>‘Commis’) </a:t>
            </a:r>
            <a:endParaRPr lang="fr-CA" sz="3700" dirty="0" smtClean="0"/>
          </a:p>
          <a:p>
            <a:pPr>
              <a:lnSpc>
                <a:spcPct val="90000"/>
              </a:lnSpc>
              <a:buFontTx/>
              <a:buNone/>
            </a:pP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OU</a:t>
            </a:r>
          </a:p>
          <a:p>
            <a:pPr>
              <a:lnSpc>
                <a:spcPct val="90000"/>
              </a:lnSpc>
              <a:buFontTx/>
              <a:buNone/>
            </a:pP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SELECT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sz="3700" dirty="0" smtClean="0"/>
              <a:t>	nom</a:t>
            </a:r>
            <a:endParaRPr lang="fr-CA" sz="37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</a:t>
            </a:r>
            <a:r>
              <a:rPr lang="fr-CA" sz="3700" dirty="0" err="1" smtClean="0"/>
              <a:t>employe</a:t>
            </a: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WHERE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(</a:t>
            </a:r>
            <a:r>
              <a:rPr lang="fr-CA" sz="3700" dirty="0" err="1" smtClean="0"/>
              <a:t>id_departement</a:t>
            </a:r>
            <a:r>
              <a:rPr lang="fr-CA" sz="3700" dirty="0" smtClean="0"/>
              <a:t> = 20 AND Poste != </a:t>
            </a:r>
            <a:r>
              <a:rPr lang="fr-CA" sz="3700" dirty="0"/>
              <a:t>‘Commis’)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 smtClean="0"/>
              <a:t>	OR</a:t>
            </a:r>
            <a:endParaRPr lang="fr-CA" sz="37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CA" sz="3700" dirty="0"/>
              <a:t>	</a:t>
            </a:r>
            <a:r>
              <a:rPr lang="fr-CA" sz="3700" dirty="0" smtClean="0"/>
              <a:t>(</a:t>
            </a:r>
            <a:r>
              <a:rPr lang="fr-CA" sz="3700" dirty="0" err="1" smtClean="0"/>
              <a:t>id_departement</a:t>
            </a:r>
            <a:r>
              <a:rPr lang="fr-CA" sz="3700" dirty="0" smtClean="0"/>
              <a:t> = 30 </a:t>
            </a:r>
            <a:r>
              <a:rPr lang="fr-CA" sz="3700" dirty="0"/>
              <a:t>AND Poste </a:t>
            </a:r>
            <a:r>
              <a:rPr lang="fr-CA" sz="3700" dirty="0" smtClean="0"/>
              <a:t>!= </a:t>
            </a:r>
            <a:r>
              <a:rPr lang="fr-CA" sz="3700" dirty="0"/>
              <a:t>‘Vendeur’);</a:t>
            </a:r>
          </a:p>
          <a:p>
            <a:pPr>
              <a:lnSpc>
                <a:spcPct val="90000"/>
              </a:lnSpc>
            </a:pPr>
            <a:endParaRPr lang="fr-FR" sz="37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1719" y="14802056"/>
            <a:ext cx="894568" cy="843422"/>
          </a:xfrm>
        </p:spPr>
        <p:txBody>
          <a:bodyPr/>
          <a:lstStyle/>
          <a:p>
            <a:fld id="{74E51A64-42B4-4BE2-A047-14BFA886DD72}" type="slidenum">
              <a:rPr lang="fr-FR" smtClean="0"/>
              <a:pPr/>
              <a:t>25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Select avec conditions multiples</a:t>
            </a:r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89EB80F4-3979-4D6E-8856-119F26883A1A}" type="slidenum">
              <a:rPr lang="fr-FR" smtClean="0"/>
              <a:pPr/>
              <a:t>26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009650" y="396875"/>
            <a:ext cx="11014075" cy="22431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57445" tIns="78722" rIns="157445" bIns="78722" anchor="ctr"/>
          <a:lstStyle/>
          <a:p>
            <a:pPr algn="ctr" defTabSz="1574800"/>
            <a:r>
              <a:rPr lang="fr-FR" sz="5700" b="1">
                <a:solidFill>
                  <a:schemeClr val="tx2"/>
                </a:solidFill>
                <a:latin typeface="Arial" charset="0"/>
              </a:rPr>
              <a:t>NULL et les opérateurs logiques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056438" y="11487150"/>
            <a:ext cx="1441450" cy="676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157445" tIns="78722" rIns="157445" bIns="78722">
            <a:spAutoFit/>
          </a:bodyPr>
          <a:lstStyle/>
          <a:p>
            <a:pPr defTabSz="1574800">
              <a:spcBef>
                <a:spcPct val="50000"/>
              </a:spcBef>
            </a:pPr>
            <a:r>
              <a:rPr lang="fr-CA" sz="3400">
                <a:latin typeface="Arial" charset="0"/>
              </a:rPr>
              <a:t>vrai</a:t>
            </a:r>
          </a:p>
        </p:txBody>
      </p:sp>
      <p:grpSp>
        <p:nvGrpSpPr>
          <p:cNvPr id="157702" name="Group 6"/>
          <p:cNvGrpSpPr>
            <a:grpSpLocks noChangeAspect="1"/>
          </p:cNvGrpSpPr>
          <p:nvPr/>
        </p:nvGrpSpPr>
        <p:grpSpPr bwMode="auto">
          <a:xfrm>
            <a:off x="2284413" y="3036888"/>
            <a:ext cx="8393112" cy="11047412"/>
            <a:chOff x="761" y="1104"/>
            <a:chExt cx="2798" cy="4016"/>
          </a:xfrm>
        </p:grpSpPr>
        <p:sp>
          <p:nvSpPr>
            <p:cNvPr id="1577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761" y="1104"/>
              <a:ext cx="2798" cy="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810" y="1135"/>
              <a:ext cx="799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1609" y="1135"/>
              <a:ext cx="658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2267" y="1135"/>
              <a:ext cx="643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2910" y="1135"/>
              <a:ext cx="616" cy="3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810" y="1525"/>
              <a:ext cx="799" cy="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1609" y="1525"/>
              <a:ext cx="658" cy="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2267" y="1525"/>
              <a:ext cx="643" cy="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2910" y="1525"/>
              <a:ext cx="616" cy="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990" y="1213"/>
              <a:ext cx="411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4600" b="1">
                  <a:solidFill>
                    <a:srgbClr val="000000"/>
                  </a:solidFill>
                  <a:latin typeface="Arial" charset="0"/>
                </a:rPr>
                <a:t>NOT</a:t>
              </a:r>
              <a:endParaRPr lang="fr-CA" sz="4100"/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1745" y="1242"/>
              <a:ext cx="365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2370" y="1242"/>
              <a:ext cx="41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3008" y="1242"/>
              <a:ext cx="31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1755" y="1631"/>
              <a:ext cx="34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2456" y="1631"/>
              <a:ext cx="25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3108" y="1631"/>
              <a:ext cx="21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7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>
              <a:off x="810" y="1135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810" y="1525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>
              <a:off x="810" y="1914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>
              <a:off x="810" y="1135"/>
              <a:ext cx="1" cy="77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3" name="Line 27"/>
            <p:cNvSpPr>
              <a:spLocks noChangeShapeType="1"/>
            </p:cNvSpPr>
            <p:nvPr/>
          </p:nvSpPr>
          <p:spPr bwMode="auto">
            <a:xfrm>
              <a:off x="1609" y="1135"/>
              <a:ext cx="1" cy="77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4" name="Line 28"/>
            <p:cNvSpPr>
              <a:spLocks noChangeShapeType="1"/>
            </p:cNvSpPr>
            <p:nvPr/>
          </p:nvSpPr>
          <p:spPr bwMode="auto">
            <a:xfrm>
              <a:off x="2267" y="1135"/>
              <a:ext cx="1" cy="77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>
              <a:off x="2910" y="1135"/>
              <a:ext cx="1" cy="77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6" name="Line 30"/>
            <p:cNvSpPr>
              <a:spLocks noChangeShapeType="1"/>
            </p:cNvSpPr>
            <p:nvPr/>
          </p:nvSpPr>
          <p:spPr bwMode="auto">
            <a:xfrm>
              <a:off x="3526" y="1135"/>
              <a:ext cx="1" cy="779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793" y="2238"/>
              <a:ext cx="799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1592" y="2238"/>
              <a:ext cx="658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29" name="Rectangle 33"/>
            <p:cNvSpPr>
              <a:spLocks noChangeArrowheads="1"/>
            </p:cNvSpPr>
            <p:nvPr/>
          </p:nvSpPr>
          <p:spPr bwMode="auto">
            <a:xfrm>
              <a:off x="2250" y="2238"/>
              <a:ext cx="643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0" name="Rectangle 34"/>
            <p:cNvSpPr>
              <a:spLocks noChangeArrowheads="1"/>
            </p:cNvSpPr>
            <p:nvPr/>
          </p:nvSpPr>
          <p:spPr bwMode="auto">
            <a:xfrm>
              <a:off x="2893" y="2238"/>
              <a:ext cx="616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793" y="2552"/>
              <a:ext cx="799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2" name="Rectangle 36"/>
            <p:cNvSpPr>
              <a:spLocks noChangeArrowheads="1"/>
            </p:cNvSpPr>
            <p:nvPr/>
          </p:nvSpPr>
          <p:spPr bwMode="auto">
            <a:xfrm>
              <a:off x="1592" y="2552"/>
              <a:ext cx="658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3" name="Rectangle 37"/>
            <p:cNvSpPr>
              <a:spLocks noChangeArrowheads="1"/>
            </p:cNvSpPr>
            <p:nvPr/>
          </p:nvSpPr>
          <p:spPr bwMode="auto">
            <a:xfrm>
              <a:off x="2250" y="2552"/>
              <a:ext cx="643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4" name="Rectangle 38"/>
            <p:cNvSpPr>
              <a:spLocks noChangeArrowheads="1"/>
            </p:cNvSpPr>
            <p:nvPr/>
          </p:nvSpPr>
          <p:spPr bwMode="auto">
            <a:xfrm>
              <a:off x="2893" y="2552"/>
              <a:ext cx="616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5" name="Rectangle 39"/>
            <p:cNvSpPr>
              <a:spLocks noChangeArrowheads="1"/>
            </p:cNvSpPr>
            <p:nvPr/>
          </p:nvSpPr>
          <p:spPr bwMode="auto">
            <a:xfrm>
              <a:off x="793" y="2865"/>
              <a:ext cx="799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6" name="Rectangle 40"/>
            <p:cNvSpPr>
              <a:spLocks noChangeArrowheads="1"/>
            </p:cNvSpPr>
            <p:nvPr/>
          </p:nvSpPr>
          <p:spPr bwMode="auto">
            <a:xfrm>
              <a:off x="1592" y="2865"/>
              <a:ext cx="658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>
              <a:off x="2250" y="2865"/>
              <a:ext cx="643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8" name="Rectangle 42"/>
            <p:cNvSpPr>
              <a:spLocks noChangeArrowheads="1"/>
            </p:cNvSpPr>
            <p:nvPr/>
          </p:nvSpPr>
          <p:spPr bwMode="auto">
            <a:xfrm>
              <a:off x="2893" y="2865"/>
              <a:ext cx="616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39" name="Rectangle 43"/>
            <p:cNvSpPr>
              <a:spLocks noChangeArrowheads="1"/>
            </p:cNvSpPr>
            <p:nvPr/>
          </p:nvSpPr>
          <p:spPr bwMode="auto">
            <a:xfrm>
              <a:off x="793" y="3179"/>
              <a:ext cx="799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40" name="Rectangle 44"/>
            <p:cNvSpPr>
              <a:spLocks noChangeArrowheads="1"/>
            </p:cNvSpPr>
            <p:nvPr/>
          </p:nvSpPr>
          <p:spPr bwMode="auto">
            <a:xfrm>
              <a:off x="1592" y="3179"/>
              <a:ext cx="658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41" name="Rectangle 45"/>
            <p:cNvSpPr>
              <a:spLocks noChangeArrowheads="1"/>
            </p:cNvSpPr>
            <p:nvPr/>
          </p:nvSpPr>
          <p:spPr bwMode="auto">
            <a:xfrm>
              <a:off x="2250" y="3179"/>
              <a:ext cx="643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42" name="Rectangle 46"/>
            <p:cNvSpPr>
              <a:spLocks noChangeArrowheads="1"/>
            </p:cNvSpPr>
            <p:nvPr/>
          </p:nvSpPr>
          <p:spPr bwMode="auto">
            <a:xfrm>
              <a:off x="2893" y="3179"/>
              <a:ext cx="616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43" name="Rectangle 47"/>
            <p:cNvSpPr>
              <a:spLocks noChangeArrowheads="1"/>
            </p:cNvSpPr>
            <p:nvPr/>
          </p:nvSpPr>
          <p:spPr bwMode="auto">
            <a:xfrm>
              <a:off x="972" y="2279"/>
              <a:ext cx="42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4600" b="1">
                  <a:solidFill>
                    <a:srgbClr val="000000"/>
                  </a:solidFill>
                  <a:latin typeface="Arial" charset="0"/>
                </a:rPr>
                <a:t>AND</a:t>
              </a:r>
              <a:endParaRPr lang="fr-CA" sz="4100"/>
            </a:p>
          </p:txBody>
        </p:sp>
        <p:sp>
          <p:nvSpPr>
            <p:cNvPr id="157744" name="Rectangle 48"/>
            <p:cNvSpPr>
              <a:spLocks noChangeArrowheads="1"/>
            </p:cNvSpPr>
            <p:nvPr/>
          </p:nvSpPr>
          <p:spPr bwMode="auto">
            <a:xfrm>
              <a:off x="1795" y="2311"/>
              <a:ext cx="33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45" name="Rectangle 49"/>
            <p:cNvSpPr>
              <a:spLocks noChangeArrowheads="1"/>
            </p:cNvSpPr>
            <p:nvPr/>
          </p:nvSpPr>
          <p:spPr bwMode="auto">
            <a:xfrm>
              <a:off x="2424" y="2311"/>
              <a:ext cx="38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46" name="Rectangle 50"/>
            <p:cNvSpPr>
              <a:spLocks noChangeArrowheads="1"/>
            </p:cNvSpPr>
            <p:nvPr/>
          </p:nvSpPr>
          <p:spPr bwMode="auto">
            <a:xfrm>
              <a:off x="3096" y="2311"/>
              <a:ext cx="2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47" name="Rectangle 51"/>
            <p:cNvSpPr>
              <a:spLocks noChangeArrowheads="1"/>
            </p:cNvSpPr>
            <p:nvPr/>
          </p:nvSpPr>
          <p:spPr bwMode="auto">
            <a:xfrm>
              <a:off x="1066" y="2625"/>
              <a:ext cx="335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48" name="Rectangle 52"/>
            <p:cNvSpPr>
              <a:spLocks noChangeArrowheads="1"/>
            </p:cNvSpPr>
            <p:nvPr/>
          </p:nvSpPr>
          <p:spPr bwMode="auto">
            <a:xfrm>
              <a:off x="1795" y="2625"/>
              <a:ext cx="2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49" name="Rectangle 53"/>
            <p:cNvSpPr>
              <a:spLocks noChangeArrowheads="1"/>
            </p:cNvSpPr>
            <p:nvPr/>
          </p:nvSpPr>
          <p:spPr bwMode="auto">
            <a:xfrm>
              <a:off x="2424" y="2625"/>
              <a:ext cx="2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50" name="Rectangle 54"/>
            <p:cNvSpPr>
              <a:spLocks noChangeArrowheads="1"/>
            </p:cNvSpPr>
            <p:nvPr/>
          </p:nvSpPr>
          <p:spPr bwMode="auto">
            <a:xfrm>
              <a:off x="3096" y="2625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51" name="Rectangle 55"/>
            <p:cNvSpPr>
              <a:spLocks noChangeArrowheads="1"/>
            </p:cNvSpPr>
            <p:nvPr/>
          </p:nvSpPr>
          <p:spPr bwMode="auto">
            <a:xfrm>
              <a:off x="1046" y="2938"/>
              <a:ext cx="38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52" name="Rectangle 56"/>
            <p:cNvSpPr>
              <a:spLocks noChangeArrowheads="1"/>
            </p:cNvSpPr>
            <p:nvPr/>
          </p:nvSpPr>
          <p:spPr bwMode="auto">
            <a:xfrm>
              <a:off x="1774" y="2938"/>
              <a:ext cx="2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53" name="Rectangle 57"/>
            <p:cNvSpPr>
              <a:spLocks noChangeArrowheads="1"/>
            </p:cNvSpPr>
            <p:nvPr/>
          </p:nvSpPr>
          <p:spPr bwMode="auto">
            <a:xfrm>
              <a:off x="2424" y="2938"/>
              <a:ext cx="2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54" name="Rectangle 58"/>
            <p:cNvSpPr>
              <a:spLocks noChangeArrowheads="1"/>
            </p:cNvSpPr>
            <p:nvPr/>
          </p:nvSpPr>
          <p:spPr bwMode="auto">
            <a:xfrm>
              <a:off x="3054" y="2938"/>
              <a:ext cx="29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 b="1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 b="1"/>
            </a:p>
          </p:txBody>
        </p:sp>
        <p:sp>
          <p:nvSpPr>
            <p:cNvPr id="157755" name="Rectangle 59"/>
            <p:cNvSpPr>
              <a:spLocks noChangeArrowheads="1"/>
            </p:cNvSpPr>
            <p:nvPr/>
          </p:nvSpPr>
          <p:spPr bwMode="auto">
            <a:xfrm>
              <a:off x="1087" y="3251"/>
              <a:ext cx="2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1816" y="3251"/>
              <a:ext cx="191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57" name="Rectangle 61"/>
            <p:cNvSpPr>
              <a:spLocks noChangeArrowheads="1"/>
            </p:cNvSpPr>
            <p:nvPr/>
          </p:nvSpPr>
          <p:spPr bwMode="auto">
            <a:xfrm>
              <a:off x="2424" y="3251"/>
              <a:ext cx="29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 b="1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 b="1"/>
            </a:p>
          </p:txBody>
        </p:sp>
        <p:sp>
          <p:nvSpPr>
            <p:cNvPr id="157758" name="Rectangle 62"/>
            <p:cNvSpPr>
              <a:spLocks noChangeArrowheads="1"/>
            </p:cNvSpPr>
            <p:nvPr/>
          </p:nvSpPr>
          <p:spPr bwMode="auto">
            <a:xfrm>
              <a:off x="3096" y="3251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59" name="Line 63"/>
            <p:cNvSpPr>
              <a:spLocks noChangeShapeType="1"/>
            </p:cNvSpPr>
            <p:nvPr/>
          </p:nvSpPr>
          <p:spPr bwMode="auto">
            <a:xfrm>
              <a:off x="793" y="2238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0" name="Line 64"/>
            <p:cNvSpPr>
              <a:spLocks noChangeShapeType="1"/>
            </p:cNvSpPr>
            <p:nvPr/>
          </p:nvSpPr>
          <p:spPr bwMode="auto">
            <a:xfrm>
              <a:off x="793" y="2552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1" name="Line 65"/>
            <p:cNvSpPr>
              <a:spLocks noChangeShapeType="1"/>
            </p:cNvSpPr>
            <p:nvPr/>
          </p:nvSpPr>
          <p:spPr bwMode="auto">
            <a:xfrm>
              <a:off x="793" y="2865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2" name="Line 66"/>
            <p:cNvSpPr>
              <a:spLocks noChangeShapeType="1"/>
            </p:cNvSpPr>
            <p:nvPr/>
          </p:nvSpPr>
          <p:spPr bwMode="auto">
            <a:xfrm>
              <a:off x="793" y="3179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3" name="Line 67"/>
            <p:cNvSpPr>
              <a:spLocks noChangeShapeType="1"/>
            </p:cNvSpPr>
            <p:nvPr/>
          </p:nvSpPr>
          <p:spPr bwMode="auto">
            <a:xfrm>
              <a:off x="793" y="3492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4" name="Line 68"/>
            <p:cNvSpPr>
              <a:spLocks noChangeShapeType="1"/>
            </p:cNvSpPr>
            <p:nvPr/>
          </p:nvSpPr>
          <p:spPr bwMode="auto">
            <a:xfrm>
              <a:off x="793" y="2238"/>
              <a:ext cx="1" cy="125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5" name="Line 69"/>
            <p:cNvSpPr>
              <a:spLocks noChangeShapeType="1"/>
            </p:cNvSpPr>
            <p:nvPr/>
          </p:nvSpPr>
          <p:spPr bwMode="auto">
            <a:xfrm>
              <a:off x="1592" y="2238"/>
              <a:ext cx="1" cy="125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6" name="Line 70"/>
            <p:cNvSpPr>
              <a:spLocks noChangeShapeType="1"/>
            </p:cNvSpPr>
            <p:nvPr/>
          </p:nvSpPr>
          <p:spPr bwMode="auto">
            <a:xfrm>
              <a:off x="2250" y="2238"/>
              <a:ext cx="1" cy="125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7" name="Line 71"/>
            <p:cNvSpPr>
              <a:spLocks noChangeShapeType="1"/>
            </p:cNvSpPr>
            <p:nvPr/>
          </p:nvSpPr>
          <p:spPr bwMode="auto">
            <a:xfrm>
              <a:off x="2893" y="2238"/>
              <a:ext cx="1" cy="125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8" name="Line 72"/>
            <p:cNvSpPr>
              <a:spLocks noChangeShapeType="1"/>
            </p:cNvSpPr>
            <p:nvPr/>
          </p:nvSpPr>
          <p:spPr bwMode="auto">
            <a:xfrm>
              <a:off x="3509" y="2238"/>
              <a:ext cx="1" cy="125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69" name="Rectangle 73"/>
            <p:cNvSpPr>
              <a:spLocks noChangeArrowheads="1"/>
            </p:cNvSpPr>
            <p:nvPr/>
          </p:nvSpPr>
          <p:spPr bwMode="auto">
            <a:xfrm>
              <a:off x="793" y="3835"/>
              <a:ext cx="799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0" name="Rectangle 74"/>
            <p:cNvSpPr>
              <a:spLocks noChangeArrowheads="1"/>
            </p:cNvSpPr>
            <p:nvPr/>
          </p:nvSpPr>
          <p:spPr bwMode="auto">
            <a:xfrm>
              <a:off x="1592" y="3835"/>
              <a:ext cx="658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1" name="Rectangle 75"/>
            <p:cNvSpPr>
              <a:spLocks noChangeArrowheads="1"/>
            </p:cNvSpPr>
            <p:nvPr/>
          </p:nvSpPr>
          <p:spPr bwMode="auto">
            <a:xfrm>
              <a:off x="2250" y="3835"/>
              <a:ext cx="643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2" name="Rectangle 76"/>
            <p:cNvSpPr>
              <a:spLocks noChangeArrowheads="1"/>
            </p:cNvSpPr>
            <p:nvPr/>
          </p:nvSpPr>
          <p:spPr bwMode="auto">
            <a:xfrm>
              <a:off x="2893" y="3835"/>
              <a:ext cx="616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3" name="Rectangle 77"/>
            <p:cNvSpPr>
              <a:spLocks noChangeArrowheads="1"/>
            </p:cNvSpPr>
            <p:nvPr/>
          </p:nvSpPr>
          <p:spPr bwMode="auto">
            <a:xfrm>
              <a:off x="793" y="4148"/>
              <a:ext cx="799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1592" y="4148"/>
              <a:ext cx="658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2250" y="4148"/>
              <a:ext cx="643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6" name="Rectangle 80"/>
            <p:cNvSpPr>
              <a:spLocks noChangeArrowheads="1"/>
            </p:cNvSpPr>
            <p:nvPr/>
          </p:nvSpPr>
          <p:spPr bwMode="auto">
            <a:xfrm>
              <a:off x="2893" y="4148"/>
              <a:ext cx="616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7" name="Rectangle 81"/>
            <p:cNvSpPr>
              <a:spLocks noChangeArrowheads="1"/>
            </p:cNvSpPr>
            <p:nvPr/>
          </p:nvSpPr>
          <p:spPr bwMode="auto">
            <a:xfrm>
              <a:off x="793" y="4461"/>
              <a:ext cx="799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8" name="Rectangle 82"/>
            <p:cNvSpPr>
              <a:spLocks noChangeArrowheads="1"/>
            </p:cNvSpPr>
            <p:nvPr/>
          </p:nvSpPr>
          <p:spPr bwMode="auto">
            <a:xfrm>
              <a:off x="1592" y="4461"/>
              <a:ext cx="658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79" name="Rectangle 83"/>
            <p:cNvSpPr>
              <a:spLocks noChangeArrowheads="1"/>
            </p:cNvSpPr>
            <p:nvPr/>
          </p:nvSpPr>
          <p:spPr bwMode="auto">
            <a:xfrm>
              <a:off x="2250" y="4461"/>
              <a:ext cx="643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0" name="Rectangle 84"/>
            <p:cNvSpPr>
              <a:spLocks noChangeArrowheads="1"/>
            </p:cNvSpPr>
            <p:nvPr/>
          </p:nvSpPr>
          <p:spPr bwMode="auto">
            <a:xfrm>
              <a:off x="2893" y="4461"/>
              <a:ext cx="616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1" name="Rectangle 85"/>
            <p:cNvSpPr>
              <a:spLocks noChangeArrowheads="1"/>
            </p:cNvSpPr>
            <p:nvPr/>
          </p:nvSpPr>
          <p:spPr bwMode="auto">
            <a:xfrm>
              <a:off x="793" y="4774"/>
              <a:ext cx="799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2" name="Rectangle 86"/>
            <p:cNvSpPr>
              <a:spLocks noChangeArrowheads="1"/>
            </p:cNvSpPr>
            <p:nvPr/>
          </p:nvSpPr>
          <p:spPr bwMode="auto">
            <a:xfrm>
              <a:off x="1592" y="4774"/>
              <a:ext cx="658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3" name="Rectangle 87"/>
            <p:cNvSpPr>
              <a:spLocks noChangeArrowheads="1"/>
            </p:cNvSpPr>
            <p:nvPr/>
          </p:nvSpPr>
          <p:spPr bwMode="auto">
            <a:xfrm>
              <a:off x="2250" y="4774"/>
              <a:ext cx="643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4" name="Rectangle 88"/>
            <p:cNvSpPr>
              <a:spLocks noChangeArrowheads="1"/>
            </p:cNvSpPr>
            <p:nvPr/>
          </p:nvSpPr>
          <p:spPr bwMode="auto">
            <a:xfrm>
              <a:off x="2893" y="4774"/>
              <a:ext cx="616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785" name="Rectangle 89"/>
            <p:cNvSpPr>
              <a:spLocks noChangeArrowheads="1"/>
            </p:cNvSpPr>
            <p:nvPr/>
          </p:nvSpPr>
          <p:spPr bwMode="auto">
            <a:xfrm>
              <a:off x="1037" y="3875"/>
              <a:ext cx="29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4600" b="1">
                  <a:solidFill>
                    <a:srgbClr val="000000"/>
                  </a:solidFill>
                  <a:latin typeface="Arial" charset="0"/>
                </a:rPr>
                <a:t>OR</a:t>
              </a:r>
              <a:endParaRPr lang="fr-CA" sz="4100"/>
            </a:p>
          </p:txBody>
        </p:sp>
        <p:sp>
          <p:nvSpPr>
            <p:cNvPr id="157786" name="Rectangle 90"/>
            <p:cNvSpPr>
              <a:spLocks noChangeArrowheads="1"/>
            </p:cNvSpPr>
            <p:nvPr/>
          </p:nvSpPr>
          <p:spPr bwMode="auto">
            <a:xfrm>
              <a:off x="1795" y="3907"/>
              <a:ext cx="33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87" name="Rectangle 91"/>
            <p:cNvSpPr>
              <a:spLocks noChangeArrowheads="1"/>
            </p:cNvSpPr>
            <p:nvPr/>
          </p:nvSpPr>
          <p:spPr bwMode="auto">
            <a:xfrm>
              <a:off x="2424" y="3907"/>
              <a:ext cx="38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88" name="Rectangle 92"/>
            <p:cNvSpPr>
              <a:spLocks noChangeArrowheads="1"/>
            </p:cNvSpPr>
            <p:nvPr/>
          </p:nvSpPr>
          <p:spPr bwMode="auto">
            <a:xfrm>
              <a:off x="3096" y="3907"/>
              <a:ext cx="2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89" name="Rectangle 93"/>
            <p:cNvSpPr>
              <a:spLocks noChangeArrowheads="1"/>
            </p:cNvSpPr>
            <p:nvPr/>
          </p:nvSpPr>
          <p:spPr bwMode="auto">
            <a:xfrm>
              <a:off x="1066" y="4221"/>
              <a:ext cx="335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90" name="Rectangle 94"/>
            <p:cNvSpPr>
              <a:spLocks noChangeArrowheads="1"/>
            </p:cNvSpPr>
            <p:nvPr/>
          </p:nvSpPr>
          <p:spPr bwMode="auto">
            <a:xfrm>
              <a:off x="1795" y="4221"/>
              <a:ext cx="2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91" name="Rectangle 95"/>
            <p:cNvSpPr>
              <a:spLocks noChangeArrowheads="1"/>
            </p:cNvSpPr>
            <p:nvPr/>
          </p:nvSpPr>
          <p:spPr bwMode="auto">
            <a:xfrm>
              <a:off x="2424" y="4221"/>
              <a:ext cx="2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92" name="Rectangle 96"/>
            <p:cNvSpPr>
              <a:spLocks noChangeArrowheads="1"/>
            </p:cNvSpPr>
            <p:nvPr/>
          </p:nvSpPr>
          <p:spPr bwMode="auto">
            <a:xfrm>
              <a:off x="3075" y="4221"/>
              <a:ext cx="2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 b="1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 b="1"/>
            </a:p>
          </p:txBody>
        </p:sp>
        <p:sp>
          <p:nvSpPr>
            <p:cNvPr id="157793" name="Rectangle 97"/>
            <p:cNvSpPr>
              <a:spLocks noChangeArrowheads="1"/>
            </p:cNvSpPr>
            <p:nvPr/>
          </p:nvSpPr>
          <p:spPr bwMode="auto">
            <a:xfrm>
              <a:off x="1046" y="4533"/>
              <a:ext cx="38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94" name="Rectangle 98"/>
            <p:cNvSpPr>
              <a:spLocks noChangeArrowheads="1"/>
            </p:cNvSpPr>
            <p:nvPr/>
          </p:nvSpPr>
          <p:spPr bwMode="auto">
            <a:xfrm>
              <a:off x="1795" y="4533"/>
              <a:ext cx="2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/>
            </a:p>
          </p:txBody>
        </p:sp>
        <p:sp>
          <p:nvSpPr>
            <p:cNvPr id="157795" name="Rectangle 99"/>
            <p:cNvSpPr>
              <a:spLocks noChangeArrowheads="1"/>
            </p:cNvSpPr>
            <p:nvPr/>
          </p:nvSpPr>
          <p:spPr bwMode="auto">
            <a:xfrm>
              <a:off x="2424" y="4533"/>
              <a:ext cx="2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faux</a:t>
              </a:r>
              <a:endParaRPr lang="fr-CA" sz="4100"/>
            </a:p>
          </p:txBody>
        </p:sp>
        <p:sp>
          <p:nvSpPr>
            <p:cNvPr id="157796" name="Rectangle 100"/>
            <p:cNvSpPr>
              <a:spLocks noChangeArrowheads="1"/>
            </p:cNvSpPr>
            <p:nvPr/>
          </p:nvSpPr>
          <p:spPr bwMode="auto">
            <a:xfrm>
              <a:off x="3096" y="4533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97" name="Rectangle 101"/>
            <p:cNvSpPr>
              <a:spLocks noChangeArrowheads="1"/>
            </p:cNvSpPr>
            <p:nvPr/>
          </p:nvSpPr>
          <p:spPr bwMode="auto">
            <a:xfrm>
              <a:off x="1087" y="4847"/>
              <a:ext cx="2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798" name="Rectangle 102"/>
            <p:cNvSpPr>
              <a:spLocks noChangeArrowheads="1"/>
            </p:cNvSpPr>
            <p:nvPr/>
          </p:nvSpPr>
          <p:spPr bwMode="auto">
            <a:xfrm>
              <a:off x="1795" y="4847"/>
              <a:ext cx="2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 b="1">
                  <a:solidFill>
                    <a:srgbClr val="000000"/>
                  </a:solidFill>
                  <a:latin typeface="Arial" charset="0"/>
                </a:rPr>
                <a:t>vrai</a:t>
              </a:r>
              <a:endParaRPr lang="fr-CA" sz="4100" b="1"/>
            </a:p>
          </p:txBody>
        </p:sp>
        <p:sp>
          <p:nvSpPr>
            <p:cNvPr id="157799" name="Rectangle 103"/>
            <p:cNvSpPr>
              <a:spLocks noChangeArrowheads="1"/>
            </p:cNvSpPr>
            <p:nvPr/>
          </p:nvSpPr>
          <p:spPr bwMode="auto">
            <a:xfrm>
              <a:off x="2466" y="4847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800" name="Rectangle 104"/>
            <p:cNvSpPr>
              <a:spLocks noChangeArrowheads="1"/>
            </p:cNvSpPr>
            <p:nvPr/>
          </p:nvSpPr>
          <p:spPr bwMode="auto">
            <a:xfrm>
              <a:off x="3096" y="4847"/>
              <a:ext cx="19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574800"/>
              <a:r>
                <a:rPr lang="fr-CA" sz="3400">
                  <a:solidFill>
                    <a:srgbClr val="000000"/>
                  </a:solidFill>
                  <a:latin typeface="Arial" charset="0"/>
                </a:rPr>
                <a:t>nul</a:t>
              </a:r>
              <a:endParaRPr lang="fr-CA" sz="4100"/>
            </a:p>
          </p:txBody>
        </p:sp>
        <p:sp>
          <p:nvSpPr>
            <p:cNvPr id="157801" name="Line 105"/>
            <p:cNvSpPr>
              <a:spLocks noChangeShapeType="1"/>
            </p:cNvSpPr>
            <p:nvPr/>
          </p:nvSpPr>
          <p:spPr bwMode="auto">
            <a:xfrm>
              <a:off x="793" y="3835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2" name="Line 106"/>
            <p:cNvSpPr>
              <a:spLocks noChangeShapeType="1"/>
            </p:cNvSpPr>
            <p:nvPr/>
          </p:nvSpPr>
          <p:spPr bwMode="auto">
            <a:xfrm>
              <a:off x="793" y="4148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3" name="Line 107"/>
            <p:cNvSpPr>
              <a:spLocks noChangeShapeType="1"/>
            </p:cNvSpPr>
            <p:nvPr/>
          </p:nvSpPr>
          <p:spPr bwMode="auto">
            <a:xfrm>
              <a:off x="793" y="4461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4" name="Line 108"/>
            <p:cNvSpPr>
              <a:spLocks noChangeShapeType="1"/>
            </p:cNvSpPr>
            <p:nvPr/>
          </p:nvSpPr>
          <p:spPr bwMode="auto">
            <a:xfrm>
              <a:off x="793" y="4774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5" name="Line 109"/>
            <p:cNvSpPr>
              <a:spLocks noChangeShapeType="1"/>
            </p:cNvSpPr>
            <p:nvPr/>
          </p:nvSpPr>
          <p:spPr bwMode="auto">
            <a:xfrm>
              <a:off x="793" y="5088"/>
              <a:ext cx="2716" cy="1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6" name="Line 110"/>
            <p:cNvSpPr>
              <a:spLocks noChangeShapeType="1"/>
            </p:cNvSpPr>
            <p:nvPr/>
          </p:nvSpPr>
          <p:spPr bwMode="auto">
            <a:xfrm>
              <a:off x="793" y="3835"/>
              <a:ext cx="1" cy="1253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7" name="Line 111"/>
            <p:cNvSpPr>
              <a:spLocks noChangeShapeType="1"/>
            </p:cNvSpPr>
            <p:nvPr/>
          </p:nvSpPr>
          <p:spPr bwMode="auto">
            <a:xfrm>
              <a:off x="1592" y="3835"/>
              <a:ext cx="1" cy="1253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8" name="Line 112"/>
            <p:cNvSpPr>
              <a:spLocks noChangeShapeType="1"/>
            </p:cNvSpPr>
            <p:nvPr/>
          </p:nvSpPr>
          <p:spPr bwMode="auto">
            <a:xfrm>
              <a:off x="2250" y="3835"/>
              <a:ext cx="1" cy="1253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09" name="Line 113"/>
            <p:cNvSpPr>
              <a:spLocks noChangeShapeType="1"/>
            </p:cNvSpPr>
            <p:nvPr/>
          </p:nvSpPr>
          <p:spPr bwMode="auto">
            <a:xfrm>
              <a:off x="2893" y="3835"/>
              <a:ext cx="1" cy="1253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157810" name="Line 114"/>
            <p:cNvSpPr>
              <a:spLocks noChangeShapeType="1"/>
            </p:cNvSpPr>
            <p:nvPr/>
          </p:nvSpPr>
          <p:spPr bwMode="auto">
            <a:xfrm>
              <a:off x="3509" y="3835"/>
              <a:ext cx="1" cy="1253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4751388"/>
            <a:ext cx="11558587" cy="9110662"/>
          </a:xfrm>
          <a:ln/>
        </p:spPr>
        <p:txBody>
          <a:bodyPr>
            <a:normAutofit fontScale="92500" lnSpcReduction="10000"/>
          </a:bodyPr>
          <a:lstStyle/>
          <a:p>
            <a:r>
              <a:rPr lang="fr-FR" dirty="0"/>
              <a:t>Faire afficher  la liste des employés qui touchent une commission plus élevée que 5% de leur salaire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SELECT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nom</a:t>
            </a:r>
            <a:endParaRPr lang="fr-FR" dirty="0"/>
          </a:p>
          <a:p>
            <a:pPr>
              <a:buFontTx/>
              <a:buNone/>
            </a:pPr>
            <a:r>
              <a:rPr lang="fr-FR" dirty="0" smtClean="0"/>
              <a:t>FROM </a:t>
            </a:r>
          </a:p>
          <a:p>
            <a:pPr>
              <a:buFontTx/>
              <a:buNone/>
            </a:pPr>
            <a:r>
              <a:rPr lang="fr-FR" dirty="0" smtClean="0"/>
              <a:t>	</a:t>
            </a:r>
            <a:r>
              <a:rPr lang="fr-FR" dirty="0" err="1" smtClean="0"/>
              <a:t>employe</a:t>
            </a:r>
            <a:endParaRPr lang="fr-FR" dirty="0"/>
          </a:p>
          <a:p>
            <a:pPr>
              <a:buFontTx/>
              <a:buNone/>
            </a:pPr>
            <a:r>
              <a:rPr lang="fr-FR" dirty="0" smtClean="0"/>
              <a:t>WHERE </a:t>
            </a:r>
          </a:p>
          <a:p>
            <a:pPr>
              <a:buFontTx/>
              <a:buNone/>
            </a:pPr>
            <a:r>
              <a:rPr lang="fr-FR" dirty="0" smtClean="0"/>
              <a:t>	commission&gt; </a:t>
            </a:r>
            <a:r>
              <a:rPr lang="fr-FR" dirty="0"/>
              <a:t>0.05 * </a:t>
            </a:r>
            <a:r>
              <a:rPr lang="fr-FR" dirty="0" smtClean="0"/>
              <a:t>salaire</a:t>
            </a:r>
            <a:endParaRPr lang="fr-FR" dirty="0"/>
          </a:p>
          <a:p>
            <a:pPr>
              <a:buFontTx/>
              <a:buNone/>
            </a:pPr>
            <a:r>
              <a:rPr lang="fr-FR" dirty="0"/>
              <a:t>        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r>
              <a:rPr lang="fr-FR" dirty="0" smtClean="0"/>
              <a:t>Opérateurs </a:t>
            </a:r>
            <a:r>
              <a:rPr lang="fr-FR" dirty="0"/>
              <a:t>: + - * / ()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98256773-F6FD-4C86-9133-4B37CB8E8818}" type="slidenum">
              <a:rPr lang="fr-FR" smtClean="0"/>
              <a:pPr/>
              <a:t>27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Expressions numériques</a:t>
            </a:r>
            <a:br>
              <a:rPr lang="fr-FR"/>
            </a:br>
            <a:r>
              <a:rPr lang="fr-FR"/>
              <a:t>dans la clause 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3302000"/>
            <a:ext cx="11018838" cy="10782300"/>
          </a:xfrm>
          <a:ln/>
        </p:spPr>
        <p:txBody>
          <a:bodyPr/>
          <a:lstStyle/>
          <a:p>
            <a:r>
              <a:rPr lang="fr-FR" sz="3400" dirty="0" smtClean="0"/>
              <a:t>Dans </a:t>
            </a:r>
            <a:r>
              <a:rPr lang="fr-FR" sz="3400" dirty="0"/>
              <a:t>la BD, les rangées d’une table sont dans un ordre quelconque. ORDER BY permet de les classer</a:t>
            </a:r>
            <a:r>
              <a:rPr lang="fr-FR" sz="3400" dirty="0" smtClean="0"/>
              <a:t>.</a:t>
            </a:r>
          </a:p>
          <a:p>
            <a:endParaRPr lang="fr-FR" sz="3400" dirty="0" smtClean="0"/>
          </a:p>
          <a:p>
            <a:endParaRPr lang="fr-FR" sz="3400" dirty="0" smtClean="0"/>
          </a:p>
          <a:p>
            <a:endParaRPr lang="fr-FR" sz="3400" dirty="0" smtClean="0"/>
          </a:p>
          <a:p>
            <a:endParaRPr lang="fr-FR" sz="3400" dirty="0" smtClean="0"/>
          </a:p>
          <a:p>
            <a:endParaRPr lang="fr-FR" sz="3400" dirty="0" smtClean="0"/>
          </a:p>
          <a:p>
            <a:pPr>
              <a:buNone/>
            </a:pPr>
            <a:r>
              <a:rPr lang="fr-FR" sz="3400" dirty="0" smtClean="0"/>
              <a:t>	</a:t>
            </a:r>
            <a:r>
              <a:rPr lang="fr-FR" sz="3000" dirty="0" smtClean="0"/>
              <a:t>SELECT</a:t>
            </a:r>
          </a:p>
          <a:p>
            <a:pPr>
              <a:buNone/>
            </a:pPr>
            <a:r>
              <a:rPr lang="fr-FR" sz="3000" dirty="0" smtClean="0"/>
              <a:t>		*</a:t>
            </a:r>
          </a:p>
          <a:p>
            <a:pPr>
              <a:buNone/>
            </a:pPr>
            <a:r>
              <a:rPr lang="fr-FR" sz="3000" dirty="0" smtClean="0"/>
              <a:t>	FROM</a:t>
            </a:r>
          </a:p>
          <a:p>
            <a:pPr>
              <a:buNone/>
            </a:pPr>
            <a:r>
              <a:rPr lang="fr-FR" sz="3000" dirty="0" smtClean="0"/>
              <a:t>		</a:t>
            </a:r>
            <a:r>
              <a:rPr lang="fr-FR" sz="3000" dirty="0" err="1" smtClean="0"/>
              <a:t>departement</a:t>
            </a:r>
            <a:endParaRPr lang="fr-FR" sz="3000" dirty="0" smtClean="0"/>
          </a:p>
          <a:p>
            <a:pPr>
              <a:buNone/>
            </a:pPr>
            <a:r>
              <a:rPr lang="fr-FR" sz="3000" dirty="0" smtClean="0"/>
              <a:t>	WHERE</a:t>
            </a:r>
          </a:p>
          <a:p>
            <a:pPr>
              <a:buNone/>
            </a:pPr>
            <a:r>
              <a:rPr lang="fr-FR" sz="3000" dirty="0" smtClean="0"/>
              <a:t>		id &gt; 10</a:t>
            </a:r>
          </a:p>
          <a:p>
            <a:pPr>
              <a:buNone/>
            </a:pPr>
            <a:r>
              <a:rPr lang="fr-FR" sz="3000" dirty="0" smtClean="0"/>
              <a:t>	ORDER BY</a:t>
            </a:r>
          </a:p>
          <a:p>
            <a:pPr>
              <a:buNone/>
            </a:pPr>
            <a:r>
              <a:rPr lang="fr-FR" sz="3000" dirty="0" smtClean="0"/>
              <a:t>		nom</a:t>
            </a:r>
            <a:endParaRPr lang="fr-FR" sz="3000" dirty="0"/>
          </a:p>
        </p:txBody>
      </p:sp>
      <p:sp>
        <p:nvSpPr>
          <p:cNvPr id="2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9709" y="14802056"/>
            <a:ext cx="966578" cy="843422"/>
          </a:xfrm>
        </p:spPr>
        <p:txBody>
          <a:bodyPr/>
          <a:lstStyle/>
          <a:p>
            <a:fld id="{1C9E2A95-231C-4C5F-BF53-C8808F11AF9B}" type="slidenum">
              <a:rPr lang="fr-FR" smtClean="0"/>
              <a:pPr/>
              <a:t>28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92163"/>
            <a:ext cx="11018838" cy="1979612"/>
          </a:xfrm>
          <a:noFill/>
          <a:ln/>
        </p:spPr>
        <p:txBody>
          <a:bodyPr/>
          <a:lstStyle/>
          <a:p>
            <a:r>
              <a:rPr lang="fr-FR"/>
              <a:t>Ordre des rangées</a:t>
            </a:r>
          </a:p>
        </p:txBody>
      </p:sp>
      <p:graphicFrame>
        <p:nvGraphicFramePr>
          <p:cNvPr id="272" name="Group 563"/>
          <p:cNvGraphicFramePr>
            <a:graphicFrameLocks noGrp="1"/>
          </p:cNvGraphicFramePr>
          <p:nvPr/>
        </p:nvGraphicFramePr>
        <p:xfrm>
          <a:off x="2592429" y="5112441"/>
          <a:ext cx="8710612" cy="232410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892621"/>
                <a:gridCol w="2808390"/>
                <a:gridCol w="3009601"/>
              </a:tblGrid>
              <a:tr h="58578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graphicFrame>
        <p:nvGraphicFramePr>
          <p:cNvPr id="273" name="Group 563"/>
          <p:cNvGraphicFramePr>
            <a:graphicFrameLocks noGrp="1"/>
          </p:cNvGraphicFramePr>
          <p:nvPr/>
        </p:nvGraphicFramePr>
        <p:xfrm>
          <a:off x="2376399" y="12601481"/>
          <a:ext cx="8710612" cy="232251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892621"/>
                <a:gridCol w="2808390"/>
                <a:gridCol w="3009601"/>
              </a:tblGrid>
              <a:tr h="58578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omptabilité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echerches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entes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b="1" i="1" dirty="0">
              <a:cs typeface="Arial" charset="0"/>
            </a:endParaRPr>
          </a:p>
          <a:p>
            <a:r>
              <a:rPr lang="fr-CA" dirty="0"/>
              <a:t>Attention, l’allias peut être utilisé dans le ORDER BY mais pas ailleurs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pPr>
              <a:buFontTx/>
              <a:buNone/>
            </a:pPr>
            <a:r>
              <a:rPr lang="fr-CA" dirty="0"/>
              <a:t>	Exemple</a:t>
            </a:r>
            <a:r>
              <a:rPr lang="fr-CA" dirty="0" smtClean="0"/>
              <a:t>:</a:t>
            </a: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sz="3400" dirty="0" smtClean="0"/>
              <a:t>	SELECT </a:t>
            </a:r>
          </a:p>
          <a:p>
            <a:pPr>
              <a:buFontTx/>
              <a:buNone/>
            </a:pPr>
            <a:r>
              <a:rPr lang="fr-CA" sz="3400" dirty="0" smtClean="0"/>
              <a:t>		nom "</a:t>
            </a:r>
            <a:r>
              <a:rPr lang="fr-CA" sz="3400" dirty="0" err="1" smtClean="0"/>
              <a:t>NomDept</a:t>
            </a:r>
            <a:r>
              <a:rPr lang="fr-CA" sz="3400" dirty="0" smtClean="0"/>
              <a:t>"</a:t>
            </a:r>
          </a:p>
          <a:p>
            <a:pPr>
              <a:buFontTx/>
              <a:buNone/>
            </a:pPr>
            <a:r>
              <a:rPr lang="fr-CA" sz="3400" dirty="0" smtClean="0"/>
              <a:t>	FROM </a:t>
            </a:r>
          </a:p>
          <a:p>
            <a:pPr>
              <a:buFontTx/>
              <a:buNone/>
            </a:pPr>
            <a:r>
              <a:rPr lang="fr-CA" sz="3400" dirty="0" smtClean="0"/>
              <a:t>		</a:t>
            </a:r>
            <a:r>
              <a:rPr lang="fr-CA" sz="3400" dirty="0" err="1" smtClean="0"/>
              <a:t>departement</a:t>
            </a:r>
            <a:endParaRPr lang="fr-CA" sz="3400" dirty="0"/>
          </a:p>
          <a:p>
            <a:pPr>
              <a:buFontTx/>
              <a:buNone/>
            </a:pPr>
            <a:r>
              <a:rPr lang="fr-CA" sz="3400" dirty="0" smtClean="0"/>
              <a:t>	ORDER </a:t>
            </a:r>
            <a:r>
              <a:rPr lang="fr-CA" sz="3400" dirty="0"/>
              <a:t>BY </a:t>
            </a:r>
            <a:endParaRPr lang="fr-CA" sz="3400" dirty="0" smtClean="0"/>
          </a:p>
          <a:p>
            <a:pPr>
              <a:buFontTx/>
              <a:buNone/>
            </a:pPr>
            <a:r>
              <a:rPr lang="fr-CA" sz="3400" dirty="0" smtClean="0"/>
              <a:t>		"</a:t>
            </a:r>
            <a:r>
              <a:rPr lang="fr-CA" sz="3400" dirty="0" err="1" smtClean="0"/>
              <a:t>NomDept</a:t>
            </a:r>
            <a:r>
              <a:rPr lang="fr-CA" sz="3400" dirty="0" smtClean="0"/>
              <a:t>"; </a:t>
            </a:r>
            <a:endParaRPr lang="fr-CA" sz="3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25739" y="14802056"/>
            <a:ext cx="750548" cy="843422"/>
          </a:xfrm>
        </p:spPr>
        <p:txBody>
          <a:bodyPr/>
          <a:lstStyle/>
          <a:p>
            <a:fld id="{1A9124B6-0C3C-41D4-89DC-AE094F31790B}" type="slidenum">
              <a:rPr lang="fr-FR" smtClean="0"/>
              <a:pPr/>
              <a:t>29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Alias et ORDER 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SELECT sur toutes les colonnes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4575175"/>
            <a:ext cx="11223625" cy="950912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fr-FR" sz="3400" b="1" dirty="0"/>
              <a:t>    </a:t>
            </a:r>
            <a:r>
              <a:rPr lang="fr-FR" b="1" dirty="0"/>
              <a:t>Sélection de toutes les colonnes:</a:t>
            </a:r>
          </a:p>
          <a:p>
            <a:r>
              <a:rPr lang="fr-FR" sz="3400" b="1" i="1" dirty="0"/>
              <a:t>*</a:t>
            </a:r>
            <a:r>
              <a:rPr lang="fr-FR" sz="3400" dirty="0"/>
              <a:t>  : indique que l'on désire toutes les colonnes.</a:t>
            </a:r>
          </a:p>
          <a:p>
            <a:endParaRPr lang="fr-FR" sz="3400" dirty="0"/>
          </a:p>
          <a:p>
            <a:endParaRPr lang="fr-FR" sz="3400" dirty="0"/>
          </a:p>
        </p:txBody>
      </p:sp>
      <p:graphicFrame>
        <p:nvGraphicFramePr>
          <p:cNvPr id="35378" name="Group 562"/>
          <p:cNvGraphicFramePr>
            <a:graphicFrameLocks noGrp="1"/>
          </p:cNvGraphicFramePr>
          <p:nvPr>
            <p:ph sz="half" idx="2"/>
          </p:nvPr>
        </p:nvGraphicFramePr>
        <p:xfrm>
          <a:off x="1800319" y="12169421"/>
          <a:ext cx="8710612" cy="232692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09862"/>
                <a:gridCol w="2600325"/>
                <a:gridCol w="3400425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ville</a:t>
                      </a:r>
                      <a:endParaRPr kumimoji="0" lang="en-US" sz="2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45" marR="157445" marT="78722" marB="78722" horzOverflow="overflow"/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sp>
        <p:nvSpPr>
          <p:cNvPr id="35008" name="Rectangle 192"/>
          <p:cNvSpPr>
            <a:spLocks noChangeArrowheads="1"/>
          </p:cNvSpPr>
          <p:nvPr/>
        </p:nvSpPr>
        <p:spPr bwMode="auto">
          <a:xfrm>
            <a:off x="-3175" y="10544175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  <p:sp>
        <p:nvSpPr>
          <p:cNvPr id="35009" name="Rectangle 193"/>
          <p:cNvSpPr>
            <a:spLocks noChangeArrowheads="1"/>
          </p:cNvSpPr>
          <p:nvPr/>
        </p:nvSpPr>
        <p:spPr bwMode="auto">
          <a:xfrm>
            <a:off x="1656299" y="6192591"/>
            <a:ext cx="3927671" cy="68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algn="just"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Table </a:t>
            </a:r>
            <a:r>
              <a:rPr lang="en-US" sz="3400" dirty="0" err="1" smtClean="0">
                <a:latin typeface="Arial" charset="0"/>
                <a:ea typeface="Times New Roman" pitchFamily="18" charset="0"/>
                <a:cs typeface="Arial" charset="0"/>
              </a:rPr>
              <a:t>departement</a:t>
            </a:r>
            <a:endParaRPr lang="en-US" sz="3400" dirty="0">
              <a:ea typeface="Times New Roman" pitchFamily="18" charset="0"/>
              <a:cs typeface="Arial" charset="0"/>
            </a:endParaRPr>
          </a:p>
        </p:txBody>
      </p:sp>
      <p:sp>
        <p:nvSpPr>
          <p:cNvPr id="35087" name="Rectangle 271"/>
          <p:cNvSpPr>
            <a:spLocks noChangeArrowheads="1"/>
          </p:cNvSpPr>
          <p:nvPr/>
        </p:nvSpPr>
        <p:spPr bwMode="auto">
          <a:xfrm>
            <a:off x="1728309" y="9577061"/>
            <a:ext cx="3281918" cy="277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SELECT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n-US" sz="3000" dirty="0" smtClean="0">
                <a:latin typeface="Arial" charset="0"/>
                <a:ea typeface="Times New Roman" pitchFamily="18" charset="0"/>
                <a:cs typeface="Arial" charset="0"/>
              </a:rPr>
              <a:t> *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FROM 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n-US" sz="3400" dirty="0" err="1" smtClean="0">
                <a:latin typeface="Arial" charset="0"/>
                <a:ea typeface="Times New Roman" pitchFamily="18" charset="0"/>
                <a:cs typeface="Arial" charset="0"/>
              </a:rPr>
              <a:t>departement</a:t>
            </a: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;</a:t>
            </a:r>
            <a:endParaRPr lang="en-US" sz="3400" dirty="0"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en-US" sz="3400" dirty="0">
              <a:ea typeface="Times New Roman" pitchFamily="18" charset="0"/>
              <a:cs typeface="Arial" charset="0"/>
            </a:endParaRPr>
          </a:p>
        </p:txBody>
      </p:sp>
      <p:sp>
        <p:nvSpPr>
          <p:cNvPr id="35165" name="Rectangle 349"/>
          <p:cNvSpPr>
            <a:spLocks noChangeArrowheads="1"/>
          </p:cNvSpPr>
          <p:nvPr/>
        </p:nvSpPr>
        <p:spPr bwMode="auto">
          <a:xfrm>
            <a:off x="-3175" y="11482388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  <p:sp>
        <p:nvSpPr>
          <p:cNvPr id="35246" name="Rectangle 430"/>
          <p:cNvSpPr>
            <a:spLocks noChangeArrowheads="1"/>
          </p:cNvSpPr>
          <p:nvPr/>
        </p:nvSpPr>
        <p:spPr bwMode="auto">
          <a:xfrm>
            <a:off x="-3175" y="6107113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  <p:graphicFrame>
        <p:nvGraphicFramePr>
          <p:cNvPr id="35379" name="Group 563"/>
          <p:cNvGraphicFramePr>
            <a:graphicFrameLocks noGrp="1"/>
          </p:cNvGraphicFramePr>
          <p:nvPr/>
        </p:nvGraphicFramePr>
        <p:xfrm>
          <a:off x="1716088" y="6918325"/>
          <a:ext cx="8710612" cy="232410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892621"/>
                <a:gridCol w="2808390"/>
                <a:gridCol w="3009601"/>
              </a:tblGrid>
              <a:tr h="58578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sp>
        <p:nvSpPr>
          <p:cNvPr id="35324" name="Rectangle 508"/>
          <p:cNvSpPr>
            <a:spLocks noChangeArrowheads="1"/>
          </p:cNvSpPr>
          <p:nvPr/>
        </p:nvSpPr>
        <p:spPr bwMode="auto">
          <a:xfrm>
            <a:off x="-3175" y="8955088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BA8D-AF7F-4E75-8605-5C21C3C4DF96}" type="slidenum">
              <a:rPr lang="fr-FR" smtClean="0"/>
              <a:pPr/>
              <a:t>3</a:t>
            </a:fld>
            <a:endParaRPr lang="fr-FR" sz="23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4751388"/>
            <a:ext cx="11558587" cy="9110662"/>
          </a:xfrm>
          <a:ln/>
        </p:spPr>
        <p:txBody>
          <a:bodyPr>
            <a:normAutofit fontScale="77500" lnSpcReduction="20000"/>
          </a:bodyPr>
          <a:lstStyle/>
          <a:p>
            <a:r>
              <a:rPr lang="fr-FR" sz="3700" dirty="0"/>
              <a:t>Faire afficher la liste des employés, leur salaire, leur commission et le pourcentage du salaire qui vient de la commission pour les employés qui touchent une commission plus élevée que 5% de leur salaire. Faire afficher en ordre décroissant du pourcentage du salaire</a:t>
            </a:r>
            <a:r>
              <a:rPr lang="fr-FR" sz="3700" dirty="0" smtClean="0"/>
              <a:t>.</a:t>
            </a:r>
          </a:p>
          <a:p>
            <a:endParaRPr lang="fr-FR" sz="3700" dirty="0"/>
          </a:p>
          <a:p>
            <a:pPr>
              <a:buNone/>
            </a:pPr>
            <a:r>
              <a:rPr lang="fr-FR" sz="3700" dirty="0" smtClean="0"/>
              <a:t>	SELECT </a:t>
            </a:r>
          </a:p>
          <a:p>
            <a:pPr>
              <a:buNone/>
            </a:pPr>
            <a:r>
              <a:rPr lang="fr-FR" sz="3700" dirty="0" smtClean="0"/>
              <a:t>			nom,</a:t>
            </a:r>
          </a:p>
          <a:p>
            <a:pPr>
              <a:buNone/>
            </a:pPr>
            <a:r>
              <a:rPr lang="fr-FR" sz="3700" dirty="0" smtClean="0"/>
              <a:t>			salaire,</a:t>
            </a:r>
          </a:p>
          <a:p>
            <a:pPr>
              <a:buNone/>
            </a:pPr>
            <a:r>
              <a:rPr lang="fr-FR" sz="3700" dirty="0" smtClean="0"/>
              <a:t>			commission,</a:t>
            </a:r>
          </a:p>
          <a:p>
            <a:pPr>
              <a:buNone/>
            </a:pPr>
            <a:r>
              <a:rPr lang="fr-FR" sz="3700" dirty="0" smtClean="0"/>
              <a:t>			commission/salaire</a:t>
            </a:r>
          </a:p>
          <a:p>
            <a:pPr>
              <a:buNone/>
            </a:pPr>
            <a:r>
              <a:rPr lang="fr-FR" sz="3700" dirty="0" smtClean="0"/>
              <a:t>	FROM </a:t>
            </a:r>
          </a:p>
          <a:p>
            <a:pPr>
              <a:buNone/>
            </a:pPr>
            <a:r>
              <a:rPr lang="fr-FR" sz="3700" dirty="0" smtClean="0"/>
              <a:t>			</a:t>
            </a:r>
            <a:r>
              <a:rPr lang="fr-FR" sz="3700" dirty="0" err="1" smtClean="0"/>
              <a:t>employe</a:t>
            </a:r>
            <a:endParaRPr lang="fr-FR" sz="3700" dirty="0"/>
          </a:p>
          <a:p>
            <a:pPr>
              <a:buFontTx/>
              <a:buNone/>
            </a:pPr>
            <a:r>
              <a:rPr lang="fr-FR" sz="3700" dirty="0" smtClean="0"/>
              <a:t>	WHERE </a:t>
            </a:r>
          </a:p>
          <a:p>
            <a:pPr>
              <a:buFontTx/>
              <a:buNone/>
            </a:pPr>
            <a:r>
              <a:rPr lang="fr-FR" sz="3700" dirty="0" smtClean="0"/>
              <a:t>			commission &gt; </a:t>
            </a:r>
            <a:r>
              <a:rPr lang="fr-FR" sz="3700" dirty="0"/>
              <a:t>0.05 * </a:t>
            </a:r>
            <a:r>
              <a:rPr lang="fr-FR" sz="3700" dirty="0" smtClean="0"/>
              <a:t>salaire</a:t>
            </a:r>
            <a:endParaRPr lang="fr-FR" sz="3700" dirty="0"/>
          </a:p>
          <a:p>
            <a:pPr>
              <a:buFontTx/>
              <a:buNone/>
            </a:pPr>
            <a:r>
              <a:rPr lang="fr-FR" sz="3700" dirty="0" smtClean="0"/>
              <a:t>	ORDER </a:t>
            </a:r>
            <a:r>
              <a:rPr lang="fr-FR" sz="3700" dirty="0"/>
              <a:t>BY  </a:t>
            </a:r>
            <a:endParaRPr lang="fr-FR" sz="3700" dirty="0" smtClean="0"/>
          </a:p>
          <a:p>
            <a:pPr>
              <a:buFontTx/>
              <a:buNone/>
            </a:pPr>
            <a:r>
              <a:rPr lang="fr-FR" sz="3700" dirty="0" smtClean="0"/>
              <a:t>			commission/salaire </a:t>
            </a:r>
            <a:r>
              <a:rPr lang="fr-FR" sz="3700" b="1" dirty="0" smtClean="0"/>
              <a:t>DESC</a:t>
            </a:r>
            <a:r>
              <a:rPr lang="fr-FR" sz="3700" dirty="0"/>
              <a:t>;</a:t>
            </a:r>
          </a:p>
          <a:p>
            <a:pPr>
              <a:buFontTx/>
              <a:buNone/>
            </a:pPr>
            <a:endParaRPr lang="fr-FR" dirty="0"/>
          </a:p>
          <a:p>
            <a:r>
              <a:rPr lang="fr-FR" dirty="0" smtClean="0"/>
              <a:t>DESC = descendant, ASC = Ascendant 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729" y="14802056"/>
            <a:ext cx="822558" cy="843422"/>
          </a:xfrm>
        </p:spPr>
        <p:txBody>
          <a:bodyPr/>
          <a:lstStyle/>
          <a:p>
            <a:fld id="{253E0E5B-6FA0-4A83-88A0-8A64B2174A21}" type="slidenum">
              <a:rPr lang="fr-FR" smtClean="0"/>
              <a:pPr/>
              <a:t>30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Expressions numériques</a:t>
            </a:r>
            <a:br>
              <a:rPr lang="fr-FR"/>
            </a:br>
            <a:r>
              <a:rPr lang="fr-FR"/>
              <a:t>dans la clause ORDER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3059113"/>
            <a:ext cx="11271250" cy="10848975"/>
          </a:xfrm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endParaRPr lang="fr-FR" dirty="0"/>
          </a:p>
          <a:p>
            <a:r>
              <a:rPr lang="fr-FR" sz="4800" dirty="0"/>
              <a:t>La liste de valeurs peut être le résultat d'un SELECT (SELECT imbriqué</a:t>
            </a:r>
            <a:r>
              <a:rPr lang="fr-FR" sz="4800" dirty="0" smtClean="0"/>
              <a:t>).</a:t>
            </a:r>
          </a:p>
          <a:p>
            <a:pPr>
              <a:buNone/>
            </a:pP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SELECT  </a:t>
            </a:r>
          </a:p>
          <a:p>
            <a:pPr>
              <a:buFontTx/>
              <a:buNone/>
            </a:pPr>
            <a:r>
              <a:rPr lang="fr-FR" sz="4800" dirty="0" smtClean="0"/>
              <a:t>	id</a:t>
            </a: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FROM  </a:t>
            </a:r>
          </a:p>
          <a:p>
            <a:pPr>
              <a:buFontTx/>
              <a:buNone/>
            </a:pPr>
            <a:r>
              <a:rPr lang="fr-FR" sz="4800" dirty="0" smtClean="0"/>
              <a:t>	</a:t>
            </a:r>
            <a:r>
              <a:rPr lang="fr-FR" sz="4800" dirty="0" err="1" smtClean="0"/>
              <a:t>employe</a:t>
            </a: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WHERE </a:t>
            </a:r>
          </a:p>
          <a:p>
            <a:pPr>
              <a:buFontTx/>
              <a:buNone/>
            </a:pPr>
            <a:r>
              <a:rPr lang="fr-FR" sz="4800" dirty="0" smtClean="0"/>
              <a:t>	</a:t>
            </a:r>
            <a:r>
              <a:rPr lang="fr-FR" sz="4800" dirty="0" err="1" smtClean="0"/>
              <a:t>id_departement</a:t>
            </a:r>
            <a:r>
              <a:rPr lang="fr-FR" sz="4800" dirty="0" smtClean="0"/>
              <a:t> </a:t>
            </a:r>
            <a:r>
              <a:rPr lang="fr-FR" sz="4800" dirty="0" smtClean="0"/>
              <a:t>IN  </a:t>
            </a: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			</a:t>
            </a:r>
            <a:r>
              <a:rPr lang="fr-FR" sz="4800" dirty="0" smtClean="0"/>
              <a:t>			(</a:t>
            </a:r>
            <a:r>
              <a:rPr lang="fr-FR" sz="4800" dirty="0"/>
              <a:t>SELECT </a:t>
            </a:r>
            <a:endParaRPr lang="fr-FR" sz="4800" dirty="0" smtClean="0"/>
          </a:p>
          <a:p>
            <a:pPr>
              <a:buFontTx/>
              <a:buNone/>
            </a:pPr>
            <a:r>
              <a:rPr lang="fr-FR" sz="4800" dirty="0" smtClean="0"/>
              <a:t>			</a:t>
            </a:r>
            <a:r>
              <a:rPr lang="fr-FR" sz="4800" dirty="0" smtClean="0"/>
              <a:t>			</a:t>
            </a:r>
            <a:r>
              <a:rPr lang="fr-FR" sz="4800" dirty="0" smtClean="0"/>
              <a:t>	id </a:t>
            </a: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		</a:t>
            </a:r>
            <a:r>
              <a:rPr lang="fr-FR" sz="4800" dirty="0" smtClean="0"/>
              <a:t>			</a:t>
            </a:r>
            <a:r>
              <a:rPr lang="fr-FR" sz="4800" dirty="0" smtClean="0"/>
              <a:t>	FROM </a:t>
            </a:r>
          </a:p>
          <a:p>
            <a:pPr>
              <a:buFontTx/>
              <a:buNone/>
            </a:pPr>
            <a:r>
              <a:rPr lang="fr-FR" sz="4800" dirty="0" smtClean="0"/>
              <a:t>		</a:t>
            </a:r>
            <a:r>
              <a:rPr lang="fr-FR" sz="4800" dirty="0" smtClean="0"/>
              <a:t>			</a:t>
            </a:r>
            <a:r>
              <a:rPr lang="fr-FR" sz="4800" dirty="0" smtClean="0"/>
              <a:t>		</a:t>
            </a:r>
            <a:r>
              <a:rPr lang="fr-FR" sz="4800" dirty="0" err="1" smtClean="0"/>
              <a:t>departement</a:t>
            </a:r>
            <a:endParaRPr lang="fr-FR" sz="4800" dirty="0"/>
          </a:p>
          <a:p>
            <a:pPr>
              <a:buFontTx/>
              <a:buNone/>
            </a:pPr>
            <a:r>
              <a:rPr lang="fr-FR" sz="4800" dirty="0" smtClean="0"/>
              <a:t>	</a:t>
            </a:r>
            <a:r>
              <a:rPr lang="fr-FR" sz="4800" dirty="0" smtClean="0"/>
              <a:t>			</a:t>
            </a:r>
            <a:r>
              <a:rPr lang="fr-FR" sz="4800" dirty="0" smtClean="0"/>
              <a:t>		WHERE </a:t>
            </a:r>
          </a:p>
          <a:p>
            <a:pPr>
              <a:buFontTx/>
              <a:buNone/>
            </a:pPr>
            <a:r>
              <a:rPr lang="fr-FR" sz="4800" dirty="0" smtClean="0"/>
              <a:t>	</a:t>
            </a:r>
            <a:r>
              <a:rPr lang="fr-FR" sz="4800" smtClean="0"/>
              <a:t>	</a:t>
            </a:r>
            <a:r>
              <a:rPr lang="fr-FR" sz="4800" smtClean="0"/>
              <a:t>			</a:t>
            </a:r>
            <a:r>
              <a:rPr lang="fr-FR" sz="4800" dirty="0" smtClean="0"/>
              <a:t>		ville </a:t>
            </a:r>
            <a:r>
              <a:rPr lang="fr-FR" sz="4800" dirty="0"/>
              <a:t>=‘Montréal’);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1719" y="14802056"/>
            <a:ext cx="894568" cy="843422"/>
          </a:xfrm>
        </p:spPr>
        <p:txBody>
          <a:bodyPr/>
          <a:lstStyle/>
          <a:p>
            <a:fld id="{86D071F9-78E5-43EB-8B75-3015384051FD}" type="slidenum">
              <a:rPr lang="fr-FR" smtClean="0"/>
              <a:pPr/>
              <a:t>31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1988"/>
            <a:ext cx="11014075" cy="2239962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/>
              <a:t>L'opérateur IN et les SELECT imbriqués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fr-CA" dirty="0"/>
              <a:t>Une expression est 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une </a:t>
            </a:r>
            <a:r>
              <a:rPr lang="fr-CA" dirty="0"/>
              <a:t>colonne, une constante ou une fonction</a:t>
            </a:r>
          </a:p>
          <a:p>
            <a:pPr>
              <a:buFontTx/>
              <a:buNone/>
            </a:pPr>
            <a:r>
              <a:rPr lang="fr-CA" dirty="0"/>
              <a:t>    </a:t>
            </a:r>
            <a:r>
              <a:rPr lang="fr-CA" dirty="0" smtClean="0"/>
              <a:t>ou</a:t>
            </a:r>
          </a:p>
          <a:p>
            <a:pPr lvl="1"/>
            <a:r>
              <a:rPr lang="fr-CA" dirty="0" smtClean="0"/>
              <a:t>un </a:t>
            </a:r>
            <a:r>
              <a:rPr lang="fr-CA" dirty="0"/>
              <a:t>ensemble d’une ou plusieurs colonnes, constantes et/ou fonctions combinées au moyen d’opérateurs</a:t>
            </a:r>
            <a:r>
              <a:rPr lang="fr-CA" dirty="0" smtClean="0"/>
              <a:t>.</a:t>
            </a:r>
          </a:p>
          <a:p>
            <a:pPr>
              <a:buFontTx/>
              <a:buNone/>
            </a:pPr>
            <a:endParaRPr lang="en-CA" dirty="0" smtClean="0"/>
          </a:p>
          <a:p>
            <a:r>
              <a:rPr lang="en-CA" dirty="0" err="1" smtClean="0"/>
              <a:t>Exemple</a:t>
            </a:r>
            <a:r>
              <a:rPr lang="en-CA" dirty="0" smtClean="0"/>
              <a:t> : </a:t>
            </a:r>
          </a:p>
          <a:p>
            <a:pPr lvl="1"/>
            <a:r>
              <a:rPr lang="en-CA" dirty="0" smtClean="0"/>
              <a:t>SELECT </a:t>
            </a:r>
            <a:r>
              <a:rPr lang="en-CA" dirty="0" err="1" smtClean="0"/>
              <a:t>id_employe</a:t>
            </a:r>
            <a:r>
              <a:rPr lang="en-CA" dirty="0" smtClean="0"/>
              <a:t> + 5 FROM </a:t>
            </a:r>
            <a:r>
              <a:rPr lang="en-CA" dirty="0" err="1" smtClean="0"/>
              <a:t>employe</a:t>
            </a:r>
            <a:r>
              <a:rPr lang="en-CA" dirty="0" smtClean="0"/>
              <a:t>;</a:t>
            </a:r>
            <a:endParaRPr lang="fr-CA" dirty="0"/>
          </a:p>
          <a:p>
            <a:pPr>
              <a:buFontTx/>
              <a:buNone/>
            </a:pPr>
            <a:endParaRPr lang="fr-CA" dirty="0"/>
          </a:p>
          <a:p>
            <a:r>
              <a:rPr lang="fr-CA" dirty="0" smtClean="0"/>
              <a:t>Opérateurs 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Arithmétiques : +   -   *   /    ()</a:t>
            </a:r>
          </a:p>
          <a:p>
            <a:pPr lvl="1"/>
            <a:r>
              <a:rPr lang="fr-CA" dirty="0"/>
              <a:t>Caractères:  ||    (concaténation)</a:t>
            </a:r>
          </a:p>
          <a:p>
            <a:pPr lvl="1"/>
            <a:r>
              <a:rPr lang="fr-CA" dirty="0"/>
              <a:t>Dates  :  +   -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Les expressions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129F-95EE-4CED-A853-400DE7B90221}" type="slidenum">
              <a:rPr lang="fr-FR" smtClean="0"/>
              <a:pPr/>
              <a:t>4</a:t>
            </a:fld>
            <a:endParaRPr lang="fr-FR" sz="23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9" y="1408113"/>
            <a:ext cx="11630269" cy="2641600"/>
          </a:xfrm>
          <a:noFill/>
          <a:ln/>
        </p:spPr>
        <p:txBody>
          <a:bodyPr/>
          <a:lstStyle/>
          <a:p>
            <a:r>
              <a:rPr lang="fr-FR" dirty="0"/>
              <a:t>SELECT sur une colonne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4178300"/>
            <a:ext cx="11223625" cy="9906000"/>
          </a:xfrm>
          <a:ln/>
        </p:spPr>
        <p:txBody>
          <a:bodyPr/>
          <a:lstStyle/>
          <a:p>
            <a:r>
              <a:rPr lang="fr-FR" b="1" dirty="0" smtClean="0"/>
              <a:t>Si </a:t>
            </a:r>
            <a:r>
              <a:rPr lang="fr-FR" b="1" dirty="0"/>
              <a:t>l’on ne désire qu’une colonne en particulier </a:t>
            </a:r>
            <a:r>
              <a:rPr lang="fr-FR" b="1" dirty="0" smtClean="0"/>
              <a:t>:</a:t>
            </a:r>
          </a:p>
          <a:p>
            <a:endParaRPr lang="fr-FR" b="1" dirty="0"/>
          </a:p>
          <a:p>
            <a:pPr>
              <a:buFontTx/>
              <a:buNone/>
            </a:pPr>
            <a:r>
              <a:rPr lang="fr-FR" sz="3400" dirty="0"/>
              <a:t>  </a:t>
            </a:r>
          </a:p>
        </p:txBody>
      </p:sp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D5C6-CED8-4367-802E-8D6B68AA0FD4}" type="slidenum">
              <a:rPr lang="fr-FR" smtClean="0"/>
              <a:pPr/>
              <a:t>5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1728309" y="6371414"/>
            <a:ext cx="5400750" cy="288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>
                <a:latin typeface="Arial" charset="0"/>
                <a:ea typeface="Times New Roman" pitchFamily="18" charset="0"/>
                <a:cs typeface="Arial" charset="0"/>
              </a:rPr>
              <a:t>SELECT </a:t>
            </a:r>
            <a:endParaRPr lang="en-US" sz="3400" dirty="0" smtClean="0">
              <a:latin typeface="Arial" charset="0"/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nom</a:t>
            </a:r>
            <a:endParaRPr lang="en-US" sz="1400" dirty="0"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FROM 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n-US" sz="3400" dirty="0" err="1" smtClean="0">
                <a:latin typeface="Arial" charset="0"/>
                <a:ea typeface="Times New Roman" pitchFamily="18" charset="0"/>
                <a:cs typeface="Arial" charset="0"/>
              </a:rPr>
              <a:t>departement</a:t>
            </a: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;</a:t>
            </a:r>
            <a:endParaRPr lang="en-US" sz="1400" dirty="0"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en-US" sz="4100" dirty="0"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36119" name="Group 279"/>
          <p:cNvGraphicFramePr>
            <a:graphicFrameLocks noGrp="1"/>
          </p:cNvGraphicFramePr>
          <p:nvPr/>
        </p:nvGraphicFramePr>
        <p:xfrm>
          <a:off x="1944339" y="9649071"/>
          <a:ext cx="2722562" cy="22983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22562"/>
              </a:tblGrid>
              <a:tr h="186612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2613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6263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-3175" y="11644313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4" name="Rectangle 180"/>
          <p:cNvSpPr>
            <a:spLocks noGrp="1" noChangeArrowheads="1"/>
          </p:cNvSpPr>
          <p:nvPr>
            <p:ph type="title"/>
          </p:nvPr>
        </p:nvSpPr>
        <p:spPr>
          <a:xfrm>
            <a:off x="901700" y="809625"/>
            <a:ext cx="11015663" cy="2646363"/>
          </a:xfrm>
          <a:ln/>
        </p:spPr>
        <p:txBody>
          <a:bodyPr/>
          <a:lstStyle/>
          <a:p>
            <a:r>
              <a:rPr lang="fr-CA"/>
              <a:t>Select sur plusieurs colonnes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3679825"/>
            <a:ext cx="11223625" cy="10404475"/>
          </a:xfrm>
          <a:ln/>
        </p:spPr>
        <p:txBody>
          <a:bodyPr/>
          <a:lstStyle/>
          <a:p>
            <a:r>
              <a:rPr lang="fr-FR" b="1"/>
              <a:t>Pour sélectionner plusieurs colonnes :</a:t>
            </a:r>
            <a:endParaRPr lang="fr-FR"/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889-6DC3-4F70-98A8-263030D28069}" type="slidenum">
              <a:rPr lang="fr-FR" smtClean="0"/>
              <a:pPr/>
              <a:t>6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36949" name="Rectangle 85"/>
          <p:cNvSpPr>
            <a:spLocks noChangeArrowheads="1"/>
          </p:cNvSpPr>
          <p:nvPr/>
        </p:nvSpPr>
        <p:spPr bwMode="auto">
          <a:xfrm>
            <a:off x="1800319" y="5668770"/>
            <a:ext cx="6480900" cy="34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>
                <a:latin typeface="Arial" charset="0"/>
                <a:ea typeface="Times New Roman" pitchFamily="18" charset="0"/>
                <a:cs typeface="Arial" charset="0"/>
              </a:rPr>
              <a:t>SELECT </a:t>
            </a:r>
            <a:endParaRPr lang="en-US" sz="3400" dirty="0" smtClean="0">
              <a:latin typeface="Arial" charset="0"/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nom,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n-US" sz="3400" dirty="0" err="1" smtClean="0">
                <a:latin typeface="Arial" charset="0"/>
                <a:ea typeface="Times New Roman" pitchFamily="18" charset="0"/>
                <a:cs typeface="Arial" charset="0"/>
              </a:rPr>
              <a:t>ville</a:t>
            </a:r>
            <a:endParaRPr lang="en-US" sz="1400" dirty="0"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FROM </a:t>
            </a: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	</a:t>
            </a:r>
            <a:r>
              <a:rPr lang="en-US" sz="3400" dirty="0" err="1" smtClean="0">
                <a:latin typeface="Arial" charset="0"/>
                <a:ea typeface="Times New Roman" pitchFamily="18" charset="0"/>
                <a:cs typeface="Arial" charset="0"/>
              </a:rPr>
              <a:t>departement</a:t>
            </a:r>
            <a:r>
              <a:rPr lang="en-US" sz="3400" dirty="0" smtClean="0">
                <a:latin typeface="Arial" charset="0"/>
                <a:ea typeface="Times New Roman" pitchFamily="18" charset="0"/>
                <a:cs typeface="Arial" charset="0"/>
              </a:rPr>
              <a:t>;</a:t>
            </a:r>
            <a:endParaRPr lang="en-US" sz="1400" dirty="0">
              <a:ea typeface="Times New Roman" pitchFamily="18" charset="0"/>
              <a:cs typeface="Arial" charset="0"/>
            </a:endParaRPr>
          </a:p>
          <a:p>
            <a:pPr defTabSz="1574800">
              <a:tabLst>
                <a:tab pos="390525" algn="l"/>
                <a:tab pos="771525" algn="r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en-US" sz="4100" dirty="0"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37065" name="Group 201"/>
          <p:cNvGraphicFramePr>
            <a:graphicFrameLocks noGrp="1"/>
          </p:cNvGraphicFramePr>
          <p:nvPr/>
        </p:nvGraphicFramePr>
        <p:xfrm>
          <a:off x="3672579" y="9289021"/>
          <a:ext cx="4900613" cy="270986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14600"/>
                <a:gridCol w="2386013"/>
              </a:tblGrid>
              <a:tr h="962025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2613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-3175" y="13869988"/>
            <a:ext cx="3143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445" tIns="78722" rIns="157445" bIns="78722" anchor="ctr">
            <a:spAutoFit/>
          </a:bodyPr>
          <a:lstStyle/>
          <a:p>
            <a:pPr defTabSz="1574800">
              <a:tabLst>
                <a:tab pos="390525" algn="l"/>
                <a:tab pos="790575" algn="l"/>
                <a:tab pos="1179513" algn="l"/>
                <a:tab pos="1574800" algn="l"/>
                <a:tab pos="5116513" algn="ctr"/>
                <a:tab pos="10234613" algn="r"/>
              </a:tabLst>
            </a:pPr>
            <a:endParaRPr lang="fr-CA" sz="4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Faire afficher la liste de tous les employés ainsi que leur salaire actuel et une prévision de leur salaire augmenté de 15%.</a:t>
            </a:r>
          </a:p>
          <a:p>
            <a:pPr>
              <a:buNone/>
            </a:pPr>
            <a:r>
              <a:rPr lang="fr-CA" sz="3400" dirty="0" smtClean="0"/>
              <a:t>	</a:t>
            </a:r>
          </a:p>
          <a:p>
            <a:pPr>
              <a:buNone/>
            </a:pPr>
            <a:r>
              <a:rPr lang="fr-CA" sz="3400" dirty="0" smtClean="0"/>
              <a:t>	SELECT </a:t>
            </a:r>
          </a:p>
          <a:p>
            <a:pPr>
              <a:buNone/>
            </a:pPr>
            <a:r>
              <a:rPr lang="fr-CA" sz="3400" dirty="0" smtClean="0"/>
              <a:t>		nom, </a:t>
            </a:r>
          </a:p>
          <a:p>
            <a:pPr>
              <a:buNone/>
            </a:pPr>
            <a:r>
              <a:rPr lang="fr-CA" sz="3400" dirty="0" smtClean="0"/>
              <a:t>		salaire, </a:t>
            </a:r>
          </a:p>
          <a:p>
            <a:pPr>
              <a:buNone/>
            </a:pPr>
            <a:r>
              <a:rPr lang="fr-CA" sz="3400" dirty="0" smtClean="0"/>
              <a:t>		salaire*1.15</a:t>
            </a:r>
            <a:endParaRPr lang="fr-CA" sz="3400" dirty="0"/>
          </a:p>
          <a:p>
            <a:pPr>
              <a:buFontTx/>
              <a:buNone/>
            </a:pPr>
            <a:r>
              <a:rPr lang="fr-CA" sz="3400" dirty="0"/>
              <a:t>	</a:t>
            </a:r>
            <a:r>
              <a:rPr lang="fr-CA" sz="3400" dirty="0" smtClean="0"/>
              <a:t>FROM </a:t>
            </a:r>
          </a:p>
          <a:p>
            <a:pPr>
              <a:buFontTx/>
              <a:buNone/>
            </a:pPr>
            <a:r>
              <a:rPr lang="fr-CA" sz="3400" dirty="0" smtClean="0"/>
              <a:t>		</a:t>
            </a:r>
            <a:r>
              <a:rPr lang="fr-CA" sz="3400" dirty="0" err="1" smtClean="0"/>
              <a:t>employe</a:t>
            </a:r>
            <a:endParaRPr lang="fr-CA" sz="3400" dirty="0"/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dirty="0"/>
              <a:t> </a:t>
            </a:r>
            <a:endParaRPr lang="fr-CA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C56F-A459-4CB0-B6CF-2484F7F4FBF1}" type="slidenum">
              <a:rPr lang="fr-FR" smtClean="0"/>
              <a:pPr/>
              <a:t>7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97" y="634401"/>
            <a:ext cx="12025732" cy="2640277"/>
          </a:xfrm>
          <a:ln/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tx1"/>
                </a:solidFill>
              </a:rPr>
              <a:t>Utilisation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>
                <a:solidFill>
                  <a:schemeClr val="tx1"/>
                </a:solidFill>
              </a:rPr>
              <a:t>d’expression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</a:rPr>
              <a:t>avec opérateur arithmétique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21892" name="Group 36"/>
          <p:cNvGraphicFramePr>
            <a:graphicFrameLocks noGrp="1"/>
          </p:cNvGraphicFramePr>
          <p:nvPr/>
        </p:nvGraphicFramePr>
        <p:xfrm>
          <a:off x="1656299" y="11017261"/>
          <a:ext cx="9648825" cy="356584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16275"/>
                <a:gridCol w="3216275"/>
                <a:gridCol w="321627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salaire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salaire*1.15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Roy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5750,00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Cabana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2450,00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2817,50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Bourque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3277,50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....</a:t>
                      </a:r>
                      <a:endParaRPr kumimoji="0" lang="fr-FR" sz="3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....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....</a:t>
                      </a:r>
                      <a:endParaRPr kumimoji="0" lang="fr-FR" sz="3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ontent Placeholder 2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5400" dirty="0" smtClean="0"/>
              <a:t>Si on utilise un  « alias de colonne » il sera utilisé comme entête dans le rapport</a:t>
            </a:r>
          </a:p>
          <a:p>
            <a:pPr>
              <a:buNone/>
            </a:pPr>
            <a:endParaRPr lang="fr-FR" sz="5400" dirty="0" smtClean="0"/>
          </a:p>
          <a:p>
            <a:pPr>
              <a:buNone/>
            </a:pPr>
            <a:r>
              <a:rPr lang="fr-CA" sz="3400" dirty="0" smtClean="0"/>
              <a:t>SELECT </a:t>
            </a:r>
          </a:p>
          <a:p>
            <a:pPr>
              <a:buNone/>
            </a:pPr>
            <a:r>
              <a:rPr lang="fr-CA" sz="3400" dirty="0" smtClean="0"/>
              <a:t>		nom, </a:t>
            </a:r>
          </a:p>
          <a:p>
            <a:pPr>
              <a:buNone/>
            </a:pPr>
            <a:r>
              <a:rPr lang="fr-CA" sz="3400" dirty="0" smtClean="0"/>
              <a:t>		salaire, </a:t>
            </a:r>
          </a:p>
          <a:p>
            <a:pPr>
              <a:buNone/>
            </a:pPr>
            <a:r>
              <a:rPr lang="fr-CA" sz="3400" dirty="0" smtClean="0"/>
              <a:t>		salaire*1.15 </a:t>
            </a:r>
            <a:r>
              <a:rPr lang="fr-CA" sz="3400" b="1" dirty="0" smtClean="0"/>
              <a:t>calcul</a:t>
            </a:r>
          </a:p>
          <a:p>
            <a:pPr>
              <a:buFontTx/>
              <a:buNone/>
            </a:pPr>
            <a:r>
              <a:rPr lang="fr-CA" sz="3400" dirty="0" smtClean="0"/>
              <a:t>	FROM </a:t>
            </a:r>
          </a:p>
          <a:p>
            <a:pPr>
              <a:buFontTx/>
              <a:buNone/>
            </a:pPr>
            <a:r>
              <a:rPr lang="fr-CA" sz="3400" dirty="0" smtClean="0"/>
              <a:t>		</a:t>
            </a:r>
            <a:r>
              <a:rPr lang="fr-CA" sz="3400" dirty="0" err="1" smtClean="0"/>
              <a:t>employe</a:t>
            </a:r>
            <a:r>
              <a:rPr lang="fr-CA" sz="3400" dirty="0" smtClean="0"/>
              <a:t>;</a:t>
            </a:r>
          </a:p>
          <a:p>
            <a:pPr>
              <a:buNone/>
            </a:pPr>
            <a:endParaRPr lang="fr-FR" sz="5400" dirty="0" smtClean="0"/>
          </a:p>
          <a:p>
            <a:endParaRPr lang="fr-CA" dirty="0"/>
          </a:p>
        </p:txBody>
      </p:sp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991-2EE9-40F0-A53C-50AA1AAE450A}" type="slidenum">
              <a:rPr lang="fr-FR" smtClean="0"/>
              <a:pPr/>
              <a:t>8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/>
              <a:t>Utilisation d'alias</a:t>
            </a:r>
          </a:p>
        </p:txBody>
      </p:sp>
      <p:graphicFrame>
        <p:nvGraphicFramePr>
          <p:cNvPr id="270" name="Group 36"/>
          <p:cNvGraphicFramePr>
            <a:graphicFrameLocks noGrp="1"/>
          </p:cNvGraphicFramePr>
          <p:nvPr/>
        </p:nvGraphicFramePr>
        <p:xfrm>
          <a:off x="2160369" y="11161281"/>
          <a:ext cx="9648825" cy="356584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16275"/>
                <a:gridCol w="3216275"/>
                <a:gridCol w="321627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salaire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calcul</a:t>
                      </a:r>
                      <a:endParaRPr kumimoji="0" lang="fr-FR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Roy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5750,00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Cabana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2450,00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2817,50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Bourque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2850,00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3277,50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....</a:t>
                      </a:r>
                      <a:endParaRPr kumimoji="0" lang="fr-FR" sz="3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....</a:t>
                      </a:r>
                      <a:endParaRPr kumimoji="0" lang="fr-FR" sz="3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3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....</a:t>
                      </a:r>
                      <a:endParaRPr kumimoji="0" lang="fr-FR" sz="3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On peut utiliser un alias complexe (espace, accent, case ou mot réservé) si on utilise les </a:t>
            </a:r>
            <a:r>
              <a:rPr lang="en-US" b="1" i="1" dirty="0">
                <a:cs typeface="Arial" charset="0"/>
              </a:rPr>
              <a:t>" </a:t>
            </a:r>
            <a:r>
              <a:rPr lang="en-US" b="1" i="1" dirty="0" smtClean="0">
                <a:cs typeface="Arial" charset="0"/>
              </a:rPr>
              <a:t>".</a:t>
            </a:r>
            <a:endParaRPr lang="en-US" dirty="0">
              <a:cs typeface="Arial" charset="0"/>
            </a:endParaRPr>
          </a:p>
          <a:p>
            <a:pPr lvl="1"/>
            <a:r>
              <a:rPr lang="en-US" dirty="0" err="1" smtClean="0">
                <a:cs typeface="Arial" charset="0"/>
              </a:rPr>
              <a:t>Exemple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</a:t>
            </a:r>
            <a:endParaRPr lang="en-US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cs typeface="Arial" charset="0"/>
              </a:rPr>
              <a:t>			</a:t>
            </a:r>
            <a:r>
              <a:rPr lang="en-US" sz="3400" dirty="0" smtClean="0">
                <a:cs typeface="Arial" charset="0"/>
              </a:rPr>
              <a:t>SELECT </a:t>
            </a:r>
          </a:p>
          <a:p>
            <a:pPr>
              <a:buFontTx/>
              <a:buNone/>
            </a:pPr>
            <a:r>
              <a:rPr lang="en-US" sz="3400" dirty="0" smtClean="0">
                <a:cs typeface="Arial" charset="0"/>
              </a:rPr>
              <a:t>				Nom </a:t>
            </a:r>
            <a:r>
              <a:rPr lang="en-US" sz="3400" dirty="0">
                <a:cs typeface="Arial" charset="0"/>
              </a:rPr>
              <a:t>“Nom </a:t>
            </a:r>
            <a:r>
              <a:rPr lang="en-US" sz="3400" dirty="0" smtClean="0">
                <a:cs typeface="Arial" charset="0"/>
              </a:rPr>
              <a:t>du </a:t>
            </a:r>
            <a:r>
              <a:rPr lang="en-US" sz="3400" dirty="0" err="1" smtClean="0">
                <a:cs typeface="Arial" charset="0"/>
              </a:rPr>
              <a:t>département</a:t>
            </a:r>
            <a:r>
              <a:rPr lang="en-US" sz="3400" dirty="0">
                <a:cs typeface="Arial" charset="0"/>
              </a:rPr>
              <a:t>”</a:t>
            </a:r>
          </a:p>
          <a:p>
            <a:pPr>
              <a:buFontTx/>
              <a:buNone/>
            </a:pPr>
            <a:r>
              <a:rPr lang="en-US" sz="3400" dirty="0">
                <a:cs typeface="Arial" charset="0"/>
              </a:rPr>
              <a:t>		</a:t>
            </a:r>
            <a:r>
              <a:rPr lang="en-US" sz="3400" dirty="0" smtClean="0">
                <a:cs typeface="Arial" charset="0"/>
              </a:rPr>
              <a:t>	FROM </a:t>
            </a:r>
          </a:p>
          <a:p>
            <a:pPr>
              <a:buFontTx/>
              <a:buNone/>
            </a:pPr>
            <a:r>
              <a:rPr lang="en-US" sz="3400" dirty="0" smtClean="0">
                <a:cs typeface="Arial" charset="0"/>
              </a:rPr>
              <a:t>				</a:t>
            </a:r>
            <a:r>
              <a:rPr lang="en-US" sz="3400" dirty="0" err="1" smtClean="0">
                <a:cs typeface="Arial" charset="0"/>
              </a:rPr>
              <a:t>departement</a:t>
            </a:r>
            <a:r>
              <a:rPr lang="en-US" sz="3400" dirty="0" smtClean="0">
                <a:cs typeface="Arial" charset="0"/>
              </a:rPr>
              <a:t>;</a:t>
            </a:r>
            <a:endParaRPr lang="en-US" sz="3400" dirty="0">
              <a:cs typeface="Arial" charset="0"/>
            </a:endParaRPr>
          </a:p>
          <a:p>
            <a:pPr>
              <a:buFontTx/>
              <a:buNone/>
            </a:pPr>
            <a:endParaRPr lang="en-US" b="1" i="1" dirty="0"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1719" y="14802056"/>
            <a:ext cx="894568" cy="843422"/>
          </a:xfrm>
        </p:spPr>
        <p:txBody>
          <a:bodyPr/>
          <a:lstStyle/>
          <a:p>
            <a:fld id="{9165C166-C748-4BBF-A59A-34AB7B40BF27}" type="slidenum">
              <a:rPr lang="fr-FR" smtClean="0"/>
              <a:pPr/>
              <a:t>9</a:t>
            </a:fld>
            <a:endParaRPr lang="fr-FR" sz="2300" dirty="0">
              <a:latin typeface="Times New Roman" pitchFamily="18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Utilisation d’alias</a:t>
            </a:r>
          </a:p>
        </p:txBody>
      </p:sp>
      <p:graphicFrame>
        <p:nvGraphicFramePr>
          <p:cNvPr id="6" name="Group 201"/>
          <p:cNvGraphicFramePr>
            <a:graphicFrameLocks noGrp="1"/>
          </p:cNvGraphicFramePr>
          <p:nvPr/>
        </p:nvGraphicFramePr>
        <p:xfrm>
          <a:off x="2736449" y="10729221"/>
          <a:ext cx="4900613" cy="270986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14600"/>
                <a:gridCol w="2386013"/>
              </a:tblGrid>
              <a:tr h="962025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ville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Comptabilité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Montréal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79438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Ventes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Québec</a:t>
                      </a:r>
                      <a:endParaRPr kumimoji="0" lang="en-US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  <a:tr h="582613"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Recherches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  <a:tc>
                  <a:txBody>
                    <a:bodyPr/>
                    <a:lstStyle/>
                    <a:p>
                      <a:pPr marL="593725" marR="0" lvl="0" indent="-593725" algn="just" defTabSz="15748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90525" algn="l"/>
                          <a:tab pos="771525" algn="r"/>
                          <a:tab pos="790575" algn="l"/>
                          <a:tab pos="1179513" algn="l"/>
                          <a:tab pos="1574800" algn="l"/>
                          <a:tab pos="5116513" algn="ctr"/>
                          <a:tab pos="10234613" algn="r"/>
                        </a:tabLst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Sherbrooke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57445" marR="157445" marT="78722" marB="78722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74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74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934</Words>
  <Application>Microsoft Office PowerPoint</Application>
  <PresentationFormat>Custom</PresentationFormat>
  <Paragraphs>550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Nouvelle présentation</vt:lpstr>
      <vt:lpstr>Concourse</vt:lpstr>
      <vt:lpstr>Les interrogations simples</vt:lpstr>
      <vt:lpstr>Syntaxe de SELECT</vt:lpstr>
      <vt:lpstr>SELECT sur toutes les colonnes</vt:lpstr>
      <vt:lpstr>Les expressions</vt:lpstr>
      <vt:lpstr>SELECT sur une colonne</vt:lpstr>
      <vt:lpstr>Select sur plusieurs colonnes</vt:lpstr>
      <vt:lpstr>Utilisation d’expression avec opérateur arithmétique</vt:lpstr>
      <vt:lpstr>Utilisation d'alias</vt:lpstr>
      <vt:lpstr>Utilisation d’alias</vt:lpstr>
      <vt:lpstr>Clause WHERE Sélection des rangées</vt:lpstr>
      <vt:lpstr>WHERE (suite)</vt:lpstr>
      <vt:lpstr>Condition simple</vt:lpstr>
      <vt:lpstr>L'opérateur IN</vt:lpstr>
      <vt:lpstr>Opérateur IN versus  =</vt:lpstr>
      <vt:lpstr>BETWEEN ...  AND ...</vt:lpstr>
      <vt:lpstr>L'opérateur LIKE</vt:lpstr>
      <vt:lpstr>L'opérateur LIKE (suite)</vt:lpstr>
      <vt:lpstr>L'opérateur IS NULL</vt:lpstr>
      <vt:lpstr>Exemple IS NULL</vt:lpstr>
      <vt:lpstr>NULL et les opérateurs de comparaisons</vt:lpstr>
      <vt:lpstr>Fonction NVL</vt:lpstr>
      <vt:lpstr>Exemple fonction NVL</vt:lpstr>
      <vt:lpstr>Calcul sur les dates</vt:lpstr>
      <vt:lpstr>Format d’affichage des dates</vt:lpstr>
      <vt:lpstr>Select avec conditions multiples</vt:lpstr>
      <vt:lpstr>Slide 26</vt:lpstr>
      <vt:lpstr>Expressions numériques dans la clause WHERE</vt:lpstr>
      <vt:lpstr>Ordre des rangées</vt:lpstr>
      <vt:lpstr>Alias et ORDER BY</vt:lpstr>
      <vt:lpstr>Expressions numériques dans la clause ORDER BY</vt:lpstr>
      <vt:lpstr>L'opérateur IN et les SELECT imbriqués</vt:lpstr>
    </vt:vector>
  </TitlesOfParts>
  <Company>CVM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Departement d'informatique</dc:creator>
  <cp:lastModifiedBy>Fred</cp:lastModifiedBy>
  <cp:revision>195</cp:revision>
  <cp:lastPrinted>1998-01-21T23:59:05Z</cp:lastPrinted>
  <dcterms:created xsi:type="dcterms:W3CDTF">1999-01-07T15:16:17Z</dcterms:created>
  <dcterms:modified xsi:type="dcterms:W3CDTF">2011-08-03T14:02:56Z</dcterms:modified>
</cp:coreProperties>
</file>