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5" r:id="rId1"/>
  </p:sldMasterIdLst>
  <p:notesMasterIdLst>
    <p:notesMasterId r:id="rId58"/>
  </p:notesMasterIdLst>
  <p:handoutMasterIdLst>
    <p:handoutMasterId r:id="rId59"/>
  </p:handoutMasterIdLst>
  <p:sldIdLst>
    <p:sldId id="256" r:id="rId2"/>
    <p:sldId id="542" r:id="rId3"/>
    <p:sldId id="546" r:id="rId4"/>
    <p:sldId id="547" r:id="rId5"/>
    <p:sldId id="548" r:id="rId6"/>
    <p:sldId id="549" r:id="rId7"/>
    <p:sldId id="586" r:id="rId8"/>
    <p:sldId id="550" r:id="rId9"/>
    <p:sldId id="587" r:id="rId10"/>
    <p:sldId id="557" r:id="rId11"/>
    <p:sldId id="588" r:id="rId12"/>
    <p:sldId id="553" r:id="rId13"/>
    <p:sldId id="555" r:id="rId14"/>
    <p:sldId id="556" r:id="rId15"/>
    <p:sldId id="562" r:id="rId16"/>
    <p:sldId id="570" r:id="rId17"/>
    <p:sldId id="589" r:id="rId18"/>
    <p:sldId id="590" r:id="rId19"/>
    <p:sldId id="591" r:id="rId20"/>
    <p:sldId id="578" r:id="rId21"/>
    <p:sldId id="593" r:id="rId22"/>
    <p:sldId id="594" r:id="rId23"/>
    <p:sldId id="595" r:id="rId24"/>
    <p:sldId id="592" r:id="rId25"/>
    <p:sldId id="577" r:id="rId26"/>
    <p:sldId id="596" r:id="rId27"/>
    <p:sldId id="607" r:id="rId28"/>
    <p:sldId id="608" r:id="rId29"/>
    <p:sldId id="609" r:id="rId30"/>
    <p:sldId id="610" r:id="rId31"/>
    <p:sldId id="611" r:id="rId32"/>
    <p:sldId id="612" r:id="rId33"/>
    <p:sldId id="647" r:id="rId34"/>
    <p:sldId id="648" r:id="rId35"/>
    <p:sldId id="649" r:id="rId36"/>
    <p:sldId id="655" r:id="rId37"/>
    <p:sldId id="656" r:id="rId38"/>
    <p:sldId id="650" r:id="rId39"/>
    <p:sldId id="651" r:id="rId40"/>
    <p:sldId id="652" r:id="rId41"/>
    <p:sldId id="653" r:id="rId42"/>
    <p:sldId id="654" r:id="rId43"/>
    <p:sldId id="615" r:id="rId44"/>
    <p:sldId id="625" r:id="rId45"/>
    <p:sldId id="626" r:id="rId46"/>
    <p:sldId id="628" r:id="rId47"/>
    <p:sldId id="640" r:id="rId48"/>
    <p:sldId id="629" r:id="rId49"/>
    <p:sldId id="630" r:id="rId50"/>
    <p:sldId id="631" r:id="rId51"/>
    <p:sldId id="636" r:id="rId52"/>
    <p:sldId id="632" r:id="rId53"/>
    <p:sldId id="633" r:id="rId54"/>
    <p:sldId id="638" r:id="rId55"/>
    <p:sldId id="637" r:id="rId56"/>
    <p:sldId id="639" r:id="rId57"/>
  </p:sldIdLst>
  <p:sldSz cx="6858000" cy="9144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43" autoAdjust="0"/>
    <p:restoredTop sz="90839" autoAdjust="0"/>
  </p:normalViewPr>
  <p:slideViewPr>
    <p:cSldViewPr>
      <p:cViewPr varScale="1">
        <p:scale>
          <a:sx n="58" d="100"/>
          <a:sy n="58" d="100"/>
        </p:scale>
        <p:origin x="-2026" y="-67"/>
      </p:cViewPr>
      <p:guideLst>
        <p:guide orient="horz" pos="2880"/>
        <p:guide pos="216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744" y="-78"/>
      </p:cViewPr>
      <p:guideLst>
        <p:guide orient="horz" pos="2900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6.xml"/><Relationship Id="rId39" Type="http://schemas.openxmlformats.org/officeDocument/2006/relationships/slide" Target="slides/slide49.xml"/><Relationship Id="rId21" Type="http://schemas.openxmlformats.org/officeDocument/2006/relationships/slide" Target="slides/slide28.xml"/><Relationship Id="rId34" Type="http://schemas.openxmlformats.org/officeDocument/2006/relationships/slide" Target="slides/slide44.xml"/><Relationship Id="rId42" Type="http://schemas.openxmlformats.org/officeDocument/2006/relationships/slide" Target="slides/slide52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9" Type="http://schemas.openxmlformats.org/officeDocument/2006/relationships/slide" Target="slides/slide39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32" Type="http://schemas.openxmlformats.org/officeDocument/2006/relationships/slide" Target="slides/slide42.xml"/><Relationship Id="rId37" Type="http://schemas.openxmlformats.org/officeDocument/2006/relationships/slide" Target="slides/slide47.xml"/><Relationship Id="rId40" Type="http://schemas.openxmlformats.org/officeDocument/2006/relationships/slide" Target="slides/slide50.xml"/><Relationship Id="rId45" Type="http://schemas.openxmlformats.org/officeDocument/2006/relationships/slide" Target="slides/slide55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30.xml"/><Relationship Id="rId28" Type="http://schemas.openxmlformats.org/officeDocument/2006/relationships/slide" Target="slides/slide38.xml"/><Relationship Id="rId36" Type="http://schemas.openxmlformats.org/officeDocument/2006/relationships/slide" Target="slides/slide46.xml"/><Relationship Id="rId10" Type="http://schemas.openxmlformats.org/officeDocument/2006/relationships/slide" Target="slides/slide14.xml"/><Relationship Id="rId19" Type="http://schemas.openxmlformats.org/officeDocument/2006/relationships/slide" Target="slides/slide26.xml"/><Relationship Id="rId31" Type="http://schemas.openxmlformats.org/officeDocument/2006/relationships/slide" Target="slides/slide41.xml"/><Relationship Id="rId44" Type="http://schemas.openxmlformats.org/officeDocument/2006/relationships/slide" Target="slides/slide54.xml"/><Relationship Id="rId4" Type="http://schemas.openxmlformats.org/officeDocument/2006/relationships/slide" Target="slides/slide5.xml"/><Relationship Id="rId9" Type="http://schemas.openxmlformats.org/officeDocument/2006/relationships/slide" Target="slides/slide13.xml"/><Relationship Id="rId14" Type="http://schemas.openxmlformats.org/officeDocument/2006/relationships/slide" Target="slides/slide20.xml"/><Relationship Id="rId22" Type="http://schemas.openxmlformats.org/officeDocument/2006/relationships/slide" Target="slides/slide29.xml"/><Relationship Id="rId27" Type="http://schemas.openxmlformats.org/officeDocument/2006/relationships/slide" Target="slides/slide37.xml"/><Relationship Id="rId30" Type="http://schemas.openxmlformats.org/officeDocument/2006/relationships/slide" Target="slides/slide40.xml"/><Relationship Id="rId35" Type="http://schemas.openxmlformats.org/officeDocument/2006/relationships/slide" Target="slides/slide45.xml"/><Relationship Id="rId43" Type="http://schemas.openxmlformats.org/officeDocument/2006/relationships/slide" Target="slides/slide53.xml"/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5" Type="http://schemas.openxmlformats.org/officeDocument/2006/relationships/slide" Target="slides/slide32.xml"/><Relationship Id="rId33" Type="http://schemas.openxmlformats.org/officeDocument/2006/relationships/slide" Target="slides/slide43.xml"/><Relationship Id="rId38" Type="http://schemas.openxmlformats.org/officeDocument/2006/relationships/slide" Target="slides/slide48.xml"/><Relationship Id="rId46" Type="http://schemas.openxmlformats.org/officeDocument/2006/relationships/slide" Target="slides/slide56.xml"/><Relationship Id="rId20" Type="http://schemas.openxmlformats.org/officeDocument/2006/relationships/slide" Target="slides/slide27.xml"/><Relationship Id="rId41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604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itchFamily="34" charset="0"/>
              </a:defRPr>
            </a:lvl1pPr>
          </a:lstStyle>
          <a:p>
            <a:endParaRPr lang="fr-CA"/>
          </a:p>
        </p:txBody>
      </p:sp>
      <p:sp>
        <p:nvSpPr>
          <p:cNvPr id="42393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itchFamily="34" charset="0"/>
              </a:defRPr>
            </a:lvl1pPr>
          </a:lstStyle>
          <a:p>
            <a:endParaRPr lang="fr-CA"/>
          </a:p>
        </p:txBody>
      </p:sp>
      <p:sp>
        <p:nvSpPr>
          <p:cNvPr id="4239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5513" y="690563"/>
            <a:ext cx="2590800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2394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76738"/>
            <a:ext cx="5119688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2394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itchFamily="34" charset="0"/>
              </a:defRPr>
            </a:lvl1pPr>
          </a:lstStyle>
          <a:p>
            <a:endParaRPr lang="fr-CA"/>
          </a:p>
        </p:txBody>
      </p:sp>
      <p:sp>
        <p:nvSpPr>
          <p:cNvPr id="42394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5030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itchFamily="34" charset="0"/>
              </a:defRPr>
            </a:lvl1pPr>
          </a:lstStyle>
          <a:p>
            <a:fld id="{3EF264B6-AA8C-45C3-9283-7077D5070934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800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64B6-AA8C-45C3-9283-7077D5070934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64B6-AA8C-45C3-9283-7077D5070934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190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64B6-AA8C-45C3-9283-7077D5070934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30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64B6-AA8C-45C3-9283-7077D5070934}" type="slidenum">
              <a:rPr lang="fr-CA" smtClean="0"/>
              <a:pPr/>
              <a:t>43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XII-</a:t>
            </a:r>
            <a:fld id="{5BFB9231-BDCE-4922-B05A-6015E2760241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1D0CCB16-2F91-49F3-A347-0DEC466E1969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5AA07939-3068-4948-9672-51EB1155967B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5829300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14350" y="2133600"/>
            <a:ext cx="5829300" cy="5994400"/>
          </a:xfrm>
        </p:spPr>
        <p:txBody>
          <a:bodyPr/>
          <a:lstStyle/>
          <a:p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1435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431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XII-</a:t>
            </a:r>
            <a:fld id="{E5C5333D-465C-4CCB-B3AE-C4FDB5427F5B}" type="slidenum">
              <a:rPr lang="fr-FR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1BA9EEB8-D59C-4B5C-9FD5-208E2303E471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769C9DB6-C9F1-4827-84AC-4157473B0EBC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DF0D4EA2-7502-44F9-89C9-492B85065C1A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43C2A7AF-F978-4849-A156-29E4BA7BB1B0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F9D8F5F4-51D7-41EA-9EB3-4829F1C49716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BE27994C-D7C3-4854-8150-0CAE9C0FE614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XII-</a:t>
            </a:r>
            <a:fld id="{1511E75D-C02C-468D-A69D-CEB5D0A9ACA7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XII-</a:t>
            </a:r>
            <a:fld id="{5C3343C4-35D2-4852-A5DA-F277FA606034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Janvier 2002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PL/SQL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XII-</a:t>
            </a:r>
            <a:fld id="{9B481415-A7F6-42C0-B190-BD3BE5CA8379}" type="slidenum">
              <a:rPr lang="fr-FR" smtClean="0"/>
              <a:pPr/>
              <a:t>‹N°›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276600"/>
            <a:ext cx="5829300" cy="152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/>
              <a:t>Programmation PL/SQL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fr-FR" dirty="0"/>
              <a:t>DECLARE</a:t>
            </a:r>
          </a:p>
          <a:p>
            <a:pPr lvl="1">
              <a:buFontTx/>
              <a:buNone/>
            </a:pPr>
            <a:r>
              <a:rPr lang="fr-FR" dirty="0"/>
              <a:t>Section déclarative (les variables)</a:t>
            </a:r>
          </a:p>
          <a:p>
            <a:pPr>
              <a:buFontTx/>
              <a:buNone/>
            </a:pPr>
            <a:r>
              <a:rPr lang="fr-FR" dirty="0"/>
              <a:t>BEGIN</a:t>
            </a:r>
          </a:p>
          <a:p>
            <a:pPr lvl="1">
              <a:buFontTx/>
              <a:buNone/>
            </a:pPr>
            <a:r>
              <a:rPr lang="fr-FR" dirty="0"/>
              <a:t>Section exécutable (le code)</a:t>
            </a:r>
          </a:p>
          <a:p>
            <a:pPr>
              <a:buFontTx/>
              <a:buNone/>
            </a:pPr>
            <a:r>
              <a:rPr lang="fr-FR" dirty="0"/>
              <a:t>EXCEPTION</a:t>
            </a:r>
          </a:p>
          <a:p>
            <a:pPr lvl="1">
              <a:buFontTx/>
              <a:buNone/>
            </a:pPr>
            <a:r>
              <a:rPr lang="fr-FR" dirty="0"/>
              <a:t>Section des exceptions (si une erreur)</a:t>
            </a:r>
          </a:p>
          <a:p>
            <a:pPr>
              <a:buFontTx/>
              <a:buNone/>
            </a:pPr>
            <a:r>
              <a:rPr lang="fr-FR" dirty="0"/>
              <a:t>END;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Structures de blocs</a:t>
            </a:r>
            <a:br>
              <a:rPr lang="fr-FR"/>
            </a:br>
            <a:r>
              <a:rPr lang="fr-FR" sz="1600"/>
              <a:t>(anonyme)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58293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Structures de blocs </a:t>
            </a:r>
            <a:br>
              <a:rPr lang="fr-FR"/>
            </a:br>
            <a:r>
              <a:rPr lang="fr-FR" sz="1600"/>
              <a:t>exemple</a:t>
            </a:r>
            <a:endParaRPr lang="fr-CA" sz="1600"/>
          </a:p>
        </p:txBody>
      </p:sp>
      <p:sp>
        <p:nvSpPr>
          <p:cNvPr id="427012" name="Rectangle 1028"/>
          <p:cNvSpPr>
            <a:spLocks noChangeArrowheads="1"/>
          </p:cNvSpPr>
          <p:nvPr/>
        </p:nvSpPr>
        <p:spPr bwMode="auto">
          <a:xfrm>
            <a:off x="533400" y="1828800"/>
            <a:ext cx="5715000" cy="58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DECLARE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</a:t>
            </a:r>
            <a:r>
              <a:rPr kumimoji="0" lang="fr-FR" sz="1800" dirty="0" err="1">
                <a:latin typeface="+mn-lt"/>
              </a:rPr>
              <a:t>V_NoEmp</a:t>
            </a:r>
            <a:r>
              <a:rPr kumimoji="0" lang="fr-FR" sz="1800" dirty="0">
                <a:latin typeface="+mn-lt"/>
              </a:rPr>
              <a:t>  NUMBER(4) := 1010; 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</a:t>
            </a:r>
            <a:r>
              <a:rPr kumimoji="0" lang="fr-FR" sz="1800" dirty="0" err="1">
                <a:latin typeface="+mn-lt"/>
              </a:rPr>
              <a:t>V_NomE</a:t>
            </a:r>
            <a:r>
              <a:rPr kumimoji="0" lang="fr-FR" sz="1800" dirty="0">
                <a:latin typeface="+mn-lt"/>
              </a:rPr>
              <a:t> VARCHAR2(20); --variable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BEGIN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/* Retrouver les infos de l'élève */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SELECT </a:t>
            </a:r>
            <a:r>
              <a:rPr kumimoji="0" lang="fr-FR" sz="1800" dirty="0" err="1">
                <a:latin typeface="+mn-lt"/>
              </a:rPr>
              <a:t>NomE</a:t>
            </a:r>
            <a:r>
              <a:rPr kumimoji="0" lang="fr-FR" sz="18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   INTO </a:t>
            </a:r>
            <a:r>
              <a:rPr kumimoji="0" lang="fr-FR" sz="1800" dirty="0" err="1">
                <a:latin typeface="+mn-lt"/>
              </a:rPr>
              <a:t>V_NomE</a:t>
            </a:r>
            <a:r>
              <a:rPr kumimoji="0" lang="fr-FR" sz="1800" dirty="0">
                <a:latin typeface="+mn-lt"/>
              </a:rPr>
              <a:t>  FROM </a:t>
            </a:r>
            <a:r>
              <a:rPr kumimoji="0" lang="fr-FR" sz="1800" dirty="0" err="1">
                <a:latin typeface="+mn-lt"/>
              </a:rPr>
              <a:t>Emp</a:t>
            </a:r>
            <a:endParaRPr kumimoji="0" lang="fr-FR" sz="1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   WHERE </a:t>
            </a:r>
            <a:r>
              <a:rPr kumimoji="0" lang="fr-FR" sz="1800" dirty="0" err="1">
                <a:latin typeface="+mn-lt"/>
              </a:rPr>
              <a:t>NoEmp</a:t>
            </a:r>
            <a:r>
              <a:rPr kumimoji="0" lang="fr-FR" sz="1800" dirty="0">
                <a:latin typeface="+mn-lt"/>
              </a:rPr>
              <a:t> = </a:t>
            </a:r>
            <a:r>
              <a:rPr kumimoji="0" lang="fr-FR" sz="1800" dirty="0" err="1">
                <a:latin typeface="+mn-lt"/>
              </a:rPr>
              <a:t>V_NoEmp</a:t>
            </a:r>
            <a:r>
              <a:rPr kumimoji="0" lang="fr-FR" sz="1800" dirty="0">
                <a:latin typeface="+mn-lt"/>
              </a:rPr>
              <a:t>;</a:t>
            </a:r>
          </a:p>
          <a:p>
            <a:pPr>
              <a:spcBef>
                <a:spcPct val="50000"/>
              </a:spcBef>
            </a:pPr>
            <a:endParaRPr kumimoji="0" lang="fr-FR" sz="1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EXCEPTION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WHEN NO_DATA_FOUND THEN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   INSERT INTO </a:t>
            </a:r>
            <a:r>
              <a:rPr kumimoji="0" lang="fr-FR" sz="1800" dirty="0" err="1">
                <a:latin typeface="+mn-lt"/>
              </a:rPr>
              <a:t>TableErreur</a:t>
            </a:r>
            <a:r>
              <a:rPr kumimoji="0" lang="fr-FR" sz="1800" dirty="0">
                <a:latin typeface="+mn-lt"/>
              </a:rPr>
              <a:t> (</a:t>
            </a:r>
            <a:r>
              <a:rPr kumimoji="0" lang="fr-FR" sz="1800" dirty="0" err="1">
                <a:latin typeface="+mn-lt"/>
              </a:rPr>
              <a:t>ColonneInfo</a:t>
            </a:r>
            <a:r>
              <a:rPr kumimoji="0" lang="fr-FR" sz="1800" dirty="0">
                <a:latin typeface="+mn-lt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0" lang="fr-FR" sz="1800" dirty="0">
                <a:latin typeface="+mn-lt"/>
              </a:rPr>
              <a:t>     VALUES (‘Employé 1010 n''existe pas');</a:t>
            </a:r>
          </a:p>
          <a:p>
            <a:pPr>
              <a:spcBef>
                <a:spcPct val="50000"/>
              </a:spcBef>
            </a:pPr>
            <a:r>
              <a:rPr kumimoji="0" lang="fr-FR" sz="2300" dirty="0">
                <a:latin typeface="+mn-lt"/>
              </a:rPr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Commentaires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990600" y="2438400"/>
            <a:ext cx="47244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fr-FR" sz="3200" b="1" dirty="0">
                <a:latin typeface="Arial Unicode MS" pitchFamily="34" charset="-128"/>
              </a:rPr>
              <a:t>--</a:t>
            </a:r>
            <a:r>
              <a:rPr kumimoji="0" lang="fr-FR" sz="3200" dirty="0">
                <a:latin typeface="Arial Unicode MS" pitchFamily="34" charset="-128"/>
              </a:rPr>
              <a:t> </a:t>
            </a:r>
            <a:r>
              <a:rPr kumimoji="0" lang="fr-FR" sz="3200" i="1" dirty="0">
                <a:latin typeface="Arial Unicode MS" pitchFamily="34" charset="-128"/>
              </a:rPr>
              <a:t>sur une ligne</a:t>
            </a:r>
          </a:p>
          <a:p>
            <a:pPr>
              <a:spcBef>
                <a:spcPct val="50000"/>
              </a:spcBef>
            </a:pPr>
            <a:r>
              <a:rPr kumimoji="0" lang="fr-FR" sz="3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∕*</a:t>
            </a:r>
            <a:r>
              <a:rPr kumimoji="0" lang="fr-FR" sz="3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kumimoji="0" lang="fr-FR" sz="320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sur  plusieurs  lignes  physiques  </a:t>
            </a:r>
            <a:r>
              <a:rPr kumimoji="0" lang="fr-FR" sz="3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*∕</a:t>
            </a:r>
            <a:endParaRPr kumimoji="0" lang="fr-FR" sz="3200" b="1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Maximum 30 caractères </a:t>
            </a:r>
          </a:p>
          <a:p>
            <a:pPr lvl="1"/>
            <a:r>
              <a:rPr lang="fr-FR"/>
              <a:t>tous significatifs</a:t>
            </a:r>
          </a:p>
          <a:p>
            <a:r>
              <a:rPr lang="fr-FR"/>
              <a:t>Commence par une lettre</a:t>
            </a:r>
          </a:p>
          <a:p>
            <a:r>
              <a:rPr lang="fr-FR"/>
              <a:t>Peut contenir</a:t>
            </a:r>
          </a:p>
          <a:p>
            <a:pPr lvl="1"/>
            <a:r>
              <a:rPr lang="fr-FR"/>
              <a:t>$</a:t>
            </a:r>
          </a:p>
          <a:p>
            <a:pPr lvl="1"/>
            <a:r>
              <a:rPr lang="fr-FR"/>
              <a:t>_</a:t>
            </a:r>
          </a:p>
          <a:p>
            <a:pPr lvl="1"/>
            <a:r>
              <a:rPr lang="fr-FR"/>
              <a:t>#</a:t>
            </a:r>
          </a:p>
          <a:p>
            <a:r>
              <a:rPr lang="fr-FR"/>
              <a:t>Pas d ’espace</a:t>
            </a:r>
          </a:p>
          <a:p>
            <a:r>
              <a:rPr lang="fr-FR"/>
              <a:t>Pas de différence entre maj et min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Nom d ’objet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5829300" cy="5486400"/>
          </a:xfrm>
          <a:ln/>
        </p:spPr>
        <p:txBody>
          <a:bodyPr/>
          <a:lstStyle/>
          <a:p>
            <a:r>
              <a:rPr lang="fr-FR"/>
              <a:t>Nombre</a:t>
            </a:r>
          </a:p>
          <a:p>
            <a:pPr lvl="1"/>
            <a:r>
              <a:rPr lang="fr-FR"/>
              <a:t>415, 21.6, 3.05 E19, null, …</a:t>
            </a:r>
          </a:p>
          <a:p>
            <a:r>
              <a:rPr lang="fr-FR"/>
              <a:t>chaîne de caractères</a:t>
            </a:r>
          </a:p>
          <a:p>
            <a:pPr lvl="1"/>
            <a:r>
              <a:rPr lang="fr-FR"/>
              <a:t>‘ chaîne de caractères ’</a:t>
            </a:r>
          </a:p>
          <a:p>
            <a:pPr lvl="1"/>
            <a:r>
              <a:rPr lang="fr-FR"/>
              <a:t>‘ 31-jan-97 ’</a:t>
            </a:r>
          </a:p>
          <a:p>
            <a:pPr lvl="1"/>
            <a:r>
              <a:rPr lang="fr-FR"/>
              <a:t>null</a:t>
            </a:r>
          </a:p>
          <a:p>
            <a:r>
              <a:rPr lang="fr-FR"/>
              <a:t>booléen</a:t>
            </a:r>
          </a:p>
          <a:p>
            <a:pPr lvl="1"/>
            <a:r>
              <a:rPr lang="fr-FR"/>
              <a:t>TRUE</a:t>
            </a:r>
          </a:p>
          <a:p>
            <a:pPr lvl="1"/>
            <a:r>
              <a:rPr lang="fr-FR"/>
              <a:t>FALSE</a:t>
            </a:r>
          </a:p>
          <a:p>
            <a:pPr lvl="1"/>
            <a:r>
              <a:rPr lang="fr-FR"/>
              <a:t>NULL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Littéraux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133600"/>
            <a:ext cx="5829300" cy="577215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fr-FR" i="1" dirty="0"/>
              <a:t>38 types </a:t>
            </a:r>
            <a:r>
              <a:rPr lang="fr-FR" i="1" dirty="0" smtClean="0"/>
              <a:t>différents</a:t>
            </a:r>
          </a:p>
          <a:p>
            <a:pPr>
              <a:buFontTx/>
              <a:buNone/>
            </a:pPr>
            <a:endParaRPr lang="fr-FR" i="1" dirty="0"/>
          </a:p>
          <a:p>
            <a:r>
              <a:rPr lang="fr-FR" dirty="0"/>
              <a:t>Numérique</a:t>
            </a:r>
          </a:p>
          <a:p>
            <a:pPr lvl="1"/>
            <a:r>
              <a:rPr lang="fr-FR" dirty="0"/>
              <a:t>NUMBER</a:t>
            </a:r>
          </a:p>
          <a:p>
            <a:r>
              <a:rPr lang="fr-FR" dirty="0"/>
              <a:t>Caractère</a:t>
            </a:r>
          </a:p>
          <a:p>
            <a:pPr lvl="1"/>
            <a:r>
              <a:rPr lang="fr-FR" dirty="0"/>
              <a:t>VARCHAR2, CHAR</a:t>
            </a:r>
          </a:p>
          <a:p>
            <a:r>
              <a:rPr lang="fr-FR" dirty="0"/>
              <a:t>Booléen</a:t>
            </a:r>
          </a:p>
          <a:p>
            <a:pPr lvl="1"/>
            <a:r>
              <a:rPr lang="fr-FR" dirty="0"/>
              <a:t>BOOLEAN</a:t>
            </a:r>
          </a:p>
          <a:p>
            <a:r>
              <a:rPr lang="fr-FR" dirty="0"/>
              <a:t>Date Heure</a:t>
            </a:r>
          </a:p>
          <a:p>
            <a:pPr lvl="1"/>
            <a:r>
              <a:rPr lang="fr-FR" dirty="0"/>
              <a:t>DATE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Type de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286000"/>
            <a:ext cx="6155010" cy="5867400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800" i="1" dirty="0" err="1" smtClean="0"/>
              <a:t>Nom_Var</a:t>
            </a:r>
            <a:r>
              <a:rPr lang="fr-FR" sz="1800" dirty="0" smtClean="0"/>
              <a:t> Type [CONSTANT]  [NOT NULL] [:=valeur]</a:t>
            </a:r>
          </a:p>
          <a:p>
            <a:pPr>
              <a:lnSpc>
                <a:spcPct val="80000"/>
              </a:lnSpc>
            </a:pPr>
            <a:endParaRPr lang="fr-FR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 smtClean="0"/>
              <a:t>Exemples :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V_DateEmbauche</a:t>
            </a:r>
            <a:r>
              <a:rPr lang="fr-FR" sz="1800" dirty="0" smtClean="0"/>
              <a:t> DATE;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V_AssezDonnees</a:t>
            </a:r>
            <a:r>
              <a:rPr lang="fr-FR" sz="1800" dirty="0" smtClean="0"/>
              <a:t> BOOLEAN;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V_RevenueTot</a:t>
            </a:r>
            <a:r>
              <a:rPr lang="fr-FR" sz="1800" dirty="0" smtClean="0"/>
              <a:t> NUMBER (15,2);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V_LongPara</a:t>
            </a:r>
            <a:r>
              <a:rPr lang="fr-FR" sz="1800" dirty="0" smtClean="0"/>
              <a:t> VARCHAR2(2000);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C_Date</a:t>
            </a:r>
            <a:r>
              <a:rPr lang="fr-FR" sz="1800" dirty="0" smtClean="0"/>
              <a:t> CONSTANT DATE := ‘ 15-avr-99 ’;</a:t>
            </a:r>
          </a:p>
          <a:p>
            <a:pPr>
              <a:lnSpc>
                <a:spcPct val="80000"/>
              </a:lnSpc>
            </a:pPr>
            <a:endParaRPr lang="fr-FR" sz="1800" dirty="0" smtClean="0"/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V_Temp</a:t>
            </a:r>
            <a:r>
              <a:rPr lang="fr-FR" sz="1800" dirty="0" smtClean="0"/>
              <a:t> NUMBER NOT NULL := 0;</a:t>
            </a:r>
          </a:p>
          <a:p>
            <a:pPr>
              <a:lnSpc>
                <a:spcPct val="80000"/>
              </a:lnSpc>
            </a:pPr>
            <a:endParaRPr lang="fr-FR" sz="1800" dirty="0" smtClean="0"/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V_Compte</a:t>
            </a:r>
            <a:r>
              <a:rPr lang="fr-FR" sz="1800" dirty="0" smtClean="0"/>
              <a:t> NUMBER := 0;</a:t>
            </a:r>
          </a:p>
          <a:p>
            <a:pPr>
              <a:lnSpc>
                <a:spcPct val="80000"/>
              </a:lnSpc>
            </a:pPr>
            <a:r>
              <a:rPr lang="fr-FR" sz="1800" dirty="0" err="1" smtClean="0"/>
              <a:t>V_Compte</a:t>
            </a:r>
            <a:r>
              <a:rPr lang="fr-FR" sz="1800" dirty="0" smtClean="0"/>
              <a:t> NUMBER DEFAULT 0;</a:t>
            </a:r>
          </a:p>
          <a:p>
            <a:pPr>
              <a:lnSpc>
                <a:spcPct val="80000"/>
              </a:lnSpc>
            </a:pPr>
            <a:endParaRPr lang="fr-FR" sz="1800" dirty="0" smtClean="0"/>
          </a:p>
          <a:p>
            <a:pPr>
              <a:lnSpc>
                <a:spcPct val="80000"/>
              </a:lnSpc>
            </a:pPr>
            <a:r>
              <a:rPr lang="fr-FR" sz="1800" dirty="0" err="1" smtClean="0"/>
              <a:t>C_ValMin</a:t>
            </a:r>
            <a:r>
              <a:rPr lang="fr-FR" sz="1800" dirty="0" smtClean="0"/>
              <a:t> CONSTANT NUMBER(5) := 10;</a:t>
            </a:r>
          </a:p>
          <a:p>
            <a:pPr>
              <a:lnSpc>
                <a:spcPct val="80000"/>
              </a:lnSpc>
            </a:pPr>
            <a:endParaRPr lang="fr-FR" sz="1800" dirty="0" smtClean="0"/>
          </a:p>
          <a:p>
            <a:pPr>
              <a:lnSpc>
                <a:spcPct val="80000"/>
              </a:lnSpc>
            </a:pPr>
            <a:r>
              <a:rPr lang="fr-FR" sz="2000" dirty="0" err="1" smtClean="0"/>
              <a:t>V_NoEmp</a:t>
            </a:r>
            <a:r>
              <a:rPr lang="fr-FR" sz="2000" dirty="0" smtClean="0"/>
              <a:t>  </a:t>
            </a:r>
            <a:r>
              <a:rPr lang="fr-FR" sz="2000" dirty="0" err="1" smtClean="0"/>
              <a:t>Emp.NoEmp%TYPE</a:t>
            </a:r>
            <a:r>
              <a:rPr lang="fr-FR" sz="2000" dirty="0" smtClean="0"/>
              <a:t>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sz="1600" dirty="0" smtClean="0"/>
              <a:t>	(Prend le type de la colonne </a:t>
            </a:r>
            <a:r>
              <a:rPr lang="fr-FR" sz="1600" b="1" i="1" dirty="0" err="1" smtClean="0"/>
              <a:t>NoEmp</a:t>
            </a:r>
            <a:r>
              <a:rPr lang="fr-FR" sz="1600" dirty="0" smtClean="0"/>
              <a:t> de la table </a:t>
            </a:r>
            <a:r>
              <a:rPr lang="fr-FR" sz="1600" b="1" i="1" dirty="0" err="1" smtClean="0"/>
              <a:t>Emp</a:t>
            </a:r>
            <a:r>
              <a:rPr lang="fr-FR" sz="1600" dirty="0" smtClean="0"/>
              <a:t> et l’applique à la variable </a:t>
            </a:r>
            <a:r>
              <a:rPr lang="fr-FR" sz="1600" b="1" i="1" dirty="0" err="1" smtClean="0"/>
              <a:t>V_NoEmp</a:t>
            </a:r>
            <a:r>
              <a:rPr lang="fr-FR" sz="1600" dirty="0" smtClean="0"/>
              <a:t>.</a:t>
            </a:r>
          </a:p>
          <a:p>
            <a:pPr>
              <a:lnSpc>
                <a:spcPct val="80000"/>
              </a:lnSpc>
            </a:pPr>
            <a:endParaRPr lang="fr-FR" sz="1800" dirty="0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fr-FR" sz="4000" smtClean="0"/>
              <a:t>Déclaration de variables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Les opérateurs</a:t>
            </a:r>
            <a:endParaRPr lang="fr-CA"/>
          </a:p>
        </p:txBody>
      </p:sp>
      <p:graphicFrame>
        <p:nvGraphicFramePr>
          <p:cNvPr id="428082" name="Group 50"/>
          <p:cNvGraphicFramePr>
            <a:graphicFrameLocks noGrp="1"/>
          </p:cNvGraphicFramePr>
          <p:nvPr/>
        </p:nvGraphicFramePr>
        <p:xfrm>
          <a:off x="838200" y="2286000"/>
          <a:ext cx="5029200" cy="4791456"/>
        </p:xfrm>
        <a:graphic>
          <a:graphicData uri="http://schemas.openxmlformats.org/drawingml/2006/table">
            <a:tbl>
              <a:tblPr/>
              <a:tblGrid>
                <a:gridCol w="2286000"/>
                <a:gridCol w="2743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**,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Puissance,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+,-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*,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</a:t>
                      </a:r>
                      <a:endParaRPr kumimoji="0" lang="fr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Mul, 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Add, Sous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||</a:t>
                      </a:r>
                      <a:endParaRPr kumimoji="0" lang="fr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rateurs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Relationnels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Voir ac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é</a:t>
                      </a: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tate suivante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Les opérateurs relationnels</a:t>
            </a:r>
            <a:endParaRPr lang="fr-CA"/>
          </a:p>
        </p:txBody>
      </p:sp>
      <p:graphicFrame>
        <p:nvGraphicFramePr>
          <p:cNvPr id="429097" name="Group 41"/>
          <p:cNvGraphicFramePr>
            <a:graphicFrameLocks noGrp="1"/>
          </p:cNvGraphicFramePr>
          <p:nvPr/>
        </p:nvGraphicFramePr>
        <p:xfrm>
          <a:off x="914400" y="2667000"/>
          <a:ext cx="4572000" cy="393192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Opérateur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Opération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Égal 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&lt;&gt;, !=, ~=</a:t>
                      </a:r>
                      <a:endParaRPr kumimoji="0" lang="fr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Différent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 petit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 grand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 petit ou égal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 grand ou égal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5829300" cy="5867400"/>
          </a:xfrm>
          <a:ln/>
        </p:spPr>
        <p:txBody>
          <a:bodyPr/>
          <a:lstStyle/>
          <a:p>
            <a:r>
              <a:rPr lang="fr-FR"/>
              <a:t>IS NULL</a:t>
            </a:r>
          </a:p>
          <a:p>
            <a:pPr lvl="1"/>
            <a:r>
              <a:rPr lang="fr-CA"/>
              <a:t>Compare avec la valeur NULL</a:t>
            </a:r>
          </a:p>
          <a:p>
            <a:pPr lvl="1"/>
            <a:r>
              <a:rPr lang="fr-CA"/>
              <a:t>IF V_Temp IS NULL THEN …</a:t>
            </a:r>
          </a:p>
          <a:p>
            <a:r>
              <a:rPr lang="fr-CA"/>
              <a:t>LIKE</a:t>
            </a:r>
          </a:p>
          <a:p>
            <a:pPr lvl="1"/>
            <a:r>
              <a:rPr lang="fr-CA"/>
              <a:t>Compare avec une valeur contenant des frimes</a:t>
            </a:r>
          </a:p>
          <a:p>
            <a:pPr lvl="1"/>
            <a:r>
              <a:rPr lang="fr-CA"/>
              <a:t>V_Nom LIKE  ‘L%SE’</a:t>
            </a:r>
          </a:p>
          <a:p>
            <a:pPr lvl="2"/>
            <a:r>
              <a:rPr lang="fr-CA"/>
              <a:t>(permet Lise, Lyse ou Louise)</a:t>
            </a:r>
          </a:p>
          <a:p>
            <a:r>
              <a:rPr lang="fr-CA"/>
              <a:t>BETWEEN</a:t>
            </a:r>
          </a:p>
          <a:p>
            <a:r>
              <a:rPr lang="fr-CA"/>
              <a:t>IN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Les autres opérateurs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 sz="3700" u="sng" dirty="0" err="1"/>
              <a:t>P</a:t>
            </a:r>
            <a:r>
              <a:rPr lang="fr-FR" dirty="0" err="1"/>
              <a:t>rocedural</a:t>
            </a:r>
            <a:r>
              <a:rPr lang="fr-FR" sz="3700" u="sng" dirty="0"/>
              <a:t> </a:t>
            </a:r>
            <a:r>
              <a:rPr lang="fr-FR" sz="3700" u="sng" dirty="0" err="1"/>
              <a:t>L</a:t>
            </a:r>
            <a:r>
              <a:rPr lang="fr-FR" dirty="0" err="1"/>
              <a:t>anguage</a:t>
            </a:r>
            <a:r>
              <a:rPr lang="fr-FR" dirty="0"/>
              <a:t> extensions to </a:t>
            </a:r>
            <a:r>
              <a:rPr lang="fr-FR" sz="3700" u="sng" dirty="0"/>
              <a:t>SQL</a:t>
            </a:r>
          </a:p>
          <a:p>
            <a:r>
              <a:rPr lang="fr-FR" sz="3200" dirty="0"/>
              <a:t>Version 8.0</a:t>
            </a:r>
          </a:p>
          <a:p>
            <a:r>
              <a:rPr lang="fr-FR" sz="3200" dirty="0"/>
              <a:t>Disponible dans deux environnements:</a:t>
            </a:r>
          </a:p>
          <a:p>
            <a:pPr lvl="1"/>
            <a:r>
              <a:rPr lang="fr-FR" sz="2800" dirty="0"/>
              <a:t>Les outils (</a:t>
            </a:r>
            <a:r>
              <a:rPr lang="fr-FR" sz="2800" dirty="0" err="1"/>
              <a:t>Forms</a:t>
            </a:r>
            <a:r>
              <a:rPr lang="fr-FR" sz="2800" dirty="0"/>
              <a:t>, Reports, </a:t>
            </a:r>
            <a:r>
              <a:rPr lang="fr-FR" sz="2800" dirty="0" err="1"/>
              <a:t>Graphics</a:t>
            </a:r>
            <a:r>
              <a:rPr lang="fr-FR" sz="2800" dirty="0"/>
              <a:t>)</a:t>
            </a:r>
          </a:p>
          <a:p>
            <a:pPr lvl="1"/>
            <a:r>
              <a:rPr lang="fr-FR" sz="2800" dirty="0"/>
              <a:t>Au serveur de BD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PL/SQL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Seulement les énoncés de DML (Data Manipulation Language)</a:t>
            </a:r>
          </a:p>
          <a:p>
            <a:endParaRPr lang="fr-FR"/>
          </a:p>
          <a:p>
            <a:pPr lvl="1"/>
            <a:r>
              <a:rPr lang="fr-FR" sz="3600"/>
              <a:t>SELECT</a:t>
            </a:r>
          </a:p>
          <a:p>
            <a:pPr lvl="1"/>
            <a:r>
              <a:rPr lang="fr-FR" sz="3600"/>
              <a:t>INSERT</a:t>
            </a:r>
          </a:p>
          <a:p>
            <a:pPr lvl="1"/>
            <a:r>
              <a:rPr lang="fr-FR" sz="3600"/>
              <a:t>UPDATE</a:t>
            </a:r>
          </a:p>
          <a:p>
            <a:pPr lvl="1"/>
            <a:r>
              <a:rPr lang="fr-FR" sz="3600"/>
              <a:t>DELETE</a:t>
            </a:r>
          </a:p>
          <a:p>
            <a:pPr lvl="1">
              <a:buFontTx/>
              <a:buNone/>
            </a:pPr>
            <a:endParaRPr lang="fr-FR" sz="3600"/>
          </a:p>
          <a:p>
            <a:pPr lvl="1"/>
            <a:endParaRPr lang="fr-FR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Le SQL permis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212160" cy="6248400"/>
          </a:xfrm>
          <a:ln/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fr-FR" b="1" dirty="0"/>
              <a:t>INSERT en SQL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INSERT INTO TABLE Classes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 smtClean="0"/>
              <a:t>(</a:t>
            </a:r>
            <a:r>
              <a:rPr lang="fr-FR" sz="1400" dirty="0" err="1"/>
              <a:t>Dept</a:t>
            </a:r>
            <a:r>
              <a:rPr lang="fr-FR" sz="1400" dirty="0"/>
              <a:t>, Cours, Groupe, Description, </a:t>
            </a:r>
            <a:r>
              <a:rPr lang="fr-FR" sz="1400" dirty="0" err="1"/>
              <a:t>Max_Ele</a:t>
            </a:r>
            <a:r>
              <a:rPr lang="fr-FR" sz="1400" dirty="0"/>
              <a:t>, Inscrits, Local)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 smtClean="0"/>
              <a:t>VALUES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 smtClean="0"/>
              <a:t>(‘</a:t>
            </a:r>
            <a:r>
              <a:rPr lang="fr-FR" sz="1400" dirty="0"/>
              <a:t>INF’,101, 2901, ‘Intro prog’,30, 28, ‘C5:29’);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FR" sz="2000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fr-FR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fr-FR" sz="2000" dirty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fr-FR" b="1" dirty="0"/>
              <a:t>INSERT en PL/SQL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fr-FR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 smtClean="0"/>
              <a:t>DECLARE</a:t>
            </a:r>
            <a:endParaRPr lang="fr-FR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  </a:t>
            </a:r>
            <a:r>
              <a:rPr lang="fr-FR" sz="1400" dirty="0" err="1"/>
              <a:t>V_Texte</a:t>
            </a:r>
            <a:r>
              <a:rPr lang="fr-FR" sz="1400" dirty="0"/>
              <a:t>  </a:t>
            </a:r>
            <a:r>
              <a:rPr lang="fr-FR" sz="1400" dirty="0" err="1"/>
              <a:t>Classes.Description%TYPE</a:t>
            </a:r>
            <a:r>
              <a:rPr lang="fr-FR" sz="14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  </a:t>
            </a:r>
            <a:r>
              <a:rPr lang="fr-FR" sz="1400" b="1" dirty="0" err="1"/>
              <a:t>V_Texte</a:t>
            </a:r>
            <a:r>
              <a:rPr lang="fr-FR" sz="1400" b="1" dirty="0"/>
              <a:t> := ‘Intro </a:t>
            </a:r>
            <a:r>
              <a:rPr lang="fr-FR" sz="1400" b="1" dirty="0" err="1"/>
              <a:t>prog</a:t>
            </a:r>
            <a:r>
              <a:rPr lang="fr-FR" sz="1400" b="1" dirty="0"/>
              <a:t>’;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   INSERT INTO Classes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		(</a:t>
            </a:r>
            <a:r>
              <a:rPr lang="fr-FR" sz="1400" dirty="0" err="1"/>
              <a:t>Dept</a:t>
            </a:r>
            <a:r>
              <a:rPr lang="fr-FR" sz="1400" dirty="0"/>
              <a:t>, Cours, Groupe, </a:t>
            </a:r>
            <a:r>
              <a:rPr lang="fr-FR" sz="1400" dirty="0" err="1" smtClean="0"/>
              <a:t>Description,Max_Ele</a:t>
            </a:r>
            <a:r>
              <a:rPr lang="fr-FR" sz="1400" dirty="0"/>
              <a:t>, Inscrits, Local)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 		VALUES (‘INF’,101, 2901, </a:t>
            </a:r>
            <a:r>
              <a:rPr lang="fr-FR" sz="1400" b="1" dirty="0" err="1"/>
              <a:t>V_Texte</a:t>
            </a:r>
            <a:r>
              <a:rPr lang="fr-FR" sz="1400" dirty="0"/>
              <a:t>, 30, 	28, ‘C5:29’);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FR" sz="1400" dirty="0"/>
              <a:t>END;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INSERT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838200" y="2133600"/>
            <a:ext cx="5759152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838200" y="4343400"/>
            <a:ext cx="5759152" cy="3613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5829300" cy="6635824"/>
          </a:xfrm>
          <a:ln/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fr-FR" sz="1800" dirty="0"/>
              <a:t>Le SELECT doit retourner </a:t>
            </a:r>
            <a:r>
              <a:rPr lang="fr-FR" sz="1800" b="1" dirty="0"/>
              <a:t>une ligne</a:t>
            </a:r>
            <a:r>
              <a:rPr lang="fr-FR" sz="1800" dirty="0"/>
              <a:t> sinon il y aura erreur (EXCEPTION)</a:t>
            </a:r>
          </a:p>
          <a:p>
            <a:pPr marL="393192" lvl="1" indent="0">
              <a:buNone/>
            </a:pPr>
            <a:endParaRPr lang="fr-FR" sz="1800" dirty="0" smtClean="0"/>
          </a:p>
          <a:p>
            <a:pPr marL="393192" lvl="1" indent="0">
              <a:buNone/>
            </a:pPr>
            <a:r>
              <a:rPr lang="fr-FR" sz="1800" dirty="0" smtClean="0"/>
              <a:t>SELECT </a:t>
            </a:r>
            <a:r>
              <a:rPr lang="fr-FR" sz="1800" i="1" dirty="0" err="1"/>
              <a:t>Nom_Colonne</a:t>
            </a:r>
            <a:r>
              <a:rPr lang="fr-FR" sz="1800" dirty="0"/>
              <a:t> </a:t>
            </a:r>
            <a:r>
              <a:rPr lang="fr-FR" sz="1800" dirty="0" smtClean="0"/>
              <a:t> INTO </a:t>
            </a:r>
            <a:r>
              <a:rPr lang="fr-FR" sz="1800" i="1" dirty="0"/>
              <a:t>Variable</a:t>
            </a:r>
            <a:r>
              <a:rPr lang="fr-FR" sz="1800" dirty="0"/>
              <a:t> </a:t>
            </a:r>
          </a:p>
          <a:p>
            <a:pPr marL="393192" lvl="1" indent="0">
              <a:buNone/>
            </a:pPr>
            <a:r>
              <a:rPr lang="fr-FR" sz="1800" dirty="0" smtClean="0"/>
              <a:t>FROM </a:t>
            </a:r>
            <a:r>
              <a:rPr lang="fr-FR" sz="1800" dirty="0"/>
              <a:t>T</a:t>
            </a:r>
            <a:r>
              <a:rPr lang="fr-FR" sz="1800" i="1" dirty="0"/>
              <a:t>able</a:t>
            </a:r>
            <a:r>
              <a:rPr lang="fr-FR" sz="1800" dirty="0"/>
              <a:t> </a:t>
            </a:r>
            <a:endParaRPr lang="fr-FR" sz="1800" dirty="0" smtClean="0"/>
          </a:p>
          <a:p>
            <a:pPr marL="393192" lvl="1" indent="0">
              <a:buNone/>
            </a:pPr>
            <a:r>
              <a:rPr lang="fr-FR" sz="1800" dirty="0" smtClean="0"/>
              <a:t>WHERE </a:t>
            </a:r>
            <a:r>
              <a:rPr lang="fr-FR" sz="1800" dirty="0" err="1" smtClean="0"/>
              <a:t>Clause_Where</a:t>
            </a:r>
            <a:r>
              <a:rPr lang="fr-FR" sz="1800" dirty="0" smtClean="0"/>
              <a:t>;</a:t>
            </a:r>
          </a:p>
          <a:p>
            <a:pPr marL="393192" lvl="1" indent="0">
              <a:buNone/>
            </a:pPr>
            <a:endParaRPr lang="fr-FR" sz="1800" b="1" dirty="0"/>
          </a:p>
          <a:p>
            <a:pPr marL="393192" lvl="1" indent="0">
              <a:buNone/>
            </a:pPr>
            <a:r>
              <a:rPr lang="fr-FR" sz="1800" b="1" dirty="0" smtClean="0"/>
              <a:t>Exemple:</a:t>
            </a:r>
          </a:p>
          <a:p>
            <a:pPr marL="393192" lvl="1" indent="0">
              <a:buNone/>
            </a:pPr>
            <a:endParaRPr lang="fr-FR" sz="1800" b="1" dirty="0"/>
          </a:p>
          <a:p>
            <a:pPr lvl="1">
              <a:buFontTx/>
              <a:buNone/>
            </a:pPr>
            <a:r>
              <a:rPr lang="fr-FR" sz="2000" dirty="0"/>
              <a:t>DECLARE</a:t>
            </a:r>
          </a:p>
          <a:p>
            <a:pPr lvl="2">
              <a:buFontTx/>
              <a:buNone/>
            </a:pPr>
            <a:r>
              <a:rPr lang="fr-FR" dirty="0" err="1"/>
              <a:t>V_Dept</a:t>
            </a:r>
            <a:r>
              <a:rPr lang="fr-FR" dirty="0"/>
              <a:t> </a:t>
            </a:r>
            <a:r>
              <a:rPr lang="fr-FR" dirty="0" err="1"/>
              <a:t>Classes.Dept%TYPE</a:t>
            </a:r>
            <a:r>
              <a:rPr lang="fr-FR" dirty="0"/>
              <a:t>;</a:t>
            </a:r>
          </a:p>
          <a:p>
            <a:pPr lvl="2">
              <a:buFontTx/>
              <a:buNone/>
            </a:pPr>
            <a:r>
              <a:rPr lang="fr-FR" dirty="0" err="1"/>
              <a:t>V_Cours</a:t>
            </a:r>
            <a:r>
              <a:rPr lang="fr-FR" dirty="0"/>
              <a:t> </a:t>
            </a:r>
            <a:r>
              <a:rPr lang="fr-FR" dirty="0" err="1"/>
              <a:t>Classes.Cours%TYPE</a:t>
            </a:r>
            <a:r>
              <a:rPr lang="fr-FR" dirty="0"/>
              <a:t>;</a:t>
            </a:r>
          </a:p>
          <a:p>
            <a:pPr lvl="1">
              <a:buFontTx/>
              <a:buNone/>
            </a:pPr>
            <a:r>
              <a:rPr lang="fr-FR" sz="2000" dirty="0"/>
              <a:t>BEGIN</a:t>
            </a:r>
          </a:p>
          <a:p>
            <a:pPr lvl="2">
              <a:buFontTx/>
              <a:buNone/>
            </a:pPr>
            <a:r>
              <a:rPr lang="fr-FR" dirty="0"/>
              <a:t>SELECT </a:t>
            </a:r>
            <a:r>
              <a:rPr lang="fr-FR" dirty="0" err="1"/>
              <a:t>Dept</a:t>
            </a:r>
            <a:r>
              <a:rPr lang="fr-FR" dirty="0"/>
              <a:t>, Cours  </a:t>
            </a:r>
          </a:p>
          <a:p>
            <a:pPr lvl="2">
              <a:buFontTx/>
              <a:buNone/>
            </a:pPr>
            <a:r>
              <a:rPr lang="fr-FR" dirty="0"/>
              <a:t>	INTO </a:t>
            </a:r>
            <a:r>
              <a:rPr lang="fr-FR" dirty="0" err="1"/>
              <a:t>V_Dept</a:t>
            </a:r>
            <a:r>
              <a:rPr lang="fr-FR" dirty="0"/>
              <a:t>, </a:t>
            </a:r>
            <a:r>
              <a:rPr lang="fr-FR" dirty="0" err="1"/>
              <a:t>V_Cours</a:t>
            </a:r>
            <a:r>
              <a:rPr lang="fr-FR" dirty="0"/>
              <a:t> </a:t>
            </a:r>
          </a:p>
          <a:p>
            <a:pPr lvl="2">
              <a:buFontTx/>
              <a:buNone/>
            </a:pPr>
            <a:r>
              <a:rPr lang="fr-FR" dirty="0"/>
              <a:t>	FROM Classes</a:t>
            </a:r>
          </a:p>
          <a:p>
            <a:pPr lvl="2">
              <a:buFontTx/>
              <a:buNone/>
            </a:pPr>
            <a:r>
              <a:rPr lang="fr-FR" dirty="0"/>
              <a:t>   WHERE Local = ‘C5.29’;</a:t>
            </a:r>
          </a:p>
          <a:p>
            <a:pPr lvl="1">
              <a:buFontTx/>
              <a:buNone/>
            </a:pPr>
            <a:r>
              <a:rPr lang="fr-FR" sz="2000" dirty="0"/>
              <a:t>END;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6597352" cy="6248400"/>
          </a:xfrm>
          <a:ln/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fr-FR" sz="1600" dirty="0"/>
              <a:t>DECLARE</a:t>
            </a:r>
          </a:p>
          <a:p>
            <a:pPr lvl="1">
              <a:buFontTx/>
              <a:buNone/>
            </a:pPr>
            <a:r>
              <a:rPr lang="fr-FR" sz="1600" dirty="0"/>
              <a:t>  </a:t>
            </a:r>
            <a:r>
              <a:rPr lang="fr-FR" sz="1600" dirty="0" err="1"/>
              <a:t>V_No</a:t>
            </a:r>
            <a:r>
              <a:rPr lang="fr-FR" sz="1600" dirty="0"/>
              <a:t>  	</a:t>
            </a:r>
            <a:r>
              <a:rPr lang="fr-FR" sz="1600" dirty="0" err="1"/>
              <a:t>Eleve.No%TYPE</a:t>
            </a:r>
            <a:r>
              <a:rPr lang="fr-FR" sz="1600" dirty="0"/>
              <a:t>;</a:t>
            </a:r>
          </a:p>
          <a:p>
            <a:pPr lvl="1">
              <a:buFontTx/>
              <a:buNone/>
            </a:pPr>
            <a:r>
              <a:rPr lang="fr-FR" sz="1600" dirty="0"/>
              <a:t>BEGIN</a:t>
            </a:r>
          </a:p>
          <a:p>
            <a:pPr lvl="1">
              <a:buFontTx/>
              <a:buNone/>
            </a:pPr>
            <a:r>
              <a:rPr lang="fr-FR" sz="1600" dirty="0"/>
              <a:t>  SELECT </a:t>
            </a:r>
            <a:r>
              <a:rPr lang="fr-FR" sz="1600" dirty="0" err="1"/>
              <a:t>Seq_EleveId.NEXTVAL</a:t>
            </a:r>
            <a:r>
              <a:rPr lang="fr-FR" sz="1600" dirty="0"/>
              <a:t> </a:t>
            </a:r>
            <a:r>
              <a:rPr lang="fr-FR" sz="1600" dirty="0" smtClean="0"/>
              <a:t>INTO </a:t>
            </a:r>
            <a:r>
              <a:rPr lang="fr-FR" sz="1600" dirty="0" err="1"/>
              <a:t>V_No</a:t>
            </a:r>
            <a:r>
              <a:rPr lang="fr-FR" sz="1600" dirty="0"/>
              <a:t> FROM DUAL</a:t>
            </a:r>
            <a:r>
              <a:rPr lang="fr-FR" sz="1600" dirty="0" smtClean="0"/>
              <a:t>;</a:t>
            </a:r>
          </a:p>
          <a:p>
            <a:pPr lvl="1">
              <a:buFontTx/>
              <a:buNone/>
            </a:pPr>
            <a:endParaRPr lang="fr-FR" sz="1600" dirty="0"/>
          </a:p>
          <a:p>
            <a:pPr lvl="1">
              <a:buFontTx/>
              <a:buNone/>
            </a:pPr>
            <a:r>
              <a:rPr lang="fr-FR" sz="1600" dirty="0"/>
              <a:t>  INSERT INTO </a:t>
            </a:r>
            <a:r>
              <a:rPr lang="fr-FR" sz="1600" dirty="0" err="1" smtClean="0"/>
              <a:t>Eleve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No,Nom,Prenom</a:t>
            </a:r>
            <a:r>
              <a:rPr lang="fr-FR" sz="1600" dirty="0"/>
              <a:t>)</a:t>
            </a:r>
          </a:p>
          <a:p>
            <a:pPr lvl="1">
              <a:buFontTx/>
              <a:buNone/>
            </a:pPr>
            <a:r>
              <a:rPr lang="fr-FR" sz="1600" dirty="0" smtClean="0"/>
              <a:t>  </a:t>
            </a:r>
            <a:r>
              <a:rPr lang="fr-FR" sz="1600" dirty="0"/>
              <a:t>VALUES (</a:t>
            </a:r>
            <a:r>
              <a:rPr lang="fr-FR" sz="1600" dirty="0" err="1"/>
              <a:t>V_No</a:t>
            </a:r>
            <a:r>
              <a:rPr lang="fr-FR" sz="1600" dirty="0"/>
              <a:t>, ‘Tard’, ‘Guy</a:t>
            </a:r>
            <a:r>
              <a:rPr lang="fr-FR" sz="1600" dirty="0" smtClean="0"/>
              <a:t>’);</a:t>
            </a:r>
          </a:p>
          <a:p>
            <a:pPr lvl="1">
              <a:buFontTx/>
              <a:buNone/>
            </a:pPr>
            <a:endParaRPr lang="fr-FR" sz="1600" dirty="0"/>
          </a:p>
          <a:p>
            <a:pPr lvl="1">
              <a:buFontTx/>
              <a:buNone/>
            </a:pPr>
            <a:r>
              <a:rPr lang="fr-FR" sz="1600" dirty="0"/>
              <a:t>  INSERT INTO </a:t>
            </a:r>
            <a:r>
              <a:rPr lang="fr-FR" sz="1600" dirty="0" err="1"/>
              <a:t>Eleve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/>
              <a:t>No,Nom</a:t>
            </a:r>
            <a:r>
              <a:rPr lang="fr-FR" sz="1600" dirty="0"/>
              <a:t>, </a:t>
            </a:r>
            <a:r>
              <a:rPr lang="fr-FR" sz="1600" dirty="0" err="1"/>
              <a:t>Prenom</a:t>
            </a:r>
            <a:r>
              <a:rPr lang="fr-FR" sz="1600" dirty="0"/>
              <a:t>)</a:t>
            </a:r>
          </a:p>
          <a:p>
            <a:pPr lvl="1">
              <a:buFontTx/>
              <a:buNone/>
            </a:pPr>
            <a:r>
              <a:rPr lang="fr-FR" sz="1600" dirty="0" smtClean="0"/>
              <a:t>  VALUES </a:t>
            </a:r>
            <a:r>
              <a:rPr lang="fr-FR" sz="1600" dirty="0"/>
              <a:t>(</a:t>
            </a:r>
            <a:r>
              <a:rPr lang="fr-FR" sz="1600" dirty="0" err="1"/>
              <a:t>Seq_EleveId.NEXTVAL</a:t>
            </a:r>
            <a:r>
              <a:rPr lang="fr-FR" sz="1600" dirty="0" smtClean="0"/>
              <a:t>, ‘</a:t>
            </a:r>
            <a:r>
              <a:rPr lang="fr-FR" sz="1600" dirty="0"/>
              <a:t>Polo’, ‘Marco</a:t>
            </a:r>
            <a:r>
              <a:rPr lang="fr-FR" sz="1600" dirty="0" smtClean="0"/>
              <a:t>’);</a:t>
            </a:r>
          </a:p>
          <a:p>
            <a:pPr lvl="1">
              <a:buFontTx/>
              <a:buNone/>
            </a:pPr>
            <a:endParaRPr lang="fr-FR" sz="1600" dirty="0"/>
          </a:p>
          <a:p>
            <a:pPr lvl="1">
              <a:buFontTx/>
              <a:buNone/>
            </a:pPr>
            <a:r>
              <a:rPr lang="fr-FR" sz="1600" dirty="0"/>
              <a:t>END;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846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 sz="2400"/>
              <a:t>INSERT + SELECT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6115050" cy="5638800"/>
          </a:xfrm>
          <a:ln/>
        </p:spPr>
        <p:txBody>
          <a:bodyPr>
            <a:normAutofit lnSpcReduction="10000"/>
          </a:bodyPr>
          <a:lstStyle/>
          <a:p>
            <a:r>
              <a:rPr lang="fr-FR" sz="2400" dirty="0"/>
              <a:t>Package permettant des sorties dans SQL*Plus venant de procédures  </a:t>
            </a:r>
            <a:r>
              <a:rPr lang="fr-FR" sz="2400" dirty="0" smtClean="0"/>
              <a:t>PL/</a:t>
            </a:r>
            <a:r>
              <a:rPr lang="fr-FR" sz="2400" dirty="0" smtClean="0">
                <a:ea typeface="Arial Unicode MS" pitchFamily="34" charset="-128"/>
                <a:cs typeface="Arial Unicode MS" pitchFamily="34" charset="-128"/>
              </a:rPr>
              <a:t>SQL</a:t>
            </a:r>
          </a:p>
          <a:p>
            <a:endParaRPr lang="fr-FR" sz="24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fr-FR" sz="2400" dirty="0">
                <a:ea typeface="Arial Unicode MS" pitchFamily="34" charset="-128"/>
                <a:cs typeface="Arial Unicode MS" pitchFamily="34" charset="-128"/>
              </a:rPr>
              <a:t>Il faut obligatoirement avoir:</a:t>
            </a:r>
          </a:p>
          <a:p>
            <a:pPr lvl="1"/>
            <a:r>
              <a:rPr lang="fr-FR" sz="2000" dirty="0">
                <a:ea typeface="Arial Unicode MS" pitchFamily="34" charset="-128"/>
                <a:cs typeface="Arial Unicode MS" pitchFamily="34" charset="-128"/>
              </a:rPr>
              <a:t>SET SERVEROUTPUT ON</a:t>
            </a:r>
          </a:p>
          <a:p>
            <a:pPr lvl="1"/>
            <a:endParaRPr lang="fr-FR" sz="20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Tx/>
              <a:buNone/>
            </a:pPr>
            <a:r>
              <a:rPr lang="fr-FR" sz="1800" dirty="0"/>
              <a:t>PROCEDURE </a:t>
            </a:r>
            <a:r>
              <a:rPr lang="fr-FR" sz="1800" dirty="0" err="1"/>
              <a:t>Prc_Sal</a:t>
            </a:r>
            <a:r>
              <a:rPr lang="fr-FR" sz="1800" dirty="0"/>
              <a:t> (</a:t>
            </a:r>
            <a:r>
              <a:rPr lang="fr-FR" sz="1800" dirty="0" err="1" smtClean="0"/>
              <a:t>P_id</a:t>
            </a:r>
            <a:r>
              <a:rPr lang="fr-FR" sz="1800" dirty="0" smtClean="0"/>
              <a:t> </a:t>
            </a:r>
            <a:r>
              <a:rPr lang="fr-FR" sz="1800" dirty="0"/>
              <a:t>NUMBER) IS</a:t>
            </a:r>
          </a:p>
          <a:p>
            <a:pPr>
              <a:buFontTx/>
              <a:buNone/>
            </a:pPr>
            <a:r>
              <a:rPr lang="fr-FR" sz="1800" dirty="0"/>
              <a:t>   </a:t>
            </a:r>
            <a:r>
              <a:rPr lang="fr-FR" sz="1800" dirty="0" err="1"/>
              <a:t>V_TempSal</a:t>
            </a:r>
            <a:r>
              <a:rPr lang="fr-FR" sz="1800" dirty="0"/>
              <a:t> NUMBER;</a:t>
            </a:r>
          </a:p>
          <a:p>
            <a:pPr>
              <a:buFontTx/>
              <a:buNone/>
            </a:pPr>
            <a:r>
              <a:rPr lang="fr-FR" sz="1800" dirty="0"/>
              <a:t>  BEGIN</a:t>
            </a:r>
          </a:p>
          <a:p>
            <a:pPr>
              <a:buFontTx/>
              <a:buNone/>
            </a:pPr>
            <a:r>
              <a:rPr lang="fr-FR" sz="1800" dirty="0"/>
              <a:t>    SELECT </a:t>
            </a:r>
            <a:r>
              <a:rPr lang="fr-FR" sz="1800" dirty="0" smtClean="0"/>
              <a:t>Salaire</a:t>
            </a:r>
            <a:endParaRPr lang="fr-FR" sz="1800" dirty="0"/>
          </a:p>
          <a:p>
            <a:pPr>
              <a:buFontTx/>
              <a:buNone/>
            </a:pPr>
            <a:r>
              <a:rPr lang="fr-FR" sz="1800" dirty="0"/>
              <a:t> </a:t>
            </a:r>
            <a:r>
              <a:rPr lang="fr-FR" sz="1800" dirty="0" smtClean="0"/>
              <a:t>   INTO </a:t>
            </a:r>
            <a:r>
              <a:rPr lang="fr-FR" sz="1800" dirty="0" err="1"/>
              <a:t>V_TempSal</a:t>
            </a:r>
            <a:r>
              <a:rPr lang="fr-FR" sz="1800" dirty="0"/>
              <a:t> FROM </a:t>
            </a:r>
            <a:r>
              <a:rPr lang="fr-FR" sz="1800" dirty="0" err="1" smtClean="0"/>
              <a:t>Employe</a:t>
            </a:r>
            <a:endParaRPr lang="fr-FR" sz="1800" dirty="0"/>
          </a:p>
          <a:p>
            <a:pPr>
              <a:buFontTx/>
              <a:buNone/>
            </a:pPr>
            <a:r>
              <a:rPr lang="fr-FR" sz="1800" dirty="0"/>
              <a:t>    </a:t>
            </a:r>
            <a:r>
              <a:rPr lang="fr-FR" sz="1800" dirty="0" smtClean="0"/>
              <a:t>WHERE id </a:t>
            </a:r>
            <a:r>
              <a:rPr lang="fr-FR" sz="1800" dirty="0"/>
              <a:t>= </a:t>
            </a:r>
            <a:r>
              <a:rPr lang="fr-FR" sz="1800" dirty="0" err="1" smtClean="0"/>
              <a:t>P_id</a:t>
            </a:r>
            <a:r>
              <a:rPr lang="fr-FR" sz="1800" dirty="0" smtClean="0"/>
              <a:t>;</a:t>
            </a:r>
          </a:p>
          <a:p>
            <a:pPr>
              <a:buFontTx/>
              <a:buNone/>
            </a:pPr>
            <a:endParaRPr lang="fr-FR" sz="1800" dirty="0"/>
          </a:p>
          <a:p>
            <a:pPr>
              <a:buFontTx/>
              <a:buNone/>
            </a:pPr>
            <a:r>
              <a:rPr lang="fr-FR" sz="1800" dirty="0"/>
              <a:t>    DBMS_OUTPUT.PUT_LINE ('Salaire=‘  ||</a:t>
            </a:r>
          </a:p>
          <a:p>
            <a:pPr>
              <a:buFontTx/>
              <a:buNone/>
            </a:pPr>
            <a:r>
              <a:rPr lang="fr-FR" sz="1800" dirty="0"/>
              <a:t>        </a:t>
            </a:r>
            <a:r>
              <a:rPr lang="fr-FR" sz="1800" dirty="0" smtClean="0"/>
              <a:t>			        TO_CHAR(</a:t>
            </a:r>
            <a:r>
              <a:rPr lang="fr-FR" sz="1800" dirty="0" err="1" smtClean="0"/>
              <a:t>V_TempSal</a:t>
            </a:r>
            <a:r>
              <a:rPr lang="fr-FR" sz="1800" dirty="0"/>
              <a:t>));</a:t>
            </a:r>
          </a:p>
          <a:p>
            <a:pPr>
              <a:buFontTx/>
              <a:buNone/>
            </a:pPr>
            <a:r>
              <a:rPr lang="fr-FR" sz="1800" dirty="0"/>
              <a:t>  END;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58293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DBMS_OUTPUT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62200"/>
            <a:ext cx="60960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fr-FR" sz="4300" dirty="0"/>
              <a:t>Les </a:t>
            </a:r>
            <a:r>
              <a:rPr lang="fr-FR" sz="4300" dirty="0" smtClean="0"/>
              <a:t>énoncés </a:t>
            </a:r>
            <a:r>
              <a:rPr lang="fr-FR" sz="4300" dirty="0"/>
              <a:t>de</a:t>
            </a:r>
            <a:br>
              <a:rPr lang="fr-FR" sz="4300" dirty="0"/>
            </a:br>
            <a:r>
              <a:rPr lang="fr-FR" sz="4300" dirty="0"/>
              <a:t>contrôle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6212160" cy="54864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3200" dirty="0"/>
              <a:t>IF condition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200" dirty="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3200" dirty="0"/>
              <a:t>END IF;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3200" dirty="0"/>
              <a:t>Exemple: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/>
              <a:t>IF </a:t>
            </a:r>
            <a:r>
              <a:rPr lang="fr-FR" dirty="0" err="1"/>
              <a:t>V_TotalVente</a:t>
            </a:r>
            <a:r>
              <a:rPr lang="fr-FR" dirty="0"/>
              <a:t> </a:t>
            </a:r>
            <a:r>
              <a:rPr lang="fr-FR" dirty="0">
                <a:cs typeface="Arial" charset="0"/>
              </a:rPr>
              <a:t>&gt; </a:t>
            </a:r>
            <a:r>
              <a:rPr lang="fr-FR" dirty="0" err="1">
                <a:cs typeface="Arial" charset="0"/>
              </a:rPr>
              <a:t>V_Quota</a:t>
            </a:r>
            <a:r>
              <a:rPr lang="fr-FR" dirty="0">
                <a:cs typeface="Arial" charset="0"/>
              </a:rPr>
              <a:t>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>
                <a:cs typeface="Arial" charset="0"/>
              </a:rPr>
              <a:t>  UPDATE </a:t>
            </a:r>
            <a:r>
              <a:rPr lang="fr-FR" dirty="0" err="1" smtClean="0">
                <a:cs typeface="Arial" charset="0"/>
              </a:rPr>
              <a:t>Employe</a:t>
            </a:r>
            <a:endParaRPr lang="fr-FR" dirty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>
                <a:cs typeface="Arial" charset="0"/>
              </a:rPr>
              <a:t>    SET </a:t>
            </a:r>
            <a:r>
              <a:rPr lang="fr-FR" dirty="0" smtClean="0">
                <a:cs typeface="Arial" charset="0"/>
              </a:rPr>
              <a:t>Salaire </a:t>
            </a:r>
            <a:r>
              <a:rPr lang="fr-FR" dirty="0">
                <a:cs typeface="Arial" charset="0"/>
              </a:rPr>
              <a:t>= </a:t>
            </a:r>
            <a:r>
              <a:rPr lang="fr-FR" dirty="0" smtClean="0">
                <a:cs typeface="Arial" charset="0"/>
              </a:rPr>
              <a:t>Salaire </a:t>
            </a:r>
            <a:r>
              <a:rPr lang="fr-FR" dirty="0">
                <a:cs typeface="Arial" charset="0"/>
              </a:rPr>
              <a:t>+ </a:t>
            </a:r>
            <a:r>
              <a:rPr lang="fr-FR" dirty="0" err="1">
                <a:cs typeface="Arial" charset="0"/>
              </a:rPr>
              <a:t>V_Bonus</a:t>
            </a:r>
            <a:endParaRPr lang="fr-FR" dirty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>
                <a:cs typeface="Arial" charset="0"/>
              </a:rPr>
              <a:t>    WHERE </a:t>
            </a:r>
            <a:r>
              <a:rPr lang="fr-FR" dirty="0" smtClean="0">
                <a:cs typeface="Arial" charset="0"/>
              </a:rPr>
              <a:t>id = </a:t>
            </a:r>
            <a:r>
              <a:rPr lang="fr-FR" dirty="0" err="1">
                <a:cs typeface="Arial" charset="0"/>
              </a:rPr>
              <a:t>V_Temp</a:t>
            </a:r>
            <a:r>
              <a:rPr lang="fr-FR" dirty="0"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dirty="0">
                <a:cs typeface="Arial" charset="0"/>
              </a:rPr>
              <a:t>END IF;</a:t>
            </a:r>
            <a:endParaRPr lang="fr-FR" dirty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1120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IF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05000"/>
            <a:ext cx="5829300" cy="6223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IF condition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END IF;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2000"/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b="1"/>
              <a:t>Exemple: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/>
              <a:t>IF V_TypeTrans =</a:t>
            </a:r>
            <a:r>
              <a:rPr lang="fr-FR" sz="2400">
                <a:cs typeface="Arial" charset="0"/>
              </a:rPr>
              <a:t> ‘CR’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UPDATE Compte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SET Balance = Balance + V_Credit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WHERE …;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UPDATE Compte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SET Balance = Balance – V_Credit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WHERE …;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END IF;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982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IF THEN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05000"/>
            <a:ext cx="5829300" cy="6223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IF condition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ELSIF condition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	une séquence d’instructions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/>
              <a:t>END IF;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2000"/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b="1"/>
              <a:t>Exemple: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/>
              <a:t>IF V_TotalVentes </a:t>
            </a:r>
            <a:r>
              <a:rPr lang="fr-FR" sz="2400">
                <a:cs typeface="Arial" charset="0"/>
              </a:rPr>
              <a:t>&gt; 500000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V_Bonus:=15000;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ELSIF V_T</a:t>
            </a:r>
            <a:r>
              <a:rPr lang="fr-FR" sz="2400"/>
              <a:t>otalVentes </a:t>
            </a:r>
            <a:r>
              <a:rPr lang="fr-FR" sz="2400">
                <a:cs typeface="Arial" charset="0"/>
              </a:rPr>
              <a:t>&gt; 50000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V_Bonus:=5000;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    V_Bonus:=1000;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>
                <a:cs typeface="Arial" charset="0"/>
              </a:rPr>
              <a:t>END IF;</a:t>
            </a: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846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IF THEN ELSIF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/>
              <a:t>Quand une erreur arrive on dit qu’une exception s’est produite</a:t>
            </a:r>
          </a:p>
          <a:p>
            <a:endParaRPr lang="fr-CA"/>
          </a:p>
          <a:p>
            <a:r>
              <a:rPr lang="fr-CA"/>
              <a:t>Si nécessaire, on traite les exceptions dans la section EXCEPTION</a:t>
            </a:r>
          </a:p>
          <a:p>
            <a:r>
              <a:rPr lang="fr-CA"/>
              <a:t>Il y a des exceptions:</a:t>
            </a:r>
          </a:p>
          <a:p>
            <a:pPr lvl="1"/>
            <a:r>
              <a:rPr lang="fr-CA"/>
              <a:t>Pré-définies</a:t>
            </a:r>
          </a:p>
          <a:p>
            <a:pPr lvl="1"/>
            <a:r>
              <a:rPr lang="fr-CA"/>
              <a:t>Définies par l’usager</a:t>
            </a: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A"/>
              <a:t>Les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28800"/>
            <a:ext cx="5829300" cy="6299200"/>
          </a:xfrm>
          <a:ln/>
        </p:spPr>
        <p:txBody>
          <a:bodyPr>
            <a:normAutofit lnSpcReduction="10000"/>
          </a:bodyPr>
          <a:lstStyle/>
          <a:p>
            <a:r>
              <a:rPr lang="fr-FR" dirty="0"/>
              <a:t>Inclut les énoncés SQL.</a:t>
            </a:r>
          </a:p>
          <a:p>
            <a:endParaRPr lang="fr-FR" dirty="0"/>
          </a:p>
          <a:p>
            <a:r>
              <a:rPr lang="fr-FR" dirty="0"/>
              <a:t>Langage avec une structure de bloc.</a:t>
            </a:r>
          </a:p>
          <a:p>
            <a:endParaRPr lang="fr-FR" dirty="0"/>
          </a:p>
          <a:p>
            <a:r>
              <a:rPr lang="fr-FR" dirty="0"/>
              <a:t>Déclare des variables et des constantes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Affecte des valeurs aux variables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Opérateurs logiques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Fonctions </a:t>
            </a:r>
            <a:r>
              <a:rPr lang="fr-FR" dirty="0" err="1"/>
              <a:t>built</a:t>
            </a:r>
            <a:r>
              <a:rPr lang="fr-FR" dirty="0"/>
              <a:t>-in.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85800"/>
            <a:ext cx="58293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 dirty="0"/>
              <a:t>Vue d’ensemble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/>
              <a:t>ACCESS_INTO_NULL</a:t>
            </a:r>
          </a:p>
          <a:p>
            <a:r>
              <a:rPr lang="fr-CA"/>
              <a:t>DUP_VAL_ON_INDEX</a:t>
            </a:r>
          </a:p>
          <a:p>
            <a:r>
              <a:rPr lang="fr-CA"/>
              <a:t>INVALID_NUMBER</a:t>
            </a:r>
          </a:p>
          <a:p>
            <a:r>
              <a:rPr lang="fr-CA"/>
              <a:t>LOGIN_DENIED</a:t>
            </a:r>
          </a:p>
          <a:p>
            <a:r>
              <a:rPr lang="fr-CA"/>
              <a:t>NO_DATA_FOUND</a:t>
            </a:r>
          </a:p>
          <a:p>
            <a:r>
              <a:rPr lang="fr-CA"/>
              <a:t>NOT_LOGGED_ON</a:t>
            </a:r>
          </a:p>
          <a:p>
            <a:r>
              <a:rPr lang="fr-CA"/>
              <a:t>TOO_MANY_ROWS</a:t>
            </a:r>
          </a:p>
          <a:p>
            <a:r>
              <a:rPr lang="fr-CA"/>
              <a:t>VALUE_ERROR</a:t>
            </a:r>
          </a:p>
          <a:p>
            <a:r>
              <a:rPr lang="fr-CA"/>
              <a:t>ZERO_DIVIDE</a:t>
            </a:r>
          </a:p>
          <a:p>
            <a:r>
              <a:rPr lang="fr-CA" b="1" i="1"/>
              <a:t>OTHERS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A"/>
              <a:t>Exceptions Pré-définies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5829300" cy="63246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CA" sz="2400" dirty="0"/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2400" dirty="0"/>
              <a:t>      </a:t>
            </a:r>
            <a:r>
              <a:rPr lang="fr-CA" sz="2400" dirty="0" err="1"/>
              <a:t>V_TempSal</a:t>
            </a:r>
            <a:r>
              <a:rPr lang="fr-CA" sz="2400" dirty="0"/>
              <a:t> NUMBER;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2400" dirty="0"/>
              <a:t>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SELECT </a:t>
            </a:r>
            <a:r>
              <a:rPr lang="fr-CA" dirty="0" smtClean="0"/>
              <a:t>salaire</a:t>
            </a:r>
            <a:endParaRPr lang="fr-CA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INTO </a:t>
            </a:r>
            <a:r>
              <a:rPr lang="fr-CA" dirty="0" err="1"/>
              <a:t>V_TempSal</a:t>
            </a:r>
            <a:endParaRPr lang="fr-CA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FROM </a:t>
            </a:r>
            <a:r>
              <a:rPr lang="fr-CA" dirty="0" err="1" smtClean="0"/>
              <a:t>Employe</a:t>
            </a:r>
            <a:endParaRPr lang="fr-CA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WHERE </a:t>
            </a:r>
            <a:r>
              <a:rPr lang="fr-CA" dirty="0" smtClean="0"/>
              <a:t>Nom </a:t>
            </a:r>
            <a:r>
              <a:rPr lang="fr-CA" dirty="0"/>
              <a:t>= ‘Tremblay’;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2400" dirty="0"/>
              <a:t>EXCEPTION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WHEN NO_DATA_FOUND 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    Message(‘Tremblay n’’existe pas’);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WHEN </a:t>
            </a:r>
            <a:r>
              <a:rPr lang="fr-CA" dirty="0" smtClean="0"/>
              <a:t>TOO_MANY_ROWS </a:t>
            </a:r>
            <a:r>
              <a:rPr lang="fr-CA" dirty="0"/>
              <a:t>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CA" dirty="0"/>
              <a:t>    Message(‘Il y a plusieurs Tremblay’);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2400" dirty="0"/>
              <a:t>END;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A"/>
              <a:t>Exemple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057400"/>
            <a:ext cx="5829300" cy="60706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2400" dirty="0"/>
              <a:t>On utilise une exception usager lorsque l’on rencontre un cas particulier (un cas à tous les 2 ans par exemple</a:t>
            </a:r>
            <a:r>
              <a:rPr lang="fr-CA" sz="2400" dirty="0" smtClean="0"/>
              <a:t>)</a:t>
            </a:r>
          </a:p>
          <a:p>
            <a:pPr>
              <a:lnSpc>
                <a:spcPct val="80000"/>
              </a:lnSpc>
            </a:pPr>
            <a:endParaRPr lang="fr-CA" sz="2400" dirty="0"/>
          </a:p>
          <a:p>
            <a:pPr>
              <a:lnSpc>
                <a:spcPct val="80000"/>
              </a:lnSpc>
            </a:pPr>
            <a:r>
              <a:rPr lang="fr-CA" sz="2400" dirty="0"/>
              <a:t>Déclarations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DECLARE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     </a:t>
            </a:r>
            <a:r>
              <a:rPr lang="fr-CA" sz="2000" i="1" dirty="0" err="1"/>
              <a:t>Nom_Exeption</a:t>
            </a:r>
            <a:r>
              <a:rPr lang="fr-CA" sz="2000" dirty="0"/>
              <a:t>  EXCEPTION;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…</a:t>
            </a:r>
          </a:p>
          <a:p>
            <a:pPr>
              <a:lnSpc>
                <a:spcPct val="80000"/>
              </a:lnSpc>
            </a:pPr>
            <a:r>
              <a:rPr lang="fr-CA" sz="2400" dirty="0"/>
              <a:t>Déclenchement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BEGIN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IF Condition THEN RAISE </a:t>
            </a:r>
            <a:r>
              <a:rPr lang="fr-CA" sz="2000" dirty="0" err="1"/>
              <a:t>Nom_Exception</a:t>
            </a:r>
            <a:r>
              <a:rPr lang="fr-CA" sz="20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…</a:t>
            </a:r>
          </a:p>
          <a:p>
            <a:pPr>
              <a:lnSpc>
                <a:spcPct val="80000"/>
              </a:lnSpc>
            </a:pPr>
            <a:r>
              <a:rPr lang="fr-CA" sz="2400" dirty="0"/>
              <a:t>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EXCEPTION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	WHEN </a:t>
            </a:r>
            <a:r>
              <a:rPr lang="fr-CA" sz="2000" dirty="0" err="1"/>
              <a:t>Nom_Exception</a:t>
            </a:r>
            <a:r>
              <a:rPr lang="fr-CA" sz="2000" dirty="0"/>
              <a:t> THEN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		Traitement de l’</a:t>
            </a:r>
            <a:r>
              <a:rPr lang="fr-CA" sz="2000" dirty="0" err="1"/>
              <a:t>exeption</a:t>
            </a:r>
            <a:r>
              <a:rPr lang="fr-CA" sz="20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END;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sz="2000" dirty="0"/>
              <a:t>	…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118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A"/>
              <a:t>Exceptions Usager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133600"/>
            <a:ext cx="5829300" cy="243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 dirty="0"/>
              <a:t>Procédures et Fonctions </a:t>
            </a:r>
            <a:br>
              <a:rPr lang="fr-FR" dirty="0"/>
            </a:br>
            <a:r>
              <a:rPr lang="fr-FR" dirty="0"/>
              <a:t>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3413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5829300" cy="152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Créer une Procédure</a:t>
            </a:r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457200" y="2209800"/>
            <a:ext cx="5943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fr-FR" sz="3000" dirty="0"/>
              <a:t>Utiliser un éditeur pour écrire un énoncé SQL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0" lang="fr-FR" sz="2600" dirty="0"/>
              <a:t>CREATE </a:t>
            </a:r>
            <a:r>
              <a:rPr kumimoji="0" lang="fr-FR" sz="2600" dirty="0" smtClean="0"/>
              <a:t>PROCEDURE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kumimoji="0" lang="fr-FR" sz="26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fr-FR" sz="3000" dirty="0"/>
              <a:t>Transporter l’énoncé dans SQLPLUS</a:t>
            </a:r>
            <a:r>
              <a:rPr kumimoji="0" lang="fr-FR" sz="3000" dirty="0" smtClean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fr-FR" sz="3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fr-FR" sz="3000" dirty="0"/>
              <a:t>Pour détruire la procédure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0" lang="fr-FR" sz="2600" dirty="0"/>
              <a:t>DROP PROCEDURE </a:t>
            </a:r>
            <a:r>
              <a:rPr kumimoji="0" lang="fr-FR" sz="2600" i="1" dirty="0"/>
              <a:t>nom</a:t>
            </a:r>
            <a:r>
              <a:rPr kumimoji="0" lang="fr-FR" sz="2600" dirty="0"/>
              <a:t>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fr-FR" sz="3200" dirty="0"/>
          </a:p>
        </p:txBody>
      </p:sp>
    </p:spTree>
    <p:extLst>
      <p:ext uri="{BB962C8B-B14F-4D97-AF65-F5344CB8AC3E}">
        <p14:creationId xmlns:p14="http://schemas.microsoft.com/office/powerpoint/2010/main" val="3092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Syntaxe de l’énoncé SQL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609600" y="2514600"/>
            <a:ext cx="57150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fr-FR" sz="2000"/>
              <a:t>CREATE [OR REPLACE]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PROCEDURE </a:t>
            </a:r>
            <a:r>
              <a:rPr kumimoji="0" lang="fr-FR" sz="2000" i="1"/>
              <a:t>Nom_fct(Paramètres[,…])</a:t>
            </a:r>
            <a:endParaRPr kumimoji="0" lang="fr-FR" sz="2000"/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IS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 i="1"/>
              <a:t>	</a:t>
            </a:r>
            <a:r>
              <a:rPr kumimoji="0" lang="fr-FR" sz="2000"/>
              <a:t>[Déclarations]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BEGIN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 i="1"/>
              <a:t>	</a:t>
            </a:r>
            <a:r>
              <a:rPr kumimoji="0" lang="fr-FR" sz="2000"/>
              <a:t>Énoncés;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[EXCEPTION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	Traitement d ’exception;]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2000"/>
              <a:t>END;</a:t>
            </a:r>
          </a:p>
          <a:p>
            <a:pPr marL="342900" indent="-342900">
              <a:spcBef>
                <a:spcPct val="20000"/>
              </a:spcBef>
            </a:pPr>
            <a:endParaRPr kumimoji="0" lang="fr-FR" sz="2000"/>
          </a:p>
        </p:txBody>
      </p:sp>
    </p:spTree>
    <p:extLst>
      <p:ext uri="{BB962C8B-B14F-4D97-AF65-F5344CB8AC3E}">
        <p14:creationId xmlns:p14="http://schemas.microsoft.com/office/powerpoint/2010/main" val="4840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fr-FR" sz="2400" dirty="0"/>
              <a:t>Il est possible d’utiliser les paramètres pour retourner de l’information (passage par valeur ou référence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 err="1"/>
              <a:t>Nom_Paramètre</a:t>
            </a:r>
            <a:r>
              <a:rPr lang="fr-FR" sz="2400" dirty="0"/>
              <a:t> [ IN | OUT | INOUT ] Type [ := valeur par défaut ]</a:t>
            </a:r>
          </a:p>
          <a:p>
            <a:pPr lvl="1"/>
            <a:r>
              <a:rPr lang="fr-FR" sz="2000" dirty="0"/>
              <a:t>pas de restriction sur le type</a:t>
            </a:r>
          </a:p>
          <a:p>
            <a:pPr lvl="2">
              <a:buFontTx/>
              <a:buNone/>
            </a:pPr>
            <a:r>
              <a:rPr lang="fr-FR" sz="1800" dirty="0"/>
              <a:t> Ex. 	</a:t>
            </a:r>
            <a:r>
              <a:rPr lang="fr-FR" sz="1800" b="1" dirty="0"/>
              <a:t>NUMBER(4) - - invalide</a:t>
            </a:r>
          </a:p>
          <a:p>
            <a:pPr lvl="2">
              <a:buFontTx/>
              <a:buNone/>
            </a:pPr>
            <a:r>
              <a:rPr lang="fr-FR" sz="1800" dirty="0"/>
              <a:t>		</a:t>
            </a:r>
            <a:r>
              <a:rPr lang="fr-FR" sz="1800" b="1" dirty="0"/>
              <a:t>NUMBER - - </a:t>
            </a:r>
            <a:r>
              <a:rPr lang="fr-FR" sz="1800" b="1" dirty="0" smtClean="0"/>
              <a:t>valide</a:t>
            </a:r>
          </a:p>
          <a:p>
            <a:pPr lvl="2">
              <a:buFontTx/>
              <a:buNone/>
            </a:pPr>
            <a:endParaRPr lang="fr-FR" sz="1800" b="1" dirty="0"/>
          </a:p>
          <a:p>
            <a:r>
              <a:rPr lang="fr-FR" sz="2400" dirty="0"/>
              <a:t>IN : valeur transférée vers la procédure mais non retournée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OUT : valeur retournée uniquement.</a:t>
            </a:r>
          </a:p>
          <a:p>
            <a:r>
              <a:rPr lang="fr-FR" sz="2400" dirty="0"/>
              <a:t>INOUT : valeur transféré et retournée.</a:t>
            </a:r>
          </a:p>
          <a:p>
            <a:r>
              <a:rPr lang="fr-FR" sz="2400" dirty="0"/>
              <a:t>Par défaut le préfix IN est appliqué.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Paramètre</a:t>
            </a:r>
            <a:br>
              <a:rPr lang="fr-FR"/>
            </a:br>
            <a:r>
              <a:rPr lang="fr-FR"/>
              <a:t>d ’une procédure</a:t>
            </a:r>
          </a:p>
        </p:txBody>
      </p:sp>
    </p:spTree>
    <p:extLst>
      <p:ext uri="{BB962C8B-B14F-4D97-AF65-F5344CB8AC3E}">
        <p14:creationId xmlns:p14="http://schemas.microsoft.com/office/powerpoint/2010/main" val="8787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/>
              <a:t>Exemple</a:t>
            </a:r>
          </a:p>
          <a:p>
            <a:pPr>
              <a:buFontTx/>
              <a:buNone/>
            </a:pPr>
            <a:r>
              <a:rPr lang="fr-CA"/>
              <a:t>	</a:t>
            </a:r>
            <a:r>
              <a:rPr lang="fr-CA" sz="1600"/>
              <a:t>CREATE PROCEDURE </a:t>
            </a:r>
          </a:p>
          <a:p>
            <a:pPr>
              <a:buFontTx/>
              <a:buNone/>
            </a:pPr>
            <a:r>
              <a:rPr lang="fr-CA" sz="1600"/>
              <a:t>		Verif(P_Nom IN VARCHAR2, P_No OUT NUMBER)</a:t>
            </a:r>
          </a:p>
          <a:p>
            <a:pPr>
              <a:buFontTx/>
              <a:buNone/>
            </a:pPr>
            <a:r>
              <a:rPr lang="fr-CA" sz="1600"/>
              <a:t>	IS</a:t>
            </a:r>
          </a:p>
          <a:p>
            <a:pPr>
              <a:buFontTx/>
              <a:buNone/>
            </a:pPr>
            <a:r>
              <a:rPr lang="fr-CA" sz="1600"/>
              <a:t>	   	Déclaration</a:t>
            </a:r>
          </a:p>
          <a:p>
            <a:pPr>
              <a:buFontTx/>
              <a:buNone/>
            </a:pPr>
            <a:r>
              <a:rPr lang="fr-CA" sz="1600"/>
              <a:t>	BEGIN</a:t>
            </a:r>
          </a:p>
          <a:p>
            <a:pPr>
              <a:buFontTx/>
              <a:buNone/>
            </a:pPr>
            <a:r>
              <a:rPr lang="fr-CA" sz="1600"/>
              <a:t>	 	Énoncées;</a:t>
            </a:r>
          </a:p>
          <a:p>
            <a:pPr>
              <a:buFontTx/>
              <a:buNone/>
            </a:pPr>
            <a:r>
              <a:rPr lang="fr-CA" sz="1600"/>
              <a:t>	[EXEPTION</a:t>
            </a:r>
          </a:p>
          <a:p>
            <a:pPr>
              <a:buFontTx/>
              <a:buNone/>
            </a:pPr>
            <a:r>
              <a:rPr lang="fr-CA" sz="1600"/>
              <a:t>		Traitement des exceptions;</a:t>
            </a:r>
          </a:p>
          <a:p>
            <a:pPr>
              <a:buFontTx/>
              <a:buNone/>
            </a:pPr>
            <a:r>
              <a:rPr lang="fr-CA" sz="1600"/>
              <a:t>	END;]</a:t>
            </a:r>
          </a:p>
          <a:p>
            <a:pPr>
              <a:buFontTx/>
              <a:buNone/>
            </a:pPr>
            <a:endParaRPr lang="fr-CA"/>
          </a:p>
          <a:p>
            <a:pPr>
              <a:buFontTx/>
              <a:buNone/>
            </a:pPr>
            <a:endParaRPr lang="fr-CA" sz="1600"/>
          </a:p>
          <a:p>
            <a:pPr>
              <a:buFontTx/>
              <a:buNone/>
            </a:pPr>
            <a:endParaRPr lang="fr-CA" sz="1600"/>
          </a:p>
          <a:p>
            <a:pPr>
              <a:buFontTx/>
              <a:buNone/>
            </a:pPr>
            <a:endParaRPr lang="fr-CA"/>
          </a:p>
          <a:p>
            <a:endParaRPr lang="fr-CA"/>
          </a:p>
          <a:p>
            <a:endParaRPr lang="fr-CA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A"/>
              <a:t>Exemple de paramètres</a:t>
            </a:r>
          </a:p>
        </p:txBody>
      </p:sp>
    </p:spTree>
    <p:extLst>
      <p:ext uri="{BB962C8B-B14F-4D97-AF65-F5344CB8AC3E}">
        <p14:creationId xmlns:p14="http://schemas.microsoft.com/office/powerpoint/2010/main" val="11213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5829300" cy="6172200"/>
          </a:xfrm>
          <a:ln/>
        </p:spPr>
        <p:txBody>
          <a:bodyPr/>
          <a:lstStyle/>
          <a:p>
            <a:r>
              <a:rPr lang="fr-FR"/>
              <a:t>Utiliser l’énoncé SQL</a:t>
            </a:r>
          </a:p>
          <a:p>
            <a:pPr lvl="1"/>
            <a:r>
              <a:rPr lang="fr-FR"/>
              <a:t>CREATE FUNCTION</a:t>
            </a:r>
          </a:p>
          <a:p>
            <a:endParaRPr lang="fr-FR"/>
          </a:p>
        </p:txBody>
      </p:sp>
      <p:sp>
        <p:nvSpPr>
          <p:cNvPr id="441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8293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Créer une fonction</a:t>
            </a:r>
          </a:p>
        </p:txBody>
      </p:sp>
      <p:sp>
        <p:nvSpPr>
          <p:cNvPr id="441348" name="Rectangle 1028"/>
          <p:cNvSpPr>
            <a:spLocks noChangeArrowheads="1"/>
          </p:cNvSpPr>
          <p:nvPr/>
        </p:nvSpPr>
        <p:spPr bwMode="auto">
          <a:xfrm>
            <a:off x="838200" y="3276600"/>
            <a:ext cx="5181600" cy="3352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fr-FR" sz="1800"/>
              <a:t>CREATE [OR REPLACE] FUNCTION </a:t>
            </a:r>
            <a:r>
              <a:rPr kumimoji="0" lang="fr-FR" sz="2000" i="1"/>
              <a:t>Nom_fct</a:t>
            </a:r>
            <a:r>
              <a:rPr kumimoji="0" lang="fr-FR" sz="2000"/>
              <a:t>(Paramètres[,…])</a:t>
            </a:r>
            <a:r>
              <a:rPr kumimoji="0" lang="fr-FR" sz="1800" i="1"/>
              <a:t> </a:t>
            </a:r>
            <a:r>
              <a:rPr kumimoji="0" lang="fr-FR" sz="1800"/>
              <a:t>RETURN Type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/>
              <a:t>IS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 i="1"/>
              <a:t>	</a:t>
            </a:r>
            <a:r>
              <a:rPr kumimoji="0" lang="fr-FR" sz="1800"/>
              <a:t>Déclarations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/>
              <a:t>BEGIN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 i="1"/>
              <a:t>	</a:t>
            </a:r>
            <a:r>
              <a:rPr kumimoji="0" lang="fr-FR" sz="1800"/>
              <a:t>Enoncés;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 i="1"/>
              <a:t>	</a:t>
            </a:r>
            <a:r>
              <a:rPr kumimoji="0" lang="fr-FR" sz="1800"/>
              <a:t>RETURN …;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/>
              <a:t>[EXCEPTION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/>
              <a:t>	Traitement d ’exception;]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fr-FR" sz="1800"/>
              <a:t>END;</a:t>
            </a:r>
          </a:p>
        </p:txBody>
      </p:sp>
      <p:sp>
        <p:nvSpPr>
          <p:cNvPr id="441349" name="Rectangle 1029"/>
          <p:cNvSpPr>
            <a:spLocks noChangeArrowheads="1"/>
          </p:cNvSpPr>
          <p:nvPr/>
        </p:nvSpPr>
        <p:spPr bwMode="auto">
          <a:xfrm>
            <a:off x="457200" y="6858000"/>
            <a:ext cx="5829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fr-FR"/>
              <a:t>Pour détruire la procédure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0" lang="fr-FR" sz="2400"/>
              <a:t>DROP FUNCTION </a:t>
            </a:r>
            <a:r>
              <a:rPr kumimoji="0" lang="fr-FR" sz="2400" i="1"/>
              <a:t>Nom_fct</a:t>
            </a:r>
            <a:r>
              <a:rPr kumimoji="0" lang="fr-FR" sz="2400"/>
              <a:t>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4766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16632" y="1975105"/>
            <a:ext cx="6741368" cy="6034617"/>
          </a:xfrm>
          <a:ln/>
        </p:spPr>
        <p:txBody>
          <a:bodyPr>
            <a:normAutofit/>
          </a:bodyPr>
          <a:lstStyle/>
          <a:p>
            <a:r>
              <a:rPr lang="fr-FR" sz="3200" dirty="0"/>
              <a:t>D’une autre fonction ou procédure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dirty="0"/>
              <a:t>D’un outils interactif</a:t>
            </a:r>
          </a:p>
          <a:p>
            <a:pPr lvl="1"/>
            <a:r>
              <a:rPr lang="fr-FR" sz="2800" dirty="0"/>
              <a:t>ex: SQL PLUS</a:t>
            </a:r>
            <a:r>
              <a:rPr lang="fr-FR" sz="2800" dirty="0" smtClean="0"/>
              <a:t>.</a:t>
            </a:r>
          </a:p>
          <a:p>
            <a:pPr lvl="1"/>
            <a:endParaRPr lang="fr-FR" sz="2800" dirty="0"/>
          </a:p>
          <a:p>
            <a:r>
              <a:rPr lang="fr-FR" sz="3200" dirty="0"/>
              <a:t>D ’une application</a:t>
            </a:r>
          </a:p>
          <a:p>
            <a:pPr lvl="1"/>
            <a:r>
              <a:rPr lang="fr-FR" sz="2800" dirty="0" err="1"/>
              <a:t>Form</a:t>
            </a:r>
            <a:r>
              <a:rPr lang="fr-FR" sz="2800" dirty="0"/>
              <a:t> </a:t>
            </a:r>
            <a:r>
              <a:rPr lang="fr-FR" sz="2800" dirty="0" err="1"/>
              <a:t>builder</a:t>
            </a:r>
            <a:endParaRPr lang="fr-FR" sz="2800" dirty="0"/>
          </a:p>
          <a:p>
            <a:pPr lvl="1"/>
            <a:r>
              <a:rPr lang="fr-FR" sz="2800" dirty="0"/>
              <a:t>programme avec </a:t>
            </a:r>
            <a:r>
              <a:rPr lang="fr-FR" sz="2800" dirty="0" smtClean="0"/>
              <a:t>pré-compilateur</a:t>
            </a:r>
          </a:p>
          <a:p>
            <a:pPr lvl="1"/>
            <a:endParaRPr lang="fr-FR" sz="2800" dirty="0"/>
          </a:p>
          <a:p>
            <a:r>
              <a:rPr lang="fr-FR" sz="3200" dirty="0"/>
              <a:t>Dans un énoncé SQL (pour une fonction).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Appel d’une</a:t>
            </a:r>
            <a:br>
              <a:rPr lang="fr-FR"/>
            </a:br>
            <a:r>
              <a:rPr lang="fr-FR"/>
              <a:t>procédure ou fonction</a:t>
            </a:r>
          </a:p>
        </p:txBody>
      </p:sp>
    </p:spTree>
    <p:extLst>
      <p:ext uri="{BB962C8B-B14F-4D97-AF65-F5344CB8AC3E}">
        <p14:creationId xmlns:p14="http://schemas.microsoft.com/office/powerpoint/2010/main" val="17290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if - then </a:t>
            </a:r>
          </a:p>
          <a:p>
            <a:r>
              <a:rPr lang="fr-FR"/>
              <a:t>if – then – else</a:t>
            </a:r>
          </a:p>
          <a:p>
            <a:r>
              <a:rPr lang="fr-FR"/>
              <a:t>if – then - elsif</a:t>
            </a:r>
          </a:p>
          <a:p>
            <a:r>
              <a:rPr lang="fr-FR"/>
              <a:t>loop  - end loop</a:t>
            </a:r>
          </a:p>
          <a:p>
            <a:r>
              <a:rPr lang="fr-FR"/>
              <a:t>for – end loop</a:t>
            </a:r>
          </a:p>
          <a:p>
            <a:r>
              <a:rPr lang="fr-FR"/>
              <a:t>while – end loop</a:t>
            </a:r>
          </a:p>
          <a:p>
            <a:r>
              <a:rPr lang="fr-FR"/>
              <a:t>exit</a:t>
            </a:r>
          </a:p>
          <a:p>
            <a:r>
              <a:rPr lang="fr-FR"/>
              <a:t>goto</a:t>
            </a:r>
          </a:p>
          <a:p>
            <a:r>
              <a:rPr lang="fr-FR"/>
              <a:t>null</a:t>
            </a: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fr-FR"/>
              <a:t>Vue d’ensemble</a:t>
            </a:r>
            <a:br>
              <a:rPr lang="fr-FR"/>
            </a:br>
            <a:r>
              <a:rPr lang="fr-FR"/>
              <a:t>Structures de contrôle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1027"/>
          <p:cNvSpPr>
            <a:spLocks noGrp="1" noChangeArrowheads="1"/>
          </p:cNvSpPr>
          <p:nvPr>
            <p:ph idx="1"/>
          </p:nvPr>
        </p:nvSpPr>
        <p:spPr>
          <a:xfrm>
            <a:off x="342900" y="1975105"/>
            <a:ext cx="6398468" cy="6034617"/>
          </a:xfrm>
          <a:ln/>
        </p:spPr>
        <p:txBody>
          <a:bodyPr/>
          <a:lstStyle/>
          <a:p>
            <a:r>
              <a:rPr lang="fr-FR" dirty="0"/>
              <a:t>EXECUTE </a:t>
            </a:r>
            <a:r>
              <a:rPr lang="fr-FR" i="1" dirty="0" err="1"/>
              <a:t>Nom_fct</a:t>
            </a:r>
            <a:r>
              <a:rPr lang="fr-FR" dirty="0"/>
              <a:t>(Paramètre[,…¸]);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/>
              <a:t>Exemple:</a:t>
            </a:r>
          </a:p>
          <a:p>
            <a:pPr lvl="1"/>
            <a:r>
              <a:rPr lang="fr-FR" sz="1600" dirty="0"/>
              <a:t>soit la procédure </a:t>
            </a:r>
            <a:r>
              <a:rPr lang="fr-FR" sz="1600" dirty="0" err="1" smtClean="0"/>
              <a:t>Fct_Augmt_Sal</a:t>
            </a:r>
            <a:r>
              <a:rPr lang="fr-FR" sz="1600" dirty="0" smtClean="0"/>
              <a:t>(</a:t>
            </a:r>
            <a:r>
              <a:rPr lang="fr-FR" sz="1600" dirty="0" err="1" smtClean="0"/>
              <a:t>P_NoEmp</a:t>
            </a:r>
            <a:r>
              <a:rPr lang="fr-FR" sz="1600" i="1" dirty="0" smtClean="0"/>
              <a:t>, </a:t>
            </a:r>
            <a:r>
              <a:rPr lang="fr-FR" sz="1600" dirty="0" err="1" smtClean="0"/>
              <a:t>P</a:t>
            </a:r>
            <a:r>
              <a:rPr lang="fr-FR" sz="1600" i="1" dirty="0" err="1" smtClean="0"/>
              <a:t>_</a:t>
            </a:r>
            <a:r>
              <a:rPr lang="fr-FR" sz="1600" dirty="0" err="1" smtClean="0"/>
              <a:t>Montant</a:t>
            </a:r>
            <a:r>
              <a:rPr lang="fr-FR" sz="1600" dirty="0"/>
              <a:t>)</a:t>
            </a:r>
          </a:p>
          <a:p>
            <a:pPr lvl="1"/>
            <a:r>
              <a:rPr lang="fr-FR" sz="1600" b="1" dirty="0"/>
              <a:t>EXECUTE </a:t>
            </a:r>
            <a:r>
              <a:rPr lang="fr-FR" sz="1600" dirty="0" err="1"/>
              <a:t>Fct_Augmt_Sal</a:t>
            </a:r>
            <a:r>
              <a:rPr lang="fr-FR" sz="1600" b="1" dirty="0"/>
              <a:t> </a:t>
            </a:r>
            <a:r>
              <a:rPr lang="fr-FR" sz="1600" b="1" dirty="0" smtClean="0"/>
              <a:t> (</a:t>
            </a:r>
            <a:r>
              <a:rPr lang="fr-FR" sz="1600" b="1" dirty="0"/>
              <a:t>1043,200);</a:t>
            </a:r>
          </a:p>
        </p:txBody>
      </p:sp>
      <p:sp>
        <p:nvSpPr>
          <p:cNvPr id="4444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Appel de SQLPLUS </a:t>
            </a:r>
            <a:br>
              <a:rPr lang="fr-FR"/>
            </a:br>
            <a:r>
              <a:rPr lang="fr-FR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8166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41600"/>
            <a:ext cx="5962650" cy="54864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fr-FR" dirty="0"/>
              <a:t>Créer une variable </a:t>
            </a:r>
            <a:r>
              <a:rPr lang="fr-FR" dirty="0" smtClean="0"/>
              <a:t>session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sz="1800" b="1" dirty="0" smtClean="0"/>
              <a:t>VARIABLE </a:t>
            </a:r>
            <a:r>
              <a:rPr lang="fr-FR" sz="1800" b="1" dirty="0" err="1"/>
              <a:t>V_Montant</a:t>
            </a:r>
            <a:r>
              <a:rPr lang="fr-FR" sz="1800" b="1" dirty="0"/>
              <a:t> NUMBER</a:t>
            </a:r>
          </a:p>
          <a:p>
            <a:pPr lvl="1">
              <a:buFontTx/>
              <a:buNone/>
            </a:pPr>
            <a:endParaRPr lang="fr-FR" sz="2800" dirty="0" smtClean="0"/>
          </a:p>
          <a:p>
            <a:pPr lvl="1">
              <a:buFontTx/>
              <a:buNone/>
            </a:pPr>
            <a:endParaRPr lang="fr-FR" sz="2800" dirty="0"/>
          </a:p>
          <a:p>
            <a:pPr>
              <a:buFontTx/>
              <a:buNone/>
            </a:pPr>
            <a:r>
              <a:rPr lang="fr-FR" dirty="0"/>
              <a:t>Exécuter la </a:t>
            </a:r>
            <a:r>
              <a:rPr lang="fr-FR" dirty="0" smtClean="0"/>
              <a:t>fonction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sz="1800" b="1" dirty="0" smtClean="0"/>
              <a:t>EXECUTE </a:t>
            </a:r>
            <a:r>
              <a:rPr lang="fr-FR" sz="1800" b="1" dirty="0"/>
              <a:t>:</a:t>
            </a:r>
            <a:r>
              <a:rPr lang="fr-FR" sz="1800" b="1" dirty="0" err="1"/>
              <a:t>V_Montant</a:t>
            </a:r>
            <a:r>
              <a:rPr lang="fr-FR" sz="1800" b="1" dirty="0"/>
              <a:t> := </a:t>
            </a:r>
            <a:r>
              <a:rPr lang="fr-FR" sz="1800" b="1" dirty="0" err="1" smtClean="0"/>
              <a:t>Fct_Revenu</a:t>
            </a:r>
            <a:r>
              <a:rPr lang="fr-FR" sz="1800" b="1" dirty="0" smtClean="0"/>
              <a:t>(1243</a:t>
            </a:r>
            <a:r>
              <a:rPr lang="fr-FR" sz="1800" b="1" dirty="0"/>
              <a:t>);</a:t>
            </a:r>
          </a:p>
          <a:p>
            <a:pPr lvl="1">
              <a:buFontTx/>
              <a:buNone/>
            </a:pPr>
            <a:endParaRPr lang="fr-FR" b="1" dirty="0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Appel de SQLPLUS</a:t>
            </a:r>
            <a:br>
              <a:rPr lang="fr-FR"/>
            </a:br>
            <a:r>
              <a:rPr lang="fr-FR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1707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41600"/>
            <a:ext cx="5886450" cy="1930400"/>
          </a:xfrm>
          <a:ln/>
        </p:spPr>
        <p:txBody>
          <a:bodyPr/>
          <a:lstStyle/>
          <a:p>
            <a:r>
              <a:rPr lang="fr-FR"/>
              <a:t>Dans SELECT, INSERT, UPDATE, DELETE, comme les fonctions SQL régulières</a:t>
            </a: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Appel d’une fonction</a:t>
            </a:r>
            <a:br>
              <a:rPr lang="fr-FR"/>
            </a:br>
            <a:r>
              <a:rPr lang="fr-FR"/>
              <a:t>d’un énoncé SQL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609600" y="5334000"/>
            <a:ext cx="5867400" cy="258532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fr-FR" sz="1800" dirty="0">
                <a:latin typeface="Times New Roman" pitchFamily="18" charset="0"/>
              </a:rPr>
              <a:t>SELECT </a:t>
            </a:r>
            <a:endParaRPr kumimoji="0" lang="fr-FR" sz="1800" dirty="0" smtClean="0">
              <a:latin typeface="Times New Roman" pitchFamily="18" charset="0"/>
            </a:endParaRPr>
          </a:p>
          <a:p>
            <a:r>
              <a:rPr kumimoji="0" lang="fr-FR" sz="1800" dirty="0">
                <a:latin typeface="Times New Roman" pitchFamily="18" charset="0"/>
              </a:rPr>
              <a:t>	</a:t>
            </a:r>
            <a:r>
              <a:rPr kumimoji="0" lang="fr-FR" sz="1800" dirty="0" smtClean="0">
                <a:latin typeface="Times New Roman" pitchFamily="18" charset="0"/>
              </a:rPr>
              <a:t>Nom, </a:t>
            </a:r>
          </a:p>
          <a:p>
            <a:r>
              <a:rPr kumimoji="0" lang="fr-FR" sz="1800" dirty="0">
                <a:latin typeface="Times New Roman" pitchFamily="18" charset="0"/>
              </a:rPr>
              <a:t>	</a:t>
            </a:r>
            <a:r>
              <a:rPr kumimoji="0" lang="fr-FR" sz="1800" dirty="0" smtClean="0">
                <a:latin typeface="Times New Roman" pitchFamily="18" charset="0"/>
              </a:rPr>
              <a:t>TO_DATE(</a:t>
            </a:r>
            <a:r>
              <a:rPr kumimoji="0" lang="fr-FR" sz="1800" dirty="0" err="1" smtClean="0">
                <a:latin typeface="Times New Roman" pitchFamily="18" charset="0"/>
              </a:rPr>
              <a:t>date_embauche</a:t>
            </a:r>
            <a:r>
              <a:rPr kumimoji="0" lang="fr-FR" sz="1800" dirty="0">
                <a:latin typeface="Times New Roman" pitchFamily="18" charset="0"/>
              </a:rPr>
              <a:t>), </a:t>
            </a:r>
            <a:r>
              <a:rPr kumimoji="0" lang="fr-FR" sz="1800" dirty="0" smtClean="0">
                <a:latin typeface="Times New Roman" pitchFamily="18" charset="0"/>
              </a:rPr>
              <a:t> Revenu(id)</a:t>
            </a:r>
            <a:endParaRPr kumimoji="0" lang="fr-FR" sz="1800" dirty="0">
              <a:latin typeface="Times New Roman" pitchFamily="18" charset="0"/>
            </a:endParaRPr>
          </a:p>
          <a:p>
            <a:r>
              <a:rPr kumimoji="0" lang="fr-FR" sz="1800" dirty="0" smtClean="0">
                <a:latin typeface="Times New Roman" pitchFamily="18" charset="0"/>
              </a:rPr>
              <a:t>FROM </a:t>
            </a:r>
          </a:p>
          <a:p>
            <a:r>
              <a:rPr kumimoji="0" lang="fr-FR" sz="1800" dirty="0">
                <a:latin typeface="Times New Roman" pitchFamily="18" charset="0"/>
              </a:rPr>
              <a:t>	</a:t>
            </a:r>
            <a:r>
              <a:rPr kumimoji="0" lang="fr-FR" sz="1800" dirty="0" err="1" smtClean="0">
                <a:latin typeface="Times New Roman" pitchFamily="18" charset="0"/>
              </a:rPr>
              <a:t>employe</a:t>
            </a:r>
            <a:endParaRPr kumimoji="0" lang="fr-FR" sz="1800" dirty="0">
              <a:latin typeface="Times New Roman" pitchFamily="18" charset="0"/>
            </a:endParaRPr>
          </a:p>
          <a:p>
            <a:r>
              <a:rPr kumimoji="0" lang="fr-FR" sz="1800" dirty="0" smtClean="0">
                <a:latin typeface="Times New Roman" pitchFamily="18" charset="0"/>
              </a:rPr>
              <a:t>ORDER </a:t>
            </a:r>
            <a:r>
              <a:rPr kumimoji="0" lang="fr-FR" sz="1800" dirty="0">
                <a:latin typeface="Times New Roman" pitchFamily="18" charset="0"/>
              </a:rPr>
              <a:t>BY </a:t>
            </a:r>
            <a:endParaRPr kumimoji="0" lang="fr-FR" sz="1800" dirty="0" smtClean="0">
              <a:latin typeface="Times New Roman" pitchFamily="18" charset="0"/>
            </a:endParaRPr>
          </a:p>
          <a:p>
            <a:r>
              <a:rPr kumimoji="0" lang="fr-FR" sz="1800" dirty="0">
                <a:latin typeface="Times New Roman" pitchFamily="18" charset="0"/>
              </a:rPr>
              <a:t>	</a:t>
            </a:r>
            <a:r>
              <a:rPr kumimoji="0" lang="fr-FR" sz="1800" dirty="0" smtClean="0">
                <a:latin typeface="Times New Roman" pitchFamily="18" charset="0"/>
              </a:rPr>
              <a:t>Revenu(id);</a:t>
            </a:r>
            <a:endParaRPr kumimoji="0" lang="fr-FR" sz="1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0" lang="fr-FR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Met fin à l’exécution d ’une procédure ou fonction.</a:t>
            </a:r>
          </a:p>
          <a:p>
            <a:endParaRPr lang="fr-FR"/>
          </a:p>
          <a:p>
            <a:r>
              <a:rPr lang="fr-FR"/>
              <a:t>Fonction:</a:t>
            </a:r>
          </a:p>
          <a:p>
            <a:pPr lvl="1"/>
            <a:r>
              <a:rPr lang="fr-FR"/>
              <a:t> RETURN   (valeur)</a:t>
            </a:r>
          </a:p>
          <a:p>
            <a:pPr lvl="1"/>
            <a:endParaRPr lang="fr-FR"/>
          </a:p>
          <a:p>
            <a:r>
              <a:rPr lang="fr-FR"/>
              <a:t>Procédure:</a:t>
            </a:r>
          </a:p>
          <a:p>
            <a:pPr lvl="1"/>
            <a:r>
              <a:rPr lang="fr-FR"/>
              <a:t>RETURN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L ’énoncé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5791200" cy="152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PL/SQL Avancé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5486400" cy="3581400"/>
          </a:xfrm>
          <a:ln/>
        </p:spPr>
        <p:txBody>
          <a:bodyPr>
            <a:normAutofit/>
          </a:bodyPr>
          <a:lstStyle/>
          <a:p>
            <a:pPr marL="196850" indent="-196850">
              <a:buFontTx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variables simples</a:t>
            </a:r>
          </a:p>
          <a:p>
            <a:pPr marL="196850" indent="-196850">
              <a:buFontTx/>
              <a:buChar char="•"/>
            </a:pPr>
            <a:r>
              <a:rPr lang="fr-FR" sz="2000" dirty="0"/>
              <a:t>Les variables de type enregistrement</a:t>
            </a:r>
          </a:p>
          <a:p>
            <a:pPr marL="196850" indent="-196850">
              <a:buFontTx/>
              <a:buChar char="•"/>
            </a:pPr>
            <a:r>
              <a:rPr lang="fr-FR" sz="2000" dirty="0"/>
              <a:t> Structure itérative (boucles)</a:t>
            </a:r>
          </a:p>
          <a:p>
            <a:pPr marL="196850" indent="-196850">
              <a:buFontTx/>
              <a:buChar char="•"/>
            </a:pPr>
            <a:r>
              <a:rPr lang="fr-FR" sz="2000" dirty="0"/>
              <a:t> Définition et manipulation d'un curseur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28800"/>
            <a:ext cx="6083002" cy="6299200"/>
          </a:xfrm>
          <a:ln/>
        </p:spPr>
        <p:txBody>
          <a:bodyPr/>
          <a:lstStyle/>
          <a:p>
            <a:pPr marL="98425" indent="-98425">
              <a:buFontTx/>
              <a:buNone/>
            </a:pPr>
            <a:r>
              <a:rPr lang="fr-FR" dirty="0"/>
              <a:t>Exemple 1:</a:t>
            </a:r>
          </a:p>
          <a:p>
            <a:pPr marL="98425" indent="-98425">
              <a:buFontTx/>
              <a:buNone/>
            </a:pPr>
            <a:r>
              <a:rPr lang="fr-FR" dirty="0"/>
              <a:t>	</a:t>
            </a:r>
            <a:r>
              <a:rPr lang="fr-FR" dirty="0" err="1"/>
              <a:t>V_NoEmp</a:t>
            </a:r>
            <a:r>
              <a:rPr lang="fr-FR" dirty="0"/>
              <a:t>  </a:t>
            </a:r>
            <a:r>
              <a:rPr lang="fr-FR" dirty="0" err="1" smtClean="0"/>
              <a:t>employe.id%TYPE</a:t>
            </a:r>
            <a:r>
              <a:rPr lang="fr-FR" dirty="0"/>
              <a:t>;</a:t>
            </a:r>
          </a:p>
          <a:p>
            <a:pPr marL="98425" indent="-98425">
              <a:buFontTx/>
              <a:buNone/>
            </a:pPr>
            <a:r>
              <a:rPr lang="fr-FR" dirty="0"/>
              <a:t> (variable ayant le même type que la colonne </a:t>
            </a:r>
            <a:r>
              <a:rPr lang="fr-FR" b="1" i="1" dirty="0" smtClean="0"/>
              <a:t>id </a:t>
            </a:r>
            <a:r>
              <a:rPr lang="fr-FR" dirty="0" smtClean="0"/>
              <a:t>de </a:t>
            </a:r>
            <a:r>
              <a:rPr lang="fr-FR" dirty="0"/>
              <a:t>la table </a:t>
            </a:r>
            <a:r>
              <a:rPr lang="fr-FR" b="1" i="1" dirty="0" err="1" smtClean="0"/>
              <a:t>employe</a:t>
            </a:r>
            <a:r>
              <a:rPr lang="fr-FR" dirty="0" smtClean="0"/>
              <a:t>)</a:t>
            </a:r>
            <a:endParaRPr lang="fr-FR" dirty="0"/>
          </a:p>
          <a:p>
            <a:pPr marL="98425" indent="-98425">
              <a:buFontTx/>
              <a:buNone/>
            </a:pPr>
            <a:endParaRPr lang="fr-FR" dirty="0"/>
          </a:p>
          <a:p>
            <a:pPr marL="98425" indent="-98425">
              <a:buFontTx/>
              <a:buNone/>
            </a:pPr>
            <a:r>
              <a:rPr lang="fr-FR" dirty="0"/>
              <a:t>Exemple 2:</a:t>
            </a:r>
          </a:p>
          <a:p>
            <a:pPr marL="98425" indent="-98425">
              <a:buFontTx/>
              <a:buNone/>
            </a:pPr>
            <a:r>
              <a:rPr lang="fr-FR" dirty="0" err="1" smtClean="0"/>
              <a:t>V_Essai</a:t>
            </a:r>
            <a:r>
              <a:rPr lang="fr-FR" dirty="0" smtClean="0"/>
              <a:t> </a:t>
            </a:r>
            <a:r>
              <a:rPr lang="fr-FR" dirty="0" err="1"/>
              <a:t>V_NoEmp%TYPE</a:t>
            </a:r>
            <a:r>
              <a:rPr lang="fr-FR" dirty="0"/>
              <a:t>;</a:t>
            </a:r>
          </a:p>
          <a:p>
            <a:pPr marL="98425" indent="-98425">
              <a:buFontTx/>
              <a:buNone/>
            </a:pPr>
            <a:r>
              <a:rPr lang="fr-FR" dirty="0"/>
              <a:t>(variable du même type qu'une autre variable)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Variable 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1027"/>
          <p:cNvSpPr>
            <a:spLocks noGrp="1" noChangeArrowheads="1"/>
          </p:cNvSpPr>
          <p:nvPr>
            <p:ph idx="1"/>
          </p:nvPr>
        </p:nvSpPr>
        <p:spPr>
          <a:xfrm>
            <a:off x="514350" y="1447800"/>
            <a:ext cx="5829300" cy="6680200"/>
          </a:xfrm>
          <a:ln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endParaRPr lang="fr-FR" b="1" dirty="0" smtClean="0"/>
          </a:p>
          <a:p>
            <a:pPr>
              <a:buFontTx/>
              <a:buNone/>
            </a:pPr>
            <a:r>
              <a:rPr lang="fr-FR" b="1" dirty="0" smtClean="0"/>
              <a:t>LOOP</a:t>
            </a:r>
            <a:endParaRPr lang="fr-FR" b="1" dirty="0"/>
          </a:p>
          <a:p>
            <a:pPr>
              <a:buFontTx/>
              <a:buNone/>
            </a:pPr>
            <a:r>
              <a:rPr lang="fr-FR" b="1" dirty="0"/>
              <a:t>	Séquence d ’instructions</a:t>
            </a:r>
          </a:p>
          <a:p>
            <a:pPr>
              <a:buFontTx/>
              <a:buNone/>
            </a:pPr>
            <a:r>
              <a:rPr lang="fr-FR" b="1" dirty="0"/>
              <a:t>END LOOP;</a:t>
            </a:r>
          </a:p>
          <a:p>
            <a:pPr>
              <a:buFontTx/>
              <a:buNone/>
            </a:pPr>
            <a:r>
              <a:rPr lang="fr-FR" b="1" dirty="0"/>
              <a:t>on sort de la boucle avec:</a:t>
            </a:r>
          </a:p>
          <a:p>
            <a:pPr>
              <a:buFontTx/>
              <a:buNone/>
            </a:pPr>
            <a:r>
              <a:rPr lang="fr-FR" b="1" dirty="0"/>
              <a:t> EXIT WHEN ou </a:t>
            </a:r>
            <a:r>
              <a:rPr lang="fr-FR" b="1" dirty="0" smtClean="0"/>
              <a:t>EXIT</a:t>
            </a:r>
          </a:p>
          <a:p>
            <a:pPr>
              <a:buFontTx/>
              <a:buNone/>
            </a:pPr>
            <a:endParaRPr lang="fr-FR" sz="3200" dirty="0"/>
          </a:p>
          <a:p>
            <a:pPr>
              <a:buFontTx/>
              <a:buNone/>
            </a:pPr>
            <a:r>
              <a:rPr lang="fr-FR" dirty="0"/>
              <a:t>Exemple1:</a:t>
            </a:r>
          </a:p>
          <a:p>
            <a:pPr>
              <a:buFontTx/>
              <a:buNone/>
            </a:pPr>
            <a:r>
              <a:rPr lang="fr-FR" sz="2400" dirty="0" smtClean="0"/>
              <a:t>	DECLARE</a:t>
            </a:r>
            <a:endParaRPr lang="fr-FR" sz="2400" dirty="0"/>
          </a:p>
          <a:p>
            <a:pPr>
              <a:buFontTx/>
              <a:buNone/>
            </a:pPr>
            <a:r>
              <a:rPr lang="fr-FR" sz="2400" dirty="0" smtClean="0"/>
              <a:t>		…</a:t>
            </a:r>
            <a:endParaRPr lang="fr-FR" sz="2400" dirty="0"/>
          </a:p>
          <a:p>
            <a:pPr>
              <a:buFontTx/>
              <a:buNone/>
            </a:pPr>
            <a:r>
              <a:rPr lang="fr-FR" sz="2400" dirty="0" smtClean="0"/>
              <a:t>	BEGIN</a:t>
            </a:r>
            <a:endParaRPr lang="fr-FR" sz="2400" dirty="0"/>
          </a:p>
          <a:p>
            <a:pPr>
              <a:buFontTx/>
              <a:buNone/>
            </a:pPr>
            <a:r>
              <a:rPr lang="fr-FR" sz="2400" b="1" dirty="0" smtClean="0"/>
              <a:t>		LOOP</a:t>
            </a:r>
            <a:endParaRPr lang="fr-FR" sz="2400" dirty="0"/>
          </a:p>
          <a:p>
            <a:pPr>
              <a:buFontTx/>
              <a:buNone/>
            </a:pPr>
            <a:r>
              <a:rPr lang="fr-FR" sz="2400" dirty="0"/>
              <a:t>		</a:t>
            </a:r>
            <a:r>
              <a:rPr lang="fr-FR" sz="2400" dirty="0" smtClean="0"/>
              <a:t>	SELECT</a:t>
            </a:r>
            <a:r>
              <a:rPr lang="fr-FR" sz="2400" dirty="0"/>
              <a:t>…</a:t>
            </a:r>
          </a:p>
          <a:p>
            <a:pPr>
              <a:buFontTx/>
              <a:buNone/>
            </a:pPr>
            <a:r>
              <a:rPr lang="fr-FR" sz="2400" dirty="0" smtClean="0"/>
              <a:t>			EXIT </a:t>
            </a:r>
            <a:r>
              <a:rPr lang="fr-FR" sz="2400" dirty="0"/>
              <a:t>WHEN </a:t>
            </a:r>
            <a:r>
              <a:rPr lang="fr-FR" sz="2400" dirty="0" err="1"/>
              <a:t>V_Salaire</a:t>
            </a:r>
            <a:r>
              <a:rPr lang="fr-FR" sz="2400" dirty="0"/>
              <a:t> &gt; </a:t>
            </a:r>
            <a:r>
              <a:rPr lang="fr-FR" sz="2400" dirty="0" smtClean="0"/>
              <a:t>200</a:t>
            </a:r>
            <a:r>
              <a:rPr lang="fr-FR" sz="2400" dirty="0"/>
              <a:t>;</a:t>
            </a:r>
          </a:p>
          <a:p>
            <a:pPr>
              <a:buFontTx/>
              <a:buNone/>
            </a:pPr>
            <a:r>
              <a:rPr lang="fr-FR" sz="2400" b="1" dirty="0" smtClean="0"/>
              <a:t>		END </a:t>
            </a:r>
            <a:r>
              <a:rPr lang="fr-FR" sz="2400" b="1" dirty="0"/>
              <a:t>LOOP;</a:t>
            </a:r>
          </a:p>
          <a:p>
            <a:pPr>
              <a:buFontTx/>
              <a:buNone/>
            </a:pPr>
            <a:r>
              <a:rPr lang="fr-FR" sz="2400" dirty="0" smtClean="0"/>
              <a:t>	END</a:t>
            </a:r>
            <a:r>
              <a:rPr lang="fr-FR" sz="2400" dirty="0"/>
              <a:t>;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sz="4000" dirty="0"/>
          </a:p>
        </p:txBody>
      </p:sp>
      <p:sp>
        <p:nvSpPr>
          <p:cNvPr id="478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13596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 dirty="0"/>
              <a:t>Boucles SANS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6324600" cy="6299200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2000" b="1" dirty="0" smtClean="0"/>
              <a:t>Exemple2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 smtClean="0"/>
              <a:t>On </a:t>
            </a:r>
            <a:r>
              <a:rPr lang="fr-FR" sz="2000" dirty="0"/>
              <a:t>cherche le nom et le salaire du </a:t>
            </a:r>
            <a:r>
              <a:rPr lang="fr-FR" sz="2000" dirty="0" smtClean="0"/>
              <a:t>premier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 smtClean="0"/>
              <a:t>employé </a:t>
            </a:r>
            <a:r>
              <a:rPr lang="fr-FR" sz="2000" dirty="0"/>
              <a:t>dont le salaire est plus grand </a:t>
            </a:r>
            <a:r>
              <a:rPr lang="fr-FR" sz="2000" dirty="0" smtClean="0"/>
              <a:t>que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 smtClean="0"/>
              <a:t>20000 </a:t>
            </a:r>
            <a:r>
              <a:rPr lang="fr-FR" sz="2000" dirty="0"/>
              <a:t>et on les inscrit dans la table Tempo</a:t>
            </a:r>
            <a:r>
              <a:rPr lang="fr-FR" sz="20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1800" dirty="0"/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V_Sal</a:t>
            </a:r>
            <a:r>
              <a:rPr lang="fr-FR" sz="1800" dirty="0"/>
              <a:t>	</a:t>
            </a:r>
            <a:r>
              <a:rPr lang="fr-FR" sz="1800" dirty="0" err="1" smtClean="0"/>
              <a:t>Employe.Salaire%TYPE</a:t>
            </a:r>
            <a:r>
              <a:rPr lang="fr-FR" sz="18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1800" dirty="0"/>
              <a:t>	</a:t>
            </a:r>
            <a:r>
              <a:rPr lang="fr-FR" sz="1800" dirty="0" err="1"/>
              <a:t>V_NomE</a:t>
            </a:r>
            <a:r>
              <a:rPr lang="fr-FR" sz="1800" dirty="0"/>
              <a:t>	</a:t>
            </a:r>
            <a:r>
              <a:rPr lang="fr-FR" sz="1800" dirty="0" err="1" smtClean="0"/>
              <a:t>Employe.Nom%TYPE</a:t>
            </a:r>
            <a:r>
              <a:rPr lang="fr-FR" sz="18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1" dirty="0" smtClean="0"/>
              <a:t>   LOOP</a:t>
            </a:r>
            <a:endParaRPr lang="fr-F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 	 SELECT </a:t>
            </a:r>
            <a:r>
              <a:rPr lang="fr-FR" sz="2000" dirty="0" smtClean="0"/>
              <a:t>Nom, Salaire  </a:t>
            </a:r>
            <a:r>
              <a:rPr lang="fr-FR" sz="2000" dirty="0"/>
              <a:t>INTO </a:t>
            </a:r>
            <a:r>
              <a:rPr lang="fr-FR" sz="2000" dirty="0" err="1"/>
              <a:t>V_Sal</a:t>
            </a:r>
            <a:r>
              <a:rPr lang="fr-FR" sz="2000" dirty="0"/>
              <a:t>, </a:t>
            </a:r>
            <a:r>
              <a:rPr lang="fr-FR" sz="2000" dirty="0" err="1"/>
              <a:t>V_NomE</a:t>
            </a:r>
            <a:endParaRPr lang="fr-FR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 </a:t>
            </a:r>
            <a:r>
              <a:rPr lang="fr-FR" sz="2000" dirty="0" smtClean="0"/>
              <a:t>FROM </a:t>
            </a:r>
            <a:r>
              <a:rPr lang="fr-FR" sz="2000" dirty="0" err="1" smtClean="0"/>
              <a:t>Employe</a:t>
            </a:r>
            <a:r>
              <a:rPr lang="fr-FR" sz="2000" dirty="0" smtClean="0"/>
              <a:t>;</a:t>
            </a:r>
            <a:endParaRPr lang="fr-FR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 	 IF </a:t>
            </a:r>
            <a:r>
              <a:rPr lang="fr-FR" sz="2000" dirty="0" err="1"/>
              <a:t>V_Sal</a:t>
            </a:r>
            <a:r>
              <a:rPr lang="fr-FR" sz="2000" dirty="0"/>
              <a:t> &gt; 20000 THEN</a:t>
            </a:r>
            <a:r>
              <a:rPr lang="fr-FR" sz="2000" b="1" dirty="0"/>
              <a:t> EXIT;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</a:t>
            </a:r>
            <a:r>
              <a:rPr lang="fr-FR" sz="2000" dirty="0" smtClean="0"/>
              <a:t> END </a:t>
            </a:r>
            <a:r>
              <a:rPr lang="fr-FR" sz="2000" dirty="0"/>
              <a:t>IF;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b="1" dirty="0" smtClean="0"/>
              <a:t>   END </a:t>
            </a:r>
            <a:r>
              <a:rPr lang="fr-FR" sz="2000" b="1" dirty="0"/>
              <a:t>LOOP;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</a:t>
            </a:r>
            <a:endParaRPr lang="fr-FR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</a:t>
            </a:r>
            <a:r>
              <a:rPr lang="fr-FR" sz="2000" dirty="0" smtClean="0"/>
              <a:t>INSERT </a:t>
            </a:r>
            <a:r>
              <a:rPr lang="fr-FR" sz="2000" dirty="0"/>
              <a:t>INTO Tempo </a:t>
            </a:r>
            <a:r>
              <a:rPr lang="fr-FR" sz="2000" dirty="0" smtClean="0"/>
              <a:t>VALUES(</a:t>
            </a:r>
            <a:r>
              <a:rPr lang="fr-FR" sz="2000" dirty="0" err="1" smtClean="0"/>
              <a:t>V_Sal</a:t>
            </a:r>
            <a:r>
              <a:rPr lang="fr-FR" sz="2000" dirty="0"/>
              <a:t>, </a:t>
            </a:r>
            <a:r>
              <a:rPr lang="fr-FR" sz="2000" dirty="0" err="1"/>
              <a:t>V_NomE</a:t>
            </a:r>
            <a:r>
              <a:rPr lang="fr-FR" sz="2000" dirty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	COMMIT;</a:t>
            </a:r>
            <a:endParaRPr lang="fr-F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000" dirty="0"/>
              <a:t>END;</a:t>
            </a:r>
          </a:p>
          <a:p>
            <a:pPr>
              <a:lnSpc>
                <a:spcPct val="90000"/>
              </a:lnSpc>
            </a:pPr>
            <a:endParaRPr lang="fr-CH" sz="2400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8293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H"/>
              <a:t>Boucle sans condition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>
          <a:xfrm>
            <a:off x="514350" y="1447800"/>
            <a:ext cx="5829300" cy="6680200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/>
              <a:t>	</a:t>
            </a:r>
            <a:r>
              <a:rPr lang="fr-FR" sz="2400" dirty="0"/>
              <a:t>WHILE  Condition  LOOP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fr-FR" sz="2400" dirty="0"/>
              <a:t>Séquence d ’instructions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/>
              <a:t>	LOOP;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Exemple</a:t>
            </a:r>
            <a:r>
              <a:rPr lang="fr-FR" sz="2000" dirty="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 smtClean="0"/>
              <a:t>On </a:t>
            </a:r>
            <a:r>
              <a:rPr lang="fr-FR" sz="2000" dirty="0"/>
              <a:t>cherche le nom et le salaire du </a:t>
            </a:r>
            <a:r>
              <a:rPr lang="fr-FR" sz="2000" dirty="0" smtClean="0"/>
              <a:t>premier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 smtClean="0"/>
              <a:t>employé </a:t>
            </a:r>
            <a:r>
              <a:rPr lang="fr-FR" sz="2000" dirty="0"/>
              <a:t>dont le salaire est </a:t>
            </a:r>
            <a:r>
              <a:rPr lang="fr-FR" sz="2000" dirty="0" smtClean="0"/>
              <a:t>supérieur 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 smtClean="0"/>
              <a:t>20000 </a:t>
            </a:r>
            <a:r>
              <a:rPr lang="fr-FR" sz="2000" dirty="0"/>
              <a:t>et on les inscrit dans la </a:t>
            </a:r>
            <a:r>
              <a:rPr lang="fr-FR" sz="2000" dirty="0" smtClean="0"/>
              <a:t>table </a:t>
            </a:r>
            <a:r>
              <a:rPr lang="fr-FR" sz="2000" dirty="0"/>
              <a:t>tempo.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DECLARE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</a:t>
            </a:r>
            <a:r>
              <a:rPr lang="fr-FR" sz="1800" dirty="0" err="1"/>
              <a:t>V_Sa</a:t>
            </a:r>
            <a:r>
              <a:rPr lang="fr-FR" sz="1800" dirty="0"/>
              <a:t>;	</a:t>
            </a:r>
            <a:r>
              <a:rPr lang="fr-FR" sz="1800" dirty="0" err="1" smtClean="0"/>
              <a:t>Employe.Salaire%TYPE</a:t>
            </a:r>
            <a:r>
              <a:rPr lang="fr-FR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</a:t>
            </a:r>
            <a:r>
              <a:rPr lang="fr-FR" sz="1800" dirty="0" err="1"/>
              <a:t>V_NomE</a:t>
            </a:r>
            <a:r>
              <a:rPr lang="fr-FR" sz="1800" dirty="0"/>
              <a:t>	</a:t>
            </a:r>
            <a:r>
              <a:rPr lang="fr-FR" sz="1800" dirty="0" err="1" smtClean="0"/>
              <a:t>Employe.Nom%TYPE</a:t>
            </a:r>
            <a:r>
              <a:rPr lang="fr-FR" sz="18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BEGIN</a:t>
            </a:r>
            <a:endParaRPr lang="fr-F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b="1" dirty="0"/>
              <a:t>	WHILE </a:t>
            </a:r>
            <a:r>
              <a:rPr lang="fr-FR" sz="1800" dirty="0" err="1"/>
              <a:t>V_Sal</a:t>
            </a:r>
            <a:r>
              <a:rPr lang="fr-FR" sz="1800" dirty="0"/>
              <a:t> &lt; 20000 </a:t>
            </a:r>
            <a:r>
              <a:rPr lang="fr-FR" sz="1800" b="1" dirty="0"/>
              <a:t>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	SELECT </a:t>
            </a:r>
            <a:r>
              <a:rPr lang="fr-FR" sz="1800" dirty="0" err="1" smtClean="0"/>
              <a:t>Salaire,Nom</a:t>
            </a:r>
            <a:r>
              <a:rPr lang="fr-FR" sz="1800" dirty="0" smtClean="0"/>
              <a:t> </a:t>
            </a:r>
            <a:r>
              <a:rPr lang="fr-FR" sz="1800" dirty="0"/>
              <a:t>INTO </a:t>
            </a:r>
            <a:r>
              <a:rPr lang="fr-FR" sz="1800" dirty="0" err="1"/>
              <a:t>V_Sal,V</a:t>
            </a:r>
            <a:r>
              <a:rPr lang="fr-FR" sz="1800" dirty="0"/>
              <a:t>_ </a:t>
            </a:r>
            <a:r>
              <a:rPr lang="fr-FR" sz="1800" dirty="0" err="1"/>
              <a:t>NomE</a:t>
            </a:r>
            <a:r>
              <a:rPr lang="fr-FR" sz="1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/>
              <a:t>	</a:t>
            </a:r>
            <a:r>
              <a:rPr lang="fr-FR" sz="1800" dirty="0" smtClean="0"/>
              <a:t>FROM </a:t>
            </a:r>
            <a:r>
              <a:rPr lang="fr-FR" sz="1800" dirty="0" err="1" smtClean="0"/>
              <a:t>Employe</a:t>
            </a:r>
            <a:r>
              <a:rPr lang="fr-FR" sz="1800" dirty="0" smtClean="0"/>
              <a:t>;</a:t>
            </a:r>
            <a:endParaRPr lang="fr-F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</a:t>
            </a:r>
            <a:r>
              <a:rPr lang="fr-FR" sz="1800" b="1" dirty="0"/>
              <a:t>END LOOP</a:t>
            </a:r>
            <a:r>
              <a:rPr lang="fr-FR" sz="180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INSERT INTO Tempo </a:t>
            </a:r>
            <a:r>
              <a:rPr lang="fr-FR" sz="1800" dirty="0" smtClean="0"/>
              <a:t>VALUES(</a:t>
            </a:r>
            <a:r>
              <a:rPr lang="fr-FR" sz="1800" dirty="0" err="1" smtClean="0"/>
              <a:t>V_Sal</a:t>
            </a:r>
            <a:r>
              <a:rPr lang="fr-FR" sz="1800" dirty="0"/>
              <a:t>, </a:t>
            </a:r>
            <a:r>
              <a:rPr lang="fr-FR" sz="1800" dirty="0" err="1"/>
              <a:t>V_NomE</a:t>
            </a:r>
            <a:r>
              <a:rPr lang="fr-FR" sz="18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	COMMIT;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800" dirty="0"/>
              <a:t>END;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8293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/>
              <a:t>Boucles avec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6055568" cy="5918200"/>
          </a:xfrm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fr-FR" sz="2400" dirty="0"/>
              <a:t>FOR </a:t>
            </a:r>
            <a:r>
              <a:rPr lang="fr-FR" sz="2400" i="1" dirty="0" err="1"/>
              <a:t>V_Compteur</a:t>
            </a:r>
            <a:r>
              <a:rPr lang="fr-FR" sz="2400" dirty="0"/>
              <a:t> IN  [REVERSE] 	</a:t>
            </a:r>
            <a:r>
              <a:rPr lang="fr-FR" sz="2400" dirty="0" err="1"/>
              <a:t>BorneInf</a:t>
            </a:r>
            <a:r>
              <a:rPr lang="fr-FR" sz="2400" dirty="0"/>
              <a:t>..</a:t>
            </a:r>
            <a:r>
              <a:rPr lang="fr-FR" sz="2400" dirty="0" err="1"/>
              <a:t>BorneSup</a:t>
            </a:r>
            <a:r>
              <a:rPr lang="fr-FR" sz="2400" dirty="0"/>
              <a:t>   LOOP</a:t>
            </a:r>
          </a:p>
          <a:p>
            <a:pPr>
              <a:buFontTx/>
              <a:buNone/>
            </a:pPr>
            <a:r>
              <a:rPr lang="fr-FR" sz="2400" dirty="0"/>
              <a:t>	Séquence d'instructions;</a:t>
            </a:r>
          </a:p>
          <a:p>
            <a:pPr>
              <a:buFontTx/>
              <a:buNone/>
            </a:pPr>
            <a:r>
              <a:rPr lang="fr-FR" sz="2400" dirty="0"/>
              <a:t>END LOOP</a:t>
            </a:r>
            <a:r>
              <a:rPr lang="fr-FR" sz="2400" dirty="0" smtClean="0"/>
              <a:t>;</a:t>
            </a:r>
          </a:p>
          <a:p>
            <a:pPr>
              <a:buFontTx/>
              <a:buNone/>
            </a:pPr>
            <a:endParaRPr lang="fr-FR" sz="2400" dirty="0"/>
          </a:p>
          <a:p>
            <a:r>
              <a:rPr lang="fr-FR" sz="2000" dirty="0"/>
              <a:t>Bornes: variables ou des constantes numériques</a:t>
            </a:r>
          </a:p>
          <a:p>
            <a:r>
              <a:rPr lang="fr-FR" sz="2000" dirty="0"/>
              <a:t>Si la variable compteur n'est pas définie à l'exécution de la boucle, elle le sera </a:t>
            </a:r>
            <a:r>
              <a:rPr lang="fr-FR" sz="2000" dirty="0" smtClean="0"/>
              <a:t>implicitement</a:t>
            </a:r>
          </a:p>
          <a:p>
            <a:endParaRPr lang="fr-FR" sz="2000" dirty="0"/>
          </a:p>
          <a:p>
            <a:r>
              <a:rPr lang="fr-FR" sz="2000" dirty="0"/>
              <a:t>exemple:</a:t>
            </a:r>
          </a:p>
          <a:p>
            <a:pPr>
              <a:buFontTx/>
              <a:buNone/>
            </a:pPr>
            <a:r>
              <a:rPr lang="fr-FR" sz="2000" dirty="0"/>
              <a:t>	</a:t>
            </a:r>
            <a:r>
              <a:rPr lang="fr-FR" sz="2000" dirty="0" err="1"/>
              <a:t>V_Limite</a:t>
            </a:r>
            <a:r>
              <a:rPr lang="fr-FR" sz="2000" dirty="0"/>
              <a:t> := 50;</a:t>
            </a:r>
          </a:p>
          <a:p>
            <a:pPr>
              <a:buFontTx/>
              <a:buNone/>
            </a:pPr>
            <a:r>
              <a:rPr lang="fr-FR" sz="2000" dirty="0"/>
              <a:t>	FOR </a:t>
            </a:r>
            <a:r>
              <a:rPr lang="fr-FR" sz="2000" dirty="0" err="1"/>
              <a:t>V_Compteur</a:t>
            </a:r>
            <a:r>
              <a:rPr lang="fr-FR" sz="2000" dirty="0"/>
              <a:t> IN 1 ..</a:t>
            </a:r>
            <a:r>
              <a:rPr lang="fr-FR" sz="2000" dirty="0" err="1"/>
              <a:t>V_Limite</a:t>
            </a:r>
            <a:r>
              <a:rPr lang="fr-FR" sz="2000" dirty="0"/>
              <a:t> LOOP</a:t>
            </a:r>
          </a:p>
          <a:p>
            <a:pPr>
              <a:buFontTx/>
              <a:buNone/>
            </a:pPr>
            <a:r>
              <a:rPr lang="fr-FR" sz="2000" dirty="0"/>
              <a:t>          Séquences d'instructions;</a:t>
            </a:r>
          </a:p>
          <a:p>
            <a:pPr>
              <a:buFontTx/>
              <a:buNone/>
            </a:pPr>
            <a:r>
              <a:rPr lang="fr-FR" sz="2000" dirty="0"/>
              <a:t>    END LOOP</a:t>
            </a:r>
            <a:r>
              <a:rPr lang="fr-FR" sz="2000" dirty="0" smtClean="0"/>
              <a:t>;</a:t>
            </a:r>
          </a:p>
          <a:p>
            <a:pPr>
              <a:buFontTx/>
              <a:buNone/>
            </a:pPr>
            <a:endParaRPr lang="fr-FR" sz="2000" dirty="0"/>
          </a:p>
          <a:p>
            <a:pPr>
              <a:buFontTx/>
              <a:buNone/>
            </a:pPr>
            <a:r>
              <a:rPr lang="fr-FR" sz="2000" dirty="0"/>
              <a:t>Note </a:t>
            </a:r>
            <a:r>
              <a:rPr lang="fr-FR" sz="2000" dirty="0" smtClean="0"/>
              <a:t>:</a:t>
            </a:r>
            <a:r>
              <a:rPr lang="fr-FR" sz="2000" dirty="0"/>
              <a:t>	l’incrémentation ou la 	décrémentation </a:t>
            </a:r>
            <a:r>
              <a:rPr lang="fr-FR" sz="2000" dirty="0" smtClean="0"/>
              <a:t>ne</a:t>
            </a:r>
          </a:p>
          <a:p>
            <a:pPr>
              <a:buFontTx/>
              <a:buNone/>
            </a:pPr>
            <a:r>
              <a:rPr lang="fr-FR" sz="2000" dirty="0" smtClean="0"/>
              <a:t>peut </a:t>
            </a:r>
            <a:r>
              <a:rPr lang="fr-FR" sz="2000" dirty="0"/>
              <a:t>être que de </a:t>
            </a:r>
            <a:r>
              <a:rPr lang="fr-FR" sz="2000" dirty="0" smtClean="0"/>
              <a:t>1</a:t>
            </a:r>
            <a:endParaRPr lang="fr-FR" sz="2400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613596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 dirty="0"/>
              <a:t>Boucles avec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On peut définir des zones de travail contenant plusieurs enregistrements (les curseurs)</a:t>
            </a:r>
          </a:p>
          <a:p>
            <a:endParaRPr lang="fr-FR"/>
          </a:p>
          <a:p>
            <a:r>
              <a:rPr lang="fr-FR"/>
              <a:t>DECLARE CURSOR</a:t>
            </a:r>
          </a:p>
          <a:p>
            <a:r>
              <a:rPr lang="fr-FR"/>
              <a:t>OPEN</a:t>
            </a:r>
          </a:p>
          <a:p>
            <a:r>
              <a:rPr lang="fr-FR"/>
              <a:t>FETCH</a:t>
            </a:r>
          </a:p>
          <a:p>
            <a:r>
              <a:rPr lang="fr-FR"/>
              <a:t>CLOSE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Vue d’ensemble</a:t>
            </a:r>
            <a:br>
              <a:rPr lang="fr-FR"/>
            </a:br>
            <a:r>
              <a:rPr lang="fr-FR"/>
              <a:t>Les curseurs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1027"/>
          <p:cNvSpPr>
            <a:spLocks noGrp="1" noChangeArrowheads="1"/>
          </p:cNvSpPr>
          <p:nvPr>
            <p:ph idx="1"/>
          </p:nvPr>
        </p:nvSpPr>
        <p:spPr>
          <a:xfrm>
            <a:off x="514350" y="1905000"/>
            <a:ext cx="5810250" cy="62484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L'utilisation d'un curseur nous permet de manipuler </a:t>
            </a:r>
            <a:r>
              <a:rPr lang="fr-FR" sz="2400" u="sng" dirty="0"/>
              <a:t>ligne par ligne</a:t>
            </a:r>
            <a:r>
              <a:rPr lang="fr-FR" sz="2400" dirty="0"/>
              <a:t> le résultat d'une requête  qui retourne plusieurs lignes. Le curseur pointe sur </a:t>
            </a:r>
            <a:r>
              <a:rPr lang="fr-FR" sz="2400" u="sng" dirty="0"/>
              <a:t>la ligne courante</a:t>
            </a:r>
            <a:r>
              <a:rPr lang="fr-FR" sz="2400" dirty="0"/>
              <a:t> de l'ensemble des lignes.</a:t>
            </a:r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Mot clef  CURSOR dans la section DECLARE d'un bloc d'instruction PL/SQL</a:t>
            </a:r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 smtClean="0"/>
              <a:t>CURSOR </a:t>
            </a:r>
            <a:r>
              <a:rPr lang="fr-FR" sz="2400" i="1" dirty="0" err="1"/>
              <a:t>NomDuCurseur</a:t>
            </a:r>
            <a:r>
              <a:rPr lang="fr-FR" sz="2400" dirty="0"/>
              <a:t> IS </a:t>
            </a:r>
            <a:r>
              <a:rPr lang="fr-FR" sz="2400" dirty="0" err="1"/>
              <a:t>Requete</a:t>
            </a:r>
            <a:endParaRPr lang="fr-FR" sz="2400" dirty="0"/>
          </a:p>
          <a:p>
            <a:pPr>
              <a:lnSpc>
                <a:spcPct val="90000"/>
              </a:lnSpc>
            </a:pP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/>
              <a:t>Exemple 1: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dirty="0"/>
              <a:t>	CURSOR </a:t>
            </a:r>
            <a:r>
              <a:rPr lang="fr-FR" sz="2400" dirty="0" err="1"/>
              <a:t>Cur_Vente</a:t>
            </a:r>
            <a:r>
              <a:rPr lang="fr-FR" sz="2400" dirty="0"/>
              <a:t> 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dirty="0"/>
              <a:t>            SELECT </a:t>
            </a:r>
            <a:r>
              <a:rPr lang="fr-FR" sz="2400" dirty="0" err="1"/>
              <a:t>Numero,Detail,Quantite</a:t>
            </a:r>
            <a:endParaRPr lang="fr-F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dirty="0"/>
              <a:t>             FROM Produit;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dirty="0"/>
              <a:t>     </a:t>
            </a:r>
          </a:p>
        </p:txBody>
      </p:sp>
      <p:sp>
        <p:nvSpPr>
          <p:cNvPr id="481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14350" y="533400"/>
            <a:ext cx="58293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/>
              <a:t>Définition et utilisation du curseur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205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H" dirty="0"/>
              <a:t>CURSOR </a:t>
            </a:r>
            <a:r>
              <a:rPr lang="fr-CH" dirty="0" err="1"/>
              <a:t>Cur_Vente</a:t>
            </a:r>
            <a:r>
              <a:rPr lang="fr-CH" dirty="0"/>
              <a:t> IS</a:t>
            </a:r>
          </a:p>
          <a:p>
            <a:pPr>
              <a:buFontTx/>
              <a:buNone/>
            </a:pPr>
            <a:r>
              <a:rPr lang="fr-CH" dirty="0"/>
              <a:t>	</a:t>
            </a:r>
            <a:r>
              <a:rPr lang="fr-CH" dirty="0" smtClean="0"/>
              <a:t>  SELECT </a:t>
            </a:r>
            <a:r>
              <a:rPr lang="fr-CH" dirty="0" err="1"/>
              <a:t>Num</a:t>
            </a:r>
            <a:r>
              <a:rPr lang="fr-CH" dirty="0"/>
              <a:t>, </a:t>
            </a:r>
            <a:r>
              <a:rPr lang="fr-CH" dirty="0" err="1"/>
              <a:t>Detail</a:t>
            </a:r>
            <a:r>
              <a:rPr lang="fr-CH" dirty="0"/>
              <a:t>, </a:t>
            </a:r>
            <a:r>
              <a:rPr lang="fr-CH" dirty="0" err="1"/>
              <a:t>Qte</a:t>
            </a:r>
            <a:endParaRPr lang="fr-CH" dirty="0"/>
          </a:p>
          <a:p>
            <a:pPr lvl="2">
              <a:buFontTx/>
              <a:buNone/>
            </a:pPr>
            <a:r>
              <a:rPr lang="fr-CH" sz="2800" dirty="0"/>
              <a:t>FROM Jeu</a:t>
            </a:r>
          </a:p>
          <a:p>
            <a:pPr lvl="2">
              <a:buFontTx/>
              <a:buNone/>
            </a:pPr>
            <a:r>
              <a:rPr lang="fr-CH" sz="2800" dirty="0"/>
              <a:t>WHERE </a:t>
            </a:r>
            <a:r>
              <a:rPr lang="fr-CH" sz="2800" dirty="0" err="1"/>
              <a:t>Qte</a:t>
            </a:r>
            <a:r>
              <a:rPr lang="fr-CH" sz="2800" dirty="0"/>
              <a:t> &gt; </a:t>
            </a:r>
            <a:r>
              <a:rPr lang="fr-CH" sz="2800" dirty="0" smtClean="0"/>
              <a:t>30;</a:t>
            </a:r>
          </a:p>
          <a:p>
            <a:pPr lvl="2">
              <a:buFontTx/>
              <a:buNone/>
            </a:pPr>
            <a:endParaRPr lang="fr-CH" sz="2800" dirty="0"/>
          </a:p>
          <a:p>
            <a:pPr>
              <a:buFontTx/>
              <a:buNone/>
            </a:pPr>
            <a:r>
              <a:rPr lang="fr-CH" sz="2000" dirty="0" smtClean="0"/>
              <a:t>Le </a:t>
            </a:r>
            <a:r>
              <a:rPr lang="fr-CH" sz="2000" dirty="0"/>
              <a:t>curseur vente </a:t>
            </a:r>
            <a:r>
              <a:rPr lang="fr-CH" sz="2000" dirty="0" smtClean="0"/>
              <a:t>permet d’accéder </a:t>
            </a:r>
            <a:r>
              <a:rPr lang="fr-CH" sz="2000" dirty="0" smtClean="0"/>
              <a:t>aux</a:t>
            </a:r>
          </a:p>
          <a:p>
            <a:pPr>
              <a:buFontTx/>
              <a:buNone/>
            </a:pPr>
            <a:r>
              <a:rPr lang="fr-CH" sz="2000" dirty="0" smtClean="0"/>
              <a:t>colonnes</a:t>
            </a:r>
            <a:r>
              <a:rPr lang="fr-CH" sz="2000" dirty="0"/>
              <a:t>: </a:t>
            </a:r>
            <a:r>
              <a:rPr lang="fr-CH" sz="2000" dirty="0" err="1"/>
              <a:t>Num</a:t>
            </a:r>
            <a:r>
              <a:rPr lang="fr-CH" sz="2000" dirty="0"/>
              <a:t>, </a:t>
            </a:r>
            <a:r>
              <a:rPr lang="fr-CH" sz="2000" dirty="0" err="1"/>
              <a:t>Detail</a:t>
            </a:r>
            <a:r>
              <a:rPr lang="fr-CH" sz="2000" dirty="0"/>
              <a:t> et </a:t>
            </a:r>
            <a:r>
              <a:rPr lang="fr-CH" sz="2000" dirty="0" err="1"/>
              <a:t>Qte</a:t>
            </a:r>
            <a:r>
              <a:rPr lang="fr-CH" sz="2000" dirty="0"/>
              <a:t>  de chacun </a:t>
            </a:r>
            <a:r>
              <a:rPr lang="fr-CH" sz="2000" dirty="0" smtClean="0"/>
              <a:t>des</a:t>
            </a:r>
          </a:p>
          <a:p>
            <a:pPr>
              <a:buFontTx/>
              <a:buNone/>
            </a:pPr>
            <a:r>
              <a:rPr lang="fr-CH" sz="2000" dirty="0" smtClean="0"/>
              <a:t>jeux </a:t>
            </a:r>
            <a:r>
              <a:rPr lang="fr-CH" sz="2000" dirty="0"/>
              <a:t>dont la </a:t>
            </a:r>
            <a:r>
              <a:rPr lang="fr-CH" sz="2000" dirty="0" err="1"/>
              <a:t>Qte</a:t>
            </a:r>
            <a:r>
              <a:rPr lang="fr-CH" sz="2000" dirty="0"/>
              <a:t>  &gt; 30.</a:t>
            </a:r>
          </a:p>
          <a:p>
            <a:pPr lvl="2"/>
            <a:endParaRPr lang="fr-CH" sz="2400" dirty="0"/>
          </a:p>
          <a:p>
            <a:pPr lvl="2">
              <a:buFontTx/>
              <a:buNone/>
            </a:pPr>
            <a:endParaRPr lang="fr-CH" dirty="0"/>
          </a:p>
        </p:txBody>
      </p:sp>
      <p:sp>
        <p:nvSpPr>
          <p:cNvPr id="488450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H"/>
              <a:t>Exemple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6135960" cy="6146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fr-FR" sz="2400" dirty="0"/>
              <a:t>OPEN </a:t>
            </a:r>
            <a:r>
              <a:rPr lang="fr-FR" sz="2400" i="1" dirty="0" err="1"/>
              <a:t>Nom_Curseur</a:t>
            </a:r>
            <a:endParaRPr lang="fr-FR" sz="2400" i="1" dirty="0"/>
          </a:p>
          <a:p>
            <a:pPr>
              <a:buFontTx/>
              <a:buNone/>
            </a:pPr>
            <a:r>
              <a:rPr lang="fr-FR" sz="2400" i="1" dirty="0"/>
              <a:t>	(</a:t>
            </a:r>
            <a:r>
              <a:rPr lang="fr-FR" sz="2400" dirty="0"/>
              <a:t>initialisation (ouverture) du curseur)</a:t>
            </a:r>
          </a:p>
          <a:p>
            <a:endParaRPr lang="fr-FR" sz="2400" dirty="0"/>
          </a:p>
          <a:p>
            <a:pPr>
              <a:buFontTx/>
              <a:buNone/>
            </a:pPr>
            <a:r>
              <a:rPr lang="fr-FR" sz="2400" dirty="0"/>
              <a:t>FETCH </a:t>
            </a:r>
            <a:r>
              <a:rPr lang="fr-FR" sz="2400" i="1" dirty="0" err="1"/>
              <a:t>Nom_Curseur</a:t>
            </a:r>
            <a:r>
              <a:rPr lang="fr-FR" sz="2400" i="1" dirty="0"/>
              <a:t> INTO </a:t>
            </a:r>
            <a:r>
              <a:rPr lang="fr-FR" sz="2400" i="1" dirty="0" err="1"/>
              <a:t>Nom_Var</a:t>
            </a:r>
            <a:r>
              <a:rPr lang="fr-FR" sz="2400" i="1" dirty="0"/>
              <a:t> [,…]</a:t>
            </a:r>
          </a:p>
          <a:p>
            <a:pPr>
              <a:buFontTx/>
              <a:buNone/>
            </a:pPr>
            <a:r>
              <a:rPr lang="fr-FR" sz="2400" i="1" dirty="0"/>
              <a:t>	(</a:t>
            </a:r>
            <a:r>
              <a:rPr lang="fr-FR" sz="2400" dirty="0"/>
              <a:t>obtenir des informations de la ligne </a:t>
            </a:r>
            <a:r>
              <a:rPr lang="fr-FR" sz="2400" dirty="0" err="1"/>
              <a:t>courrant</a:t>
            </a:r>
            <a:r>
              <a:rPr lang="fr-FR" sz="2400" dirty="0"/>
              <a:t> et les placer dans les variables.)</a:t>
            </a:r>
          </a:p>
          <a:p>
            <a:pPr>
              <a:buFontTx/>
              <a:buNone/>
            </a:pPr>
            <a:r>
              <a:rPr lang="fr-FR" sz="2400" dirty="0"/>
              <a:t>ex. </a:t>
            </a:r>
            <a:r>
              <a:rPr lang="fr-FR" sz="1800" dirty="0"/>
              <a:t>FETCH </a:t>
            </a:r>
            <a:r>
              <a:rPr lang="fr-FR" sz="1800" dirty="0" err="1"/>
              <a:t>Cur_Vente</a:t>
            </a:r>
            <a:r>
              <a:rPr lang="fr-FR" sz="1800" dirty="0"/>
              <a:t> </a:t>
            </a:r>
            <a:r>
              <a:rPr lang="fr-FR" sz="1800" dirty="0" smtClean="0"/>
              <a:t> INTO </a:t>
            </a:r>
            <a:r>
              <a:rPr lang="fr-FR" sz="1800" dirty="0"/>
              <a:t>V_</a:t>
            </a:r>
            <a:r>
              <a:rPr lang="fr-CH" sz="1800" dirty="0" err="1"/>
              <a:t>Num</a:t>
            </a:r>
            <a:r>
              <a:rPr lang="fr-CH" sz="1800" dirty="0"/>
              <a:t>, </a:t>
            </a:r>
            <a:r>
              <a:rPr lang="fr-CH" sz="1800" dirty="0" err="1" smtClean="0"/>
              <a:t>V_Detail,V_Qte</a:t>
            </a:r>
            <a:endParaRPr lang="fr-CH" sz="1800" dirty="0" smtClean="0"/>
          </a:p>
          <a:p>
            <a:pPr>
              <a:buFontTx/>
              <a:buNone/>
            </a:pPr>
            <a:endParaRPr lang="fr-FR" sz="2400" b="1" dirty="0"/>
          </a:p>
          <a:p>
            <a:pPr>
              <a:buFontTx/>
              <a:buNone/>
            </a:pPr>
            <a:r>
              <a:rPr lang="fr-FR" sz="2400" dirty="0"/>
              <a:t>CLOSE </a:t>
            </a:r>
            <a:r>
              <a:rPr lang="fr-FR" sz="2400" i="1" dirty="0" err="1"/>
              <a:t>Nom_Curseur</a:t>
            </a:r>
            <a:r>
              <a:rPr lang="fr-FR" sz="2400" dirty="0"/>
              <a:t> </a:t>
            </a:r>
          </a:p>
          <a:p>
            <a:pPr>
              <a:buFontTx/>
              <a:buNone/>
            </a:pPr>
            <a:r>
              <a:rPr lang="fr-FR" sz="2400" dirty="0"/>
              <a:t>	fermeture du curseur</a:t>
            </a:r>
          </a:p>
          <a:p>
            <a:pPr>
              <a:buFontTx/>
              <a:buNone/>
            </a:pPr>
            <a:endParaRPr lang="fr-FR" sz="2400" u="sn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514350" y="533400"/>
            <a:ext cx="58293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/>
              <a:t>Manipulation du curseur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fr-CA" sz="2400"/>
          </a:p>
          <a:p>
            <a:pPr>
              <a:lnSpc>
                <a:spcPct val="90000"/>
              </a:lnSpc>
            </a:pPr>
            <a:r>
              <a:rPr lang="fr-CA" sz="2400" i="1"/>
              <a:t>Nom_Curseur</a:t>
            </a:r>
            <a:r>
              <a:rPr lang="fr-CA" sz="2400"/>
              <a:t>%NOTFOUND: vrai, si la dernière instruction FETCH n’a pas réussie parce qu’il ne reste plus de rangée à traiter</a:t>
            </a:r>
          </a:p>
          <a:p>
            <a:pPr>
              <a:lnSpc>
                <a:spcPct val="90000"/>
              </a:lnSpc>
              <a:buFontTx/>
              <a:buNone/>
            </a:pPr>
            <a:endParaRPr lang="fr-CA" sz="2400"/>
          </a:p>
          <a:p>
            <a:pPr>
              <a:lnSpc>
                <a:spcPct val="90000"/>
              </a:lnSpc>
            </a:pPr>
            <a:r>
              <a:rPr lang="fr-CA" sz="2400" i="1"/>
              <a:t>Nom_Curseur</a:t>
            </a:r>
            <a:r>
              <a:rPr lang="fr-CA" sz="2400"/>
              <a:t>%FOUND: vrai si la dernière instruction FETCH a réussi</a:t>
            </a:r>
          </a:p>
          <a:p>
            <a:pPr>
              <a:lnSpc>
                <a:spcPct val="90000"/>
              </a:lnSpc>
            </a:pPr>
            <a:endParaRPr lang="fr-CA" sz="2400"/>
          </a:p>
          <a:p>
            <a:pPr>
              <a:lnSpc>
                <a:spcPct val="90000"/>
              </a:lnSpc>
            </a:pPr>
            <a:r>
              <a:rPr lang="fr-CA" sz="2400" i="1"/>
              <a:t>Nom_Curseur</a:t>
            </a:r>
            <a:r>
              <a:rPr lang="fr-CA" sz="2400"/>
              <a:t>%ROWCOUNT: retourne le nombre de rangées qui ont été traitées par l’instruction FETCH</a:t>
            </a:r>
          </a:p>
          <a:p>
            <a:pPr>
              <a:lnSpc>
                <a:spcPct val="90000"/>
              </a:lnSpc>
            </a:pPr>
            <a:endParaRPr lang="fr-CA" sz="2400"/>
          </a:p>
          <a:p>
            <a:pPr>
              <a:lnSpc>
                <a:spcPct val="90000"/>
              </a:lnSpc>
            </a:pPr>
            <a:r>
              <a:rPr lang="fr-CA" sz="2400" i="1"/>
              <a:t>Nom_Curseur</a:t>
            </a:r>
            <a:r>
              <a:rPr lang="fr-CA" sz="2400"/>
              <a:t>%ISOPEN: donne vrai si le curseur est ouvert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Interrogation du curseur 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143000"/>
            <a:ext cx="5829300" cy="7605713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800"/>
              <a:t>Trouve le profit des jeux dont la cote est B et les résultats sont conservés dans une table (tempo) pour traitement ultérieur.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DECLARE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V_No		Jeu.Numero%TYPE;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V_PrixNet		Jeu.Detail%TYPE;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V_PrixGros		Jeu.Gros%TYPE;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V_ProfitPourcent	Tempo.Profit%TYPE;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CURSOR Cur_CurseurB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     SELECT Numero, Detail, Gros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FROM Jeu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       WHERE Cote = ‘ B ’;</a:t>
            </a:r>
          </a:p>
          <a:p>
            <a:pPr>
              <a:lnSpc>
                <a:spcPct val="80000"/>
              </a:lnSpc>
              <a:buFontTx/>
              <a:buNone/>
            </a:pPr>
            <a:endParaRPr lang="fr-CA" sz="1600" b="1"/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OPEN Cur_CurseurB; </a:t>
            </a:r>
            <a:r>
              <a:rPr lang="fr-CA" sz="1600"/>
              <a:t>curseur placé avant première rangée</a:t>
            </a:r>
            <a:endParaRPr lang="fr-CA" sz="1600" b="1"/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FETCH Cur_CurseurB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INTO V_No, V_PrixNet, V_PrixGros</a:t>
            </a:r>
            <a:r>
              <a:rPr lang="fr-CA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--cuseur placé sur la rangée suivante et met les infos dans --les variables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WHILE  Cur_CurseurB%FOUND LOOP</a:t>
            </a:r>
            <a:endParaRPr lang="fr-CA" sz="1600"/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V_ProfitPourcent := V_PrixNet –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			V_PrixGros/V_PrixNet * 100;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INSERT INTO Tempo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	VALUES (V_No,V_ProfitPourcent);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--traitement de la rangée suivante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FETCH Cur_CurseurB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	INTO V_No, V_PrixNet, V_PrixGros</a:t>
            </a:r>
            <a:r>
              <a:rPr lang="fr-CA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END LOOP;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CLOSE Cur_CurseurB</a:t>
            </a:r>
            <a:r>
              <a:rPr lang="fr-CA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/>
              <a:t>COMMIT;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/>
              <a:t>END;</a:t>
            </a:r>
            <a:endParaRPr lang="fr-CH" sz="200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8293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fr-CH"/>
              <a:t> While  LOOPS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5810250" cy="64770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fr-CA" sz="1200" b="1"/>
              <a:t>Exemple: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DECLARE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V_No		Jeu.Numero%TYPE;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V_PrixNet		Jeu.Detail%TYPE;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V_PrixGros		Jeu.Gros%TYPE;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200"/>
              <a:t>V_ProfitPourcent	Tempo.Profit%TYPE;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CURSOR Cur_CurseurB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     SELECT Numero, Detail, Gros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FROM Jeu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       WHERE Cote = ‘ B ’;</a:t>
            </a:r>
          </a:p>
          <a:p>
            <a:pPr>
              <a:lnSpc>
                <a:spcPct val="80000"/>
              </a:lnSpc>
              <a:buFontTx/>
              <a:buNone/>
            </a:pPr>
            <a:endParaRPr lang="fr-CA" sz="1600" b="1"/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OPEN Cur_CurseurB; </a:t>
            </a:r>
            <a:r>
              <a:rPr lang="fr-CA" sz="1600"/>
              <a:t>curseur placé avant première rangée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FETCH Cur_CurseurB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	INTO V_No, V_PrixNet, V_PrixGros</a:t>
            </a:r>
            <a:r>
              <a:rPr lang="fr-CA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--cuseur placé sur la rangée suivante et met les infos dans --les variables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EXIT WHEN  Cur_CurseurB%NOTFOUND;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--sort lorsqu ’il n ’y a plus de rangée à fetchée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V_ProfitPourcent := V_PrixNet –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			V_PrixGros/V_PrixNet * 100;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/>
              <a:t>	INSERT INTO Tempo VALUES (V_No,V_ProfitPourcent);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END LOOP;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600" b="1"/>
              <a:t>CLOSE Cur_CurseurB</a:t>
            </a:r>
            <a:r>
              <a:rPr lang="fr-CA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/>
              <a:t>COMMIT;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sz="1400"/>
              <a:t>END;</a:t>
            </a:r>
          </a:p>
          <a:p>
            <a:pPr>
              <a:lnSpc>
                <a:spcPct val="80000"/>
              </a:lnSpc>
            </a:pPr>
            <a:endParaRPr lang="fr-CH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8293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CH"/>
              <a:t>Boucle LOOP…END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19200"/>
            <a:ext cx="5829300" cy="6858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CA" sz="1200" b="1"/>
              <a:t>Exemple: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200"/>
              <a:t>DECLARE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200"/>
              <a:t>V_No		Jeu.Numero%TYPE;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200"/>
              <a:t>V_PrixNet		Jeu.Detail%TYPE;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200"/>
              <a:t>V_PrixGros		Jeu.Gros%TYPE;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200"/>
              <a:t>V_ProfitPourcent	Tempo.Profit%TYPE;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CURSOR Cur_CurseurB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     SELECT Numero, Detail, Gros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	FROM Jeu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       WHERE Cote = ‘ B ’;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--</a:t>
            </a:r>
            <a:r>
              <a:rPr lang="fr-CA" sz="1600"/>
              <a:t>enregistrement pour recevoir les données fetchées</a:t>
            </a:r>
            <a:endParaRPr lang="fr-CA" sz="1600" b="1"/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Cur_LigneJeu	Cur_CurseurB%ROWTYPE;</a:t>
            </a:r>
          </a:p>
          <a:p>
            <a:pPr>
              <a:lnSpc>
                <a:spcPct val="90000"/>
              </a:lnSpc>
              <a:buFontTx/>
              <a:buNone/>
            </a:pPr>
            <a:endParaRPr lang="fr-CA" sz="1600" b="1"/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--- OPEN curseur est fait implicitement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FOR  Cur_LigneJeu  IN Cur_CurseurB 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---un FETCH implicite est fait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	V_ProfitPourcent := </a:t>
            </a:r>
            <a:r>
              <a:rPr lang="fr-CA" sz="1600" b="1"/>
              <a:t>Cur_LigneJeu.Detail</a:t>
            </a:r>
            <a:r>
              <a:rPr lang="fr-CA" sz="1600"/>
              <a:t> –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		</a:t>
            </a:r>
            <a:r>
              <a:rPr lang="fr-CA" sz="1600" b="1"/>
              <a:t>Cur_LigneJeu.Gros</a:t>
            </a:r>
            <a:r>
              <a:rPr lang="fr-CA" sz="1600"/>
              <a:t>/ </a:t>
            </a:r>
            <a:r>
              <a:rPr lang="fr-CA" sz="1600" b="1"/>
              <a:t>Cur_LigneJeu.Detail</a:t>
            </a:r>
            <a:r>
              <a:rPr lang="fr-CA" sz="1600"/>
              <a:t> * 100;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	INSERT INTO Tempo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      VALUES (</a:t>
            </a:r>
            <a:r>
              <a:rPr lang="fr-CA" sz="1600" b="1"/>
              <a:t>Cur_LigneJeu.Numero</a:t>
            </a:r>
            <a:r>
              <a:rPr lang="fr-CA" sz="1600"/>
              <a:t>,V_ProfitPourcent);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END LOOP;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--- CLOSE curseur est fait implicitement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/>
              <a:t>COMMIT;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CA" sz="1600" b="1"/>
              <a:t>END;</a:t>
            </a:r>
            <a:endParaRPr lang="fr-CA" sz="1600"/>
          </a:p>
          <a:p>
            <a:pPr>
              <a:lnSpc>
                <a:spcPct val="90000"/>
              </a:lnSpc>
            </a:pPr>
            <a:endParaRPr lang="fr-CH" sz="240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8293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CH"/>
              <a:t>Curseur FOR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Une erreur ou un avertissement se nomme une </a:t>
            </a:r>
            <a:r>
              <a:rPr lang="fr-FR" b="1"/>
              <a:t>exception</a:t>
            </a:r>
          </a:p>
          <a:p>
            <a:r>
              <a:rPr lang="fr-FR"/>
              <a:t>Dans nos programmes nous pouvons mettre une :</a:t>
            </a:r>
          </a:p>
          <a:p>
            <a:pPr algn="ctr">
              <a:buFontTx/>
              <a:buNone/>
            </a:pPr>
            <a:r>
              <a:rPr lang="fr-FR"/>
              <a:t>Section EXCEPTION</a:t>
            </a:r>
          </a:p>
          <a:p>
            <a:endParaRPr lang="fr-FR"/>
          </a:p>
          <a:p>
            <a:r>
              <a:rPr lang="fr-FR"/>
              <a:t>EXCEPTION</a:t>
            </a:r>
          </a:p>
          <a:p>
            <a:r>
              <a:rPr lang="fr-FR"/>
              <a:t>WHEN … THEN 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Vue d’ensemble</a:t>
            </a:r>
            <a:br>
              <a:rPr lang="fr-FR"/>
            </a:br>
            <a:r>
              <a:rPr lang="fr-FR"/>
              <a:t>Traitement d’erreurs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1027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/>
              <a:t>Sous-programme</a:t>
            </a:r>
          </a:p>
          <a:p>
            <a:r>
              <a:rPr lang="fr-FR"/>
              <a:t>Procédure externe</a:t>
            </a:r>
          </a:p>
          <a:p>
            <a:r>
              <a:rPr lang="fr-FR"/>
              <a:t>Package</a:t>
            </a:r>
          </a:p>
          <a:p>
            <a:r>
              <a:rPr lang="fr-FR"/>
              <a:t>Abstraction de données</a:t>
            </a:r>
          </a:p>
          <a:p>
            <a:pPr lvl="1"/>
            <a:r>
              <a:rPr lang="fr-FR"/>
              <a:t>Collections</a:t>
            </a:r>
          </a:p>
          <a:p>
            <a:pPr lvl="1"/>
            <a:r>
              <a:rPr lang="fr-FR"/>
              <a:t>Structures</a:t>
            </a:r>
          </a:p>
          <a:p>
            <a:pPr lvl="1"/>
            <a:r>
              <a:rPr lang="fr-FR"/>
              <a:t>Types</a:t>
            </a:r>
          </a:p>
          <a:p>
            <a:r>
              <a:rPr lang="fr-FR"/>
              <a:t>Déclarations et manipulation d’objets</a:t>
            </a:r>
          </a:p>
          <a:p>
            <a:endParaRPr lang="fr-CA"/>
          </a:p>
        </p:txBody>
      </p:sp>
      <p:sp>
        <p:nvSpPr>
          <p:cNvPr id="42496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Vue d’ensemble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743200"/>
            <a:ext cx="51054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fr-FR"/>
              <a:t>Programmation PL/SQL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>Notions fondamentales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1027"/>
          <p:cNvSpPr>
            <a:spLocks noGrp="1" noChangeArrowheads="1"/>
          </p:cNvSpPr>
          <p:nvPr>
            <p:ph idx="1"/>
          </p:nvPr>
        </p:nvSpPr>
        <p:spPr>
          <a:xfrm>
            <a:off x="342900" y="1979712"/>
            <a:ext cx="6172200" cy="6034617"/>
          </a:xfrm>
          <a:ln/>
        </p:spPr>
        <p:txBody>
          <a:bodyPr/>
          <a:lstStyle/>
          <a:p>
            <a:r>
              <a:rPr lang="fr-FR" dirty="0"/>
              <a:t>3 sections</a:t>
            </a:r>
          </a:p>
          <a:p>
            <a:pPr lvl="1"/>
            <a:r>
              <a:rPr lang="fr-CA" dirty="0"/>
              <a:t>Section déclarative (les variables)</a:t>
            </a:r>
          </a:p>
          <a:p>
            <a:pPr lvl="1"/>
            <a:r>
              <a:rPr lang="fr-CA" dirty="0"/>
              <a:t>Section exécutable (le code)</a:t>
            </a:r>
          </a:p>
          <a:p>
            <a:pPr lvl="1"/>
            <a:r>
              <a:rPr lang="fr-CA" dirty="0"/>
              <a:t>Section des exceptions </a:t>
            </a:r>
          </a:p>
          <a:p>
            <a:pPr lvl="1"/>
            <a:endParaRPr lang="fr-CA" dirty="0"/>
          </a:p>
          <a:p>
            <a:r>
              <a:rPr lang="fr-CA" dirty="0"/>
              <a:t>La section exécutable est obligatoire</a:t>
            </a:r>
          </a:p>
          <a:p>
            <a:endParaRPr lang="fr-CA" dirty="0"/>
          </a:p>
          <a:p>
            <a:r>
              <a:rPr lang="fr-CA" dirty="0"/>
              <a:t>Différentes sortes de blocs</a:t>
            </a:r>
          </a:p>
          <a:p>
            <a:pPr lvl="1"/>
            <a:r>
              <a:rPr lang="fr-CA" dirty="0"/>
              <a:t>Anonyme, nommé, procédure ou fonction, déclencheur</a:t>
            </a:r>
          </a:p>
        </p:txBody>
      </p:sp>
      <p:sp>
        <p:nvSpPr>
          <p:cNvPr id="4259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r>
              <a:rPr lang="fr-FR"/>
              <a:t>Structures de blocs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1634</TotalTime>
  <Words>1254</Words>
  <Application>Microsoft Office PowerPoint</Application>
  <PresentationFormat>Affichage à l'écran (4:3)</PresentationFormat>
  <Paragraphs>673</Paragraphs>
  <Slides>56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Rotonde</vt:lpstr>
      <vt:lpstr>Programmation PL/SQL  Introduction</vt:lpstr>
      <vt:lpstr>PL/SQL ?</vt:lpstr>
      <vt:lpstr>Vue d’ensemble</vt:lpstr>
      <vt:lpstr>Vue d’ensemble Structures de contrôle</vt:lpstr>
      <vt:lpstr>Vue d’ensemble Les curseurs</vt:lpstr>
      <vt:lpstr>Vue d’ensemble Traitement d’erreurs</vt:lpstr>
      <vt:lpstr>Vue d’ensemble</vt:lpstr>
      <vt:lpstr>Programmation PL/SQL  Notions fondamentales</vt:lpstr>
      <vt:lpstr>Structures de blocs</vt:lpstr>
      <vt:lpstr>Structures de blocs (anonyme)</vt:lpstr>
      <vt:lpstr>Structures de blocs  exemple</vt:lpstr>
      <vt:lpstr>Commentaires</vt:lpstr>
      <vt:lpstr>Nom d ’objet</vt:lpstr>
      <vt:lpstr>Littéraux</vt:lpstr>
      <vt:lpstr>Type de variables</vt:lpstr>
      <vt:lpstr>Déclaration de variables</vt:lpstr>
      <vt:lpstr>Les opérateurs</vt:lpstr>
      <vt:lpstr>Les opérateurs relationnels</vt:lpstr>
      <vt:lpstr>Les autres opérateurs</vt:lpstr>
      <vt:lpstr>Le SQL permis</vt:lpstr>
      <vt:lpstr>INSERT</vt:lpstr>
      <vt:lpstr>SELECT</vt:lpstr>
      <vt:lpstr>INSERT + SELECT</vt:lpstr>
      <vt:lpstr>DBMS_OUTPUT</vt:lpstr>
      <vt:lpstr>Les énoncés de contrôle</vt:lpstr>
      <vt:lpstr>IF THEN</vt:lpstr>
      <vt:lpstr>IF THEN ELSE</vt:lpstr>
      <vt:lpstr>IF THEN ELSIF</vt:lpstr>
      <vt:lpstr>Les exceptions</vt:lpstr>
      <vt:lpstr>Exceptions Pré-définies</vt:lpstr>
      <vt:lpstr>Exemple</vt:lpstr>
      <vt:lpstr>Exceptions Usager</vt:lpstr>
      <vt:lpstr>Procédures et Fonctions  de base de données</vt:lpstr>
      <vt:lpstr>Créer une Procédure</vt:lpstr>
      <vt:lpstr>Syntaxe de l’énoncé SQL</vt:lpstr>
      <vt:lpstr>Paramètre d ’une procédure</vt:lpstr>
      <vt:lpstr>Exemple de paramètres</vt:lpstr>
      <vt:lpstr>Créer une fonction</vt:lpstr>
      <vt:lpstr>Appel d’une procédure ou fonction</vt:lpstr>
      <vt:lpstr>Appel de SQLPLUS   PROCEDURE</vt:lpstr>
      <vt:lpstr>Appel de SQLPLUS FONCTION</vt:lpstr>
      <vt:lpstr>Appel d’une fonction d’un énoncé SQL</vt:lpstr>
      <vt:lpstr>L ’énoncé RETURN</vt:lpstr>
      <vt:lpstr>PL/SQL Avancé</vt:lpstr>
      <vt:lpstr>Variable simple</vt:lpstr>
      <vt:lpstr>Boucles SANS CONDITION</vt:lpstr>
      <vt:lpstr>Boucle sans condition </vt:lpstr>
      <vt:lpstr>Boucles avec CONDITION</vt:lpstr>
      <vt:lpstr>Boucles avec CONDITION</vt:lpstr>
      <vt:lpstr>Définition et utilisation du curseur</vt:lpstr>
      <vt:lpstr>Exemple 2:</vt:lpstr>
      <vt:lpstr>Manipulation du curseur</vt:lpstr>
      <vt:lpstr>Interrogation du curseur </vt:lpstr>
      <vt:lpstr> While  LOOPS   </vt:lpstr>
      <vt:lpstr>Boucle LOOP…END LOOP</vt:lpstr>
      <vt:lpstr>Curseur FOR LOOPS</vt:lpstr>
    </vt:vector>
  </TitlesOfParts>
  <Company>CVM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PL/SQL</dc:title>
  <dc:creator>Département d'informatique</dc:creator>
  <cp:lastModifiedBy>cvm</cp:lastModifiedBy>
  <cp:revision>180</cp:revision>
  <cp:lastPrinted>1997-09-30T20:00:32Z</cp:lastPrinted>
  <dcterms:created xsi:type="dcterms:W3CDTF">1997-09-30T15:46:14Z</dcterms:created>
  <dcterms:modified xsi:type="dcterms:W3CDTF">2012-11-02T19:00:13Z</dcterms:modified>
</cp:coreProperties>
</file>