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80" r:id="rId5"/>
    <p:sldId id="281" r:id="rId6"/>
    <p:sldId id="260" r:id="rId7"/>
    <p:sldId id="272" r:id="rId8"/>
    <p:sldId id="261" r:id="rId9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27" autoAdjust="0"/>
  </p:normalViewPr>
  <p:slideViewPr>
    <p:cSldViewPr>
      <p:cViewPr varScale="1">
        <p:scale>
          <a:sx n="73" d="100"/>
          <a:sy n="73" d="100"/>
        </p:scale>
        <p:origin x="-1518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E9B9EC-1A69-466F-9E9E-6258D36C8748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6D0F3-A552-472D-9085-A99D15298BE9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6D0F3-A552-472D-9085-A99D15298BE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II-</a:t>
            </a:r>
            <a:fld id="{48B78C28-F089-4E93-BE68-FFE2EBA283A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804812CA-55CD-49C0-8DC0-3BACAEFCF17E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84B8FAD4-DA06-4ACC-9FDE-DF821D1CD1B4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A8DC3C28-C64F-4851-B7C2-B6709D16BDB7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0CF13BAE-F01D-40DB-B6D2-EC03E0542C52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EB824AC5-9DED-4FF5-8009-D9BF8B40730E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BD3EDA5A-63A0-43AA-975F-A15E31A18420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E2B1BDB1-9614-4982-8E40-E89BDE3DEBE5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CCFEFE95-A327-487F-B830-1BB4A69CA090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II-</a:t>
            </a:r>
            <a:fld id="{9DA08CBF-1D09-4BAF-A0F5-D1DA36596F8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II: Le modèle relationnel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II-</a:t>
            </a:r>
            <a:fld id="{B3167BAD-5B92-4638-AF3C-7C1A193BAF7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II: Le modèle relationnel</a:t>
            </a:r>
            <a:endParaRPr lang="fr-FR" sz="14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II-</a:t>
            </a:r>
            <a:fld id="{5649C082-F067-4745-8C29-2717811BC14B}" type="slidenum">
              <a:rPr lang="fr-FR" smtClean="0"/>
              <a:pPr/>
              <a:t>‹#›</a:t>
            </a:fld>
            <a:endParaRPr lang="fr-F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9275" y="2987675"/>
            <a:ext cx="5791200" cy="1524000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relationnel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fr-FR" dirty="0" smtClean="0"/>
              <a:t>Tables dans </a:t>
            </a:r>
            <a:r>
              <a:rPr lang="fr-FR" dirty="0"/>
              <a:t>le modèle relationnel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L’information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conservée</a:t>
            </a:r>
            <a:r>
              <a:rPr lang="en-CA" dirty="0" smtClean="0"/>
              <a:t> </a:t>
            </a:r>
            <a:r>
              <a:rPr lang="en-CA" dirty="0" err="1" smtClean="0"/>
              <a:t>sous</a:t>
            </a:r>
            <a:r>
              <a:rPr lang="en-CA" dirty="0" smtClean="0"/>
              <a:t> </a:t>
            </a:r>
            <a:r>
              <a:rPr lang="en-CA" dirty="0" err="1" smtClean="0"/>
              <a:t>forme</a:t>
            </a:r>
            <a:r>
              <a:rPr lang="en-CA" dirty="0" smtClean="0"/>
              <a:t> de tables</a:t>
            </a:r>
          </a:p>
          <a:p>
            <a:r>
              <a:rPr lang="en-CA" dirty="0" err="1" smtClean="0"/>
              <a:t>Contient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Un nom</a:t>
            </a:r>
          </a:p>
          <a:p>
            <a:pPr lvl="1"/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clé</a:t>
            </a:r>
            <a:r>
              <a:rPr lang="en-CA" dirty="0" smtClean="0"/>
              <a:t> </a:t>
            </a:r>
            <a:r>
              <a:rPr lang="en-CA" dirty="0" err="1" smtClean="0"/>
              <a:t>primaire</a:t>
            </a:r>
            <a:endParaRPr lang="en-CA" dirty="0" smtClean="0"/>
          </a:p>
          <a:p>
            <a:pPr lvl="1"/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de </a:t>
            </a:r>
            <a:r>
              <a:rPr lang="en-CA" dirty="0" err="1" smtClean="0"/>
              <a:t>colonnes</a:t>
            </a:r>
            <a:endParaRPr lang="en-CA" dirty="0" smtClean="0"/>
          </a:p>
          <a:p>
            <a:pPr lvl="1"/>
            <a:r>
              <a:rPr lang="en-CA" dirty="0" smtClean="0"/>
              <a:t>Les </a:t>
            </a:r>
            <a:r>
              <a:rPr lang="en-CA" dirty="0" err="1" smtClean="0"/>
              <a:t>informations/données</a:t>
            </a:r>
            <a:r>
              <a:rPr lang="en-CA" dirty="0" smtClean="0"/>
              <a:t> (</a:t>
            </a:r>
            <a:r>
              <a:rPr lang="en-CA" dirty="0" err="1" smtClean="0"/>
              <a:t>sous</a:t>
            </a:r>
            <a:r>
              <a:rPr lang="en-CA" dirty="0" smtClean="0"/>
              <a:t> </a:t>
            </a:r>
            <a:r>
              <a:rPr lang="en-CA" dirty="0" err="1" smtClean="0"/>
              <a:t>forme</a:t>
            </a:r>
            <a:r>
              <a:rPr lang="en-CA" dirty="0" smtClean="0"/>
              <a:t> de </a:t>
            </a:r>
            <a:r>
              <a:rPr lang="en-CA" dirty="0" err="1" smtClean="0"/>
              <a:t>lignes</a:t>
            </a:r>
            <a:r>
              <a:rPr lang="en-CA" dirty="0" smtClean="0"/>
              <a:t>)</a:t>
            </a:r>
          </a:p>
          <a:p>
            <a:pPr lvl="1"/>
            <a:endParaRPr lang="en-CA" dirty="0" smtClean="0"/>
          </a:p>
          <a:p>
            <a:pPr lvl="1">
              <a:buNone/>
            </a:pPr>
            <a:r>
              <a:rPr lang="en-CA" dirty="0" smtClean="0"/>
              <a:t>	 </a:t>
            </a:r>
            <a:r>
              <a:rPr lang="en-CA" dirty="0" err="1" smtClean="0"/>
              <a:t>Exemple</a:t>
            </a:r>
            <a:r>
              <a:rPr lang="en-CA" dirty="0" smtClean="0"/>
              <a:t>: table “</a:t>
            </a:r>
            <a:r>
              <a:rPr lang="en-CA" dirty="0" err="1" smtClean="0"/>
              <a:t>usager</a:t>
            </a:r>
            <a:r>
              <a:rPr lang="en-CA" dirty="0" smtClean="0"/>
              <a:t>”</a:t>
            </a:r>
            <a:endParaRPr lang="en-CA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 smtClean="0">
                <a:latin typeface="Times New Roman" pitchFamily="18" charset="0"/>
              </a:rPr>
              <a:t>2</a:t>
            </a:r>
            <a:endParaRPr lang="fr-FR" sz="1400" dirty="0">
              <a:latin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24744" y="6300192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id_usager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prenom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nom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Fred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Mercury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Michelle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Riviero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Gustave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Dupont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Une table peut faire référence à l’information d’une autre table, en répétant une information distinctive.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829300" cy="1524000"/>
          </a:xfrm>
          <a:noFill/>
          <a:ln/>
        </p:spPr>
        <p:txBody>
          <a:bodyPr/>
          <a:lstStyle/>
          <a:p>
            <a:r>
              <a:rPr lang="fr-FR" sz="2800" dirty="0"/>
              <a:t>La </a:t>
            </a:r>
            <a:r>
              <a:rPr lang="fr-FR" sz="2800" dirty="0" smtClean="0"/>
              <a:t>connexion des </a:t>
            </a:r>
            <a:r>
              <a:rPr lang="fr-FR" sz="2800" dirty="0"/>
              <a:t>tables dans le modèle relationnel</a:t>
            </a:r>
          </a:p>
        </p:txBody>
      </p:sp>
      <p:sp>
        <p:nvSpPr>
          <p:cNvPr id="45061" name="Rectangle 2053"/>
          <p:cNvSpPr>
            <a:spLocks noChangeArrowheads="1"/>
          </p:cNvSpPr>
          <p:nvPr/>
        </p:nvSpPr>
        <p:spPr bwMode="auto">
          <a:xfrm>
            <a:off x="385394" y="3994557"/>
            <a:ext cx="15406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2971800" algn="ctr"/>
                <a:tab pos="5943600" algn="r"/>
              </a:tabLst>
            </a:pPr>
            <a:r>
              <a:rPr lang="en-US" sz="1200" b="1" dirty="0">
                <a:latin typeface="Arial" charset="0"/>
                <a:ea typeface="Times New Roman" pitchFamily="18" charset="0"/>
                <a:cs typeface="Arial" charset="0"/>
              </a:rPr>
              <a:t>Table </a:t>
            </a:r>
            <a:r>
              <a:rPr lang="en-US" sz="1200" b="1" dirty="0" err="1" smtClean="0">
                <a:latin typeface="Arial" charset="0"/>
                <a:ea typeface="Times New Roman" pitchFamily="18" charset="0"/>
                <a:cs typeface="Arial" charset="0"/>
              </a:rPr>
              <a:t>departement</a:t>
            </a:r>
            <a:endParaRPr lang="en-US" b="1" dirty="0"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45243" name="Group 2235"/>
          <p:cNvGraphicFramePr>
            <a:graphicFrameLocks noGrp="1"/>
          </p:cNvGraphicFramePr>
          <p:nvPr/>
        </p:nvGraphicFramePr>
        <p:xfrm>
          <a:off x="692150" y="4284663"/>
          <a:ext cx="5411788" cy="12388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3400"/>
                <a:gridCol w="1803400"/>
                <a:gridCol w="1804988"/>
              </a:tblGrid>
              <a:tr h="4159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Recherche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5138" name="Rectangle 2130"/>
          <p:cNvSpPr>
            <a:spLocks noChangeArrowheads="1"/>
          </p:cNvSpPr>
          <p:nvPr/>
        </p:nvSpPr>
        <p:spPr bwMode="auto">
          <a:xfrm>
            <a:off x="530504" y="5796370"/>
            <a:ext cx="12424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2971800" algn="ctr"/>
                <a:tab pos="5943600" algn="r"/>
              </a:tabLst>
            </a:pPr>
            <a:r>
              <a:rPr lang="en-US" sz="1200" b="1" dirty="0">
                <a:latin typeface="Arial" charset="0"/>
                <a:ea typeface="Times New Roman" pitchFamily="18" charset="0"/>
                <a:cs typeface="Arial" charset="0"/>
              </a:rPr>
              <a:t>Table </a:t>
            </a:r>
            <a:r>
              <a:rPr lang="en-US" sz="1200" b="1" dirty="0" err="1" smtClean="0">
                <a:latin typeface="Arial" charset="0"/>
                <a:ea typeface="Times New Roman" pitchFamily="18" charset="0"/>
                <a:cs typeface="Arial" charset="0"/>
              </a:rPr>
              <a:t>employe</a:t>
            </a:r>
            <a:endParaRPr lang="en-US" sz="1200" b="1" dirty="0" smtClean="0">
              <a:latin typeface="Arial" charset="0"/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45244" name="Group 2236"/>
          <p:cNvGraphicFramePr>
            <a:graphicFrameLocks noGrp="1"/>
          </p:cNvGraphicFramePr>
          <p:nvPr/>
        </p:nvGraphicFramePr>
        <p:xfrm>
          <a:off x="692150" y="6084888"/>
          <a:ext cx="5267325" cy="12369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7625"/>
                <a:gridCol w="1316038"/>
                <a:gridCol w="1317625"/>
                <a:gridCol w="131603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Id_dept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7389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Rivest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7499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Demers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7211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Lachapelle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5242" name="Rectangle 2234"/>
          <p:cNvSpPr>
            <a:spLocks noChangeArrowheads="1"/>
          </p:cNvSpPr>
          <p:nvPr/>
        </p:nvSpPr>
        <p:spPr bwMode="auto">
          <a:xfrm>
            <a:off x="0" y="61880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2971800" algn="ctr"/>
                <a:tab pos="5943600" algn="r"/>
              </a:tabLst>
            </a:pPr>
            <a:endParaRPr lang="fr-CA"/>
          </a:p>
        </p:txBody>
      </p:sp>
      <p:sp>
        <p:nvSpPr>
          <p:cNvPr id="45245" name="Line 2237"/>
          <p:cNvSpPr>
            <a:spLocks noChangeShapeType="1"/>
          </p:cNvSpPr>
          <p:nvPr/>
        </p:nvSpPr>
        <p:spPr bwMode="auto">
          <a:xfrm>
            <a:off x="1196975" y="5437188"/>
            <a:ext cx="338455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C28-C64F-4851-B7C2-B6709D16BDB7}" type="slidenum">
              <a:rPr lang="fr-FR" smtClean="0"/>
              <a:pPr/>
              <a:t>3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/>
          </a:bodyPr>
          <a:lstStyle/>
          <a:p>
            <a:r>
              <a:rPr lang="fr-CA" dirty="0"/>
              <a:t>Règles gouvernant les valeurs valides à l’intérieur de la table:</a:t>
            </a:r>
          </a:p>
          <a:p>
            <a:pPr lvl="1"/>
            <a:r>
              <a:rPr lang="fr-CA" dirty="0"/>
              <a:t>Clé </a:t>
            </a:r>
            <a:r>
              <a:rPr lang="fr-CA" dirty="0" smtClean="0"/>
              <a:t>primaire</a:t>
            </a:r>
          </a:p>
          <a:p>
            <a:pPr lvl="2"/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l’identifiant</a:t>
            </a:r>
            <a:r>
              <a:rPr lang="en-CA" dirty="0" smtClean="0"/>
              <a:t> de la </a:t>
            </a:r>
            <a:r>
              <a:rPr lang="en-CA" dirty="0" err="1" smtClean="0"/>
              <a:t>ligne</a:t>
            </a:r>
            <a:endParaRPr lang="fr-CA" dirty="0" smtClean="0"/>
          </a:p>
          <a:p>
            <a:pPr lvl="2"/>
            <a:r>
              <a:rPr lang="fr-CA" dirty="0" smtClean="0"/>
              <a:t>s’assurer </a:t>
            </a:r>
            <a:r>
              <a:rPr lang="fr-CA" dirty="0"/>
              <a:t>qu’un enregistrement soit unique. Exemple: deux personnes peuvent s’appeler </a:t>
            </a:r>
            <a:r>
              <a:rPr lang="fr-CA" dirty="0" smtClean="0"/>
              <a:t>Fred </a:t>
            </a:r>
            <a:r>
              <a:rPr lang="fr-CA" dirty="0" err="1" smtClean="0"/>
              <a:t>Theriault</a:t>
            </a:r>
            <a:r>
              <a:rPr lang="fr-CA" dirty="0" smtClean="0"/>
              <a:t> </a:t>
            </a:r>
            <a:r>
              <a:rPr lang="fr-CA" dirty="0"/>
              <a:t>mais elle n’auront pas le même numéro d’employé. Le numéro d’employé est donc la </a:t>
            </a:r>
            <a:r>
              <a:rPr lang="fr-CA" dirty="0" smtClean="0"/>
              <a:t>clé primaire.</a:t>
            </a:r>
          </a:p>
          <a:p>
            <a:pPr lvl="2">
              <a:buNone/>
            </a:pPr>
            <a:endParaRPr lang="fr-CA" dirty="0"/>
          </a:p>
          <a:p>
            <a:pPr lvl="1"/>
            <a:r>
              <a:rPr lang="fr-CA" dirty="0" smtClean="0"/>
              <a:t>Clé étrangère </a:t>
            </a:r>
            <a:r>
              <a:rPr lang="fr-CA" dirty="0"/>
              <a:t>: </a:t>
            </a:r>
            <a:endParaRPr lang="fr-CA" dirty="0" smtClean="0"/>
          </a:p>
          <a:p>
            <a:pPr lvl="2"/>
            <a:r>
              <a:rPr lang="fr-CA" dirty="0" smtClean="0"/>
              <a:t>si </a:t>
            </a:r>
            <a:r>
              <a:rPr lang="fr-CA" dirty="0"/>
              <a:t>dans la table </a:t>
            </a:r>
            <a:r>
              <a:rPr lang="fr-CA" b="1" i="1" dirty="0"/>
              <a:t>A</a:t>
            </a:r>
            <a:r>
              <a:rPr lang="fr-CA" dirty="0"/>
              <a:t> on fait référence à une information de la table </a:t>
            </a:r>
            <a:r>
              <a:rPr lang="fr-CA" b="1" i="1" dirty="0"/>
              <a:t>B</a:t>
            </a:r>
            <a:r>
              <a:rPr lang="fr-CA" dirty="0"/>
              <a:t>, il faut que l’information existe dans la table </a:t>
            </a:r>
            <a:r>
              <a:rPr lang="fr-CA" b="1" i="1" dirty="0"/>
              <a:t>B</a:t>
            </a:r>
            <a:r>
              <a:rPr lang="fr-CA" dirty="0"/>
              <a:t> et que cette information soit unique. Exemple: le numéro de département 10 de la table </a:t>
            </a:r>
            <a:r>
              <a:rPr lang="fr-CA" b="1" i="1" dirty="0" err="1"/>
              <a:t>Emp</a:t>
            </a:r>
            <a:r>
              <a:rPr lang="fr-CA" dirty="0"/>
              <a:t> fait référence au département 10 de la table </a:t>
            </a:r>
            <a:r>
              <a:rPr lang="fr-CA" b="1" i="1" dirty="0" err="1"/>
              <a:t>Dept</a:t>
            </a:r>
            <a:r>
              <a:rPr lang="fr-CA" dirty="0"/>
              <a:t> et à pas d’autre département.  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Les contraintes d’intégrités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C28-C64F-4851-B7C2-B6709D16BDB7}" type="slidenum">
              <a:rPr lang="fr-FR" smtClean="0"/>
              <a:pPr/>
              <a:t>4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L’algèbre sous le langage relationnel</a:t>
            </a:r>
          </a:p>
          <a:p>
            <a:pPr>
              <a:buFontTx/>
              <a:buNone/>
            </a:pPr>
            <a:endParaRPr lang="fr-CA" dirty="0"/>
          </a:p>
          <a:p>
            <a:r>
              <a:rPr lang="fr-CA" dirty="0"/>
              <a:t>Est constitué d’un ensemble d’opérations permettant de manipuler les tables :</a:t>
            </a:r>
          </a:p>
          <a:p>
            <a:pPr lvl="1"/>
            <a:r>
              <a:rPr lang="fr-CA" dirty="0"/>
              <a:t>Sélection (choisir certaines lignes)</a:t>
            </a:r>
          </a:p>
          <a:p>
            <a:pPr lvl="1"/>
            <a:r>
              <a:rPr lang="fr-CA" dirty="0"/>
              <a:t>Jonction (prendre des informations de plusieurs tables en même temps)</a:t>
            </a:r>
          </a:p>
          <a:p>
            <a:pPr lvl="1"/>
            <a:r>
              <a:rPr lang="fr-CA" dirty="0"/>
              <a:t>Union </a:t>
            </a:r>
          </a:p>
          <a:p>
            <a:pPr lvl="1"/>
            <a:r>
              <a:rPr lang="fr-CA" dirty="0"/>
              <a:t>Intersection…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Algèbre relationnelle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C28-C64F-4851-B7C2-B6709D16BDB7}" type="slidenum">
              <a:rPr lang="fr-FR" smtClean="0"/>
              <a:pPr/>
              <a:t>5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829300" cy="1524000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dirty="0" smtClean="0"/>
              <a:t>SQL - 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43434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1916113" y="4572000"/>
            <a:ext cx="86518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V="1">
            <a:off x="1557338" y="5867400"/>
            <a:ext cx="122396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365625" y="550862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4365625" y="57959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1557338" y="6011863"/>
            <a:ext cx="122396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1989138" y="4427538"/>
            <a:ext cx="86518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C28-C64F-4851-B7C2-B6709D16BDB7}" type="slidenum">
              <a:rPr lang="fr-FR" smtClean="0"/>
              <a:pPr/>
              <a:t>6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C’est</a:t>
            </a:r>
            <a:r>
              <a:rPr lang="en-CA" dirty="0" smtClean="0"/>
              <a:t> le </a:t>
            </a:r>
            <a:r>
              <a:rPr lang="en-CA" dirty="0" err="1" smtClean="0"/>
              <a:t>langage</a:t>
            </a:r>
            <a:r>
              <a:rPr lang="en-CA" dirty="0" smtClean="0"/>
              <a:t> </a:t>
            </a:r>
            <a:r>
              <a:rPr lang="en-CA" dirty="0" err="1" smtClean="0"/>
              <a:t>utilisé</a:t>
            </a:r>
            <a:r>
              <a:rPr lang="en-CA" dirty="0" smtClean="0"/>
              <a:t> pour </a:t>
            </a:r>
            <a:r>
              <a:rPr lang="en-CA" dirty="0" err="1" smtClean="0"/>
              <a:t>communiquer</a:t>
            </a:r>
            <a:r>
              <a:rPr lang="en-CA" dirty="0" smtClean="0"/>
              <a:t> avec le SGBD</a:t>
            </a:r>
            <a:endParaRPr lang="fr-CA" dirty="0"/>
          </a:p>
        </p:txBody>
      </p:sp>
      <p:pic>
        <p:nvPicPr>
          <p:cNvPr id="50182" name="Picture 1030" descr="C:\Users\Fred\Desktop\1-Normal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3609975"/>
            <a:ext cx="1219200" cy="1219200"/>
          </a:xfrm>
          <a:prstGeom prst="rect">
            <a:avLst/>
          </a:prstGeom>
          <a:noFill/>
        </p:spPr>
      </p:pic>
      <p:pic>
        <p:nvPicPr>
          <p:cNvPr id="50183" name="Picture 1031" descr="C:\Users\Fred\Desktop\1-Normal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6300192"/>
            <a:ext cx="1219201" cy="1219200"/>
          </a:xfrm>
          <a:prstGeom prst="rect">
            <a:avLst/>
          </a:prstGeom>
          <a:noFill/>
        </p:spPr>
      </p:pic>
      <p:pic>
        <p:nvPicPr>
          <p:cNvPr id="50184" name="Picture 1032" descr="C:\Users\Fred\Desktop\Misc-Database-3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5072063"/>
            <a:ext cx="1219200" cy="1219200"/>
          </a:xfrm>
          <a:prstGeom prst="rect">
            <a:avLst/>
          </a:prstGeom>
          <a:noFill/>
        </p:spPr>
      </p:pic>
      <p:sp>
        <p:nvSpPr>
          <p:cNvPr id="21" name="Hexagon 20"/>
          <p:cNvSpPr/>
          <p:nvPr/>
        </p:nvSpPr>
        <p:spPr>
          <a:xfrm>
            <a:off x="2852936" y="5292080"/>
            <a:ext cx="1368152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SGBD</a:t>
            </a:r>
            <a:endParaRPr lang="fr-CA" dirty="0"/>
          </a:p>
        </p:txBody>
      </p:sp>
      <p:sp>
        <p:nvSpPr>
          <p:cNvPr id="22" name="TextBox 21"/>
          <p:cNvSpPr txBox="1"/>
          <p:nvPr/>
        </p:nvSpPr>
        <p:spPr>
          <a:xfrm>
            <a:off x="2276872" y="432635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SQL</a:t>
            </a:r>
            <a:endParaRPr lang="fr-CA" dirty="0"/>
          </a:p>
        </p:txBody>
      </p:sp>
      <p:sp>
        <p:nvSpPr>
          <p:cNvPr id="23" name="TextBox 22"/>
          <p:cNvSpPr txBox="1"/>
          <p:nvPr/>
        </p:nvSpPr>
        <p:spPr>
          <a:xfrm>
            <a:off x="2204864" y="63722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SQL</a:t>
            </a:r>
            <a:endParaRPr lang="fr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514350" y="1600200"/>
            <a:ext cx="5829300" cy="6527800"/>
          </a:xfrm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2000" dirty="0" smtClean="0"/>
              <a:t>Non-procédural</a:t>
            </a:r>
          </a:p>
          <a:p>
            <a:pPr lvl="1">
              <a:lnSpc>
                <a:spcPct val="80000"/>
              </a:lnSpc>
            </a:pPr>
            <a:r>
              <a:rPr lang="fr-CA" sz="1600" dirty="0" smtClean="0"/>
              <a:t>avec </a:t>
            </a:r>
            <a:r>
              <a:rPr lang="fr-CA" sz="1600" dirty="0"/>
              <a:t>une simple ligne d’instruction on peut manipuler plusieurs tables de façon précise et efficace</a:t>
            </a:r>
            <a:r>
              <a:rPr lang="fr-CA" sz="16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CA" sz="1600" dirty="0" smtClean="0"/>
          </a:p>
          <a:p>
            <a:pPr lvl="1">
              <a:lnSpc>
                <a:spcPct val="80000"/>
              </a:lnSpc>
            </a:pPr>
            <a:endParaRPr lang="fr-CA" sz="1600" dirty="0"/>
          </a:p>
          <a:p>
            <a:pPr>
              <a:lnSpc>
                <a:spcPct val="80000"/>
              </a:lnSpc>
            </a:pPr>
            <a:r>
              <a:rPr lang="fr-CA" sz="2000" dirty="0"/>
              <a:t>SQL*PLUS : </a:t>
            </a:r>
            <a:endParaRPr lang="fr-CA" sz="2000" dirty="0" smtClean="0"/>
          </a:p>
          <a:p>
            <a:pPr lvl="1">
              <a:lnSpc>
                <a:spcPct val="80000"/>
              </a:lnSpc>
            </a:pPr>
            <a:r>
              <a:rPr lang="fr-CA" sz="1600" dirty="0" smtClean="0"/>
              <a:t>un </a:t>
            </a:r>
            <a:r>
              <a:rPr lang="fr-CA" sz="1600" dirty="0"/>
              <a:t>programme de base permettant d’interroger la base de données avec des requêtes en SQL. Contient aussi des instructions propres au formatage des données et à l’automatisation des requêtes. </a:t>
            </a:r>
            <a:endParaRPr lang="fr-CA" sz="1600" dirty="0" smtClean="0"/>
          </a:p>
          <a:p>
            <a:pPr lvl="1">
              <a:lnSpc>
                <a:spcPct val="80000"/>
              </a:lnSpc>
              <a:buNone/>
            </a:pPr>
            <a:endParaRPr lang="fr-CA" sz="1600" dirty="0"/>
          </a:p>
          <a:p>
            <a:pPr>
              <a:lnSpc>
                <a:spcPct val="80000"/>
              </a:lnSpc>
            </a:pPr>
            <a:r>
              <a:rPr lang="fr-CA" sz="2000" dirty="0"/>
              <a:t>PL/SQL : </a:t>
            </a:r>
            <a:endParaRPr lang="fr-CA" sz="2000" dirty="0" smtClean="0"/>
          </a:p>
          <a:p>
            <a:pPr lvl="1">
              <a:lnSpc>
                <a:spcPct val="80000"/>
              </a:lnSpc>
            </a:pPr>
            <a:r>
              <a:rPr lang="fr-CA" sz="1600" dirty="0" smtClean="0"/>
              <a:t>permet </a:t>
            </a:r>
            <a:r>
              <a:rPr lang="fr-CA" sz="1600" dirty="0"/>
              <a:t>de relier plusieurs commandes SQL pour former des blocs de programme selon une logique procédurale (sous forme de procédure</a:t>
            </a:r>
            <a:r>
              <a:rPr lang="fr-CA" sz="1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CA" sz="1600" dirty="0" err="1" smtClean="0"/>
              <a:t>Exemple</a:t>
            </a:r>
            <a:r>
              <a:rPr lang="en-CA" sz="1600" dirty="0" smtClean="0"/>
              <a:t> :</a:t>
            </a:r>
            <a:endParaRPr lang="fr-CA" sz="1600" dirty="0"/>
          </a:p>
          <a:p>
            <a:pPr>
              <a:lnSpc>
                <a:spcPct val="80000"/>
              </a:lnSpc>
              <a:buNone/>
            </a:pPr>
            <a:r>
              <a:rPr lang="fr-CA" sz="1400" dirty="0" smtClean="0"/>
              <a:t>		BEGIN</a:t>
            </a:r>
            <a:endParaRPr lang="fr-CA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/>
              <a:t>	</a:t>
            </a:r>
            <a:r>
              <a:rPr lang="fr-CA" sz="1400" dirty="0" smtClean="0"/>
              <a:t>	</a:t>
            </a:r>
            <a:r>
              <a:rPr lang="fr-CA" sz="1400" dirty="0"/>
              <a:t>	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/>
              <a:t>		</a:t>
            </a:r>
            <a:r>
              <a:rPr lang="fr-CA" sz="1400" dirty="0" smtClean="0"/>
              <a:t>	</a:t>
            </a:r>
            <a:r>
              <a:rPr lang="fr-CA" sz="1400" dirty="0"/>
              <a:t>	SELECT 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/>
              <a:t>			</a:t>
            </a:r>
            <a:r>
              <a:rPr lang="fr-CA" sz="1400" dirty="0" smtClean="0"/>
              <a:t>	IF </a:t>
            </a:r>
            <a:r>
              <a:rPr lang="fr-CA" sz="1400" dirty="0"/>
              <a:t>… UPDATE..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 smtClean="0"/>
              <a:t>	</a:t>
            </a:r>
            <a:r>
              <a:rPr lang="fr-CA" sz="1400" dirty="0"/>
              <a:t>	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/>
              <a:t>	</a:t>
            </a:r>
            <a:r>
              <a:rPr lang="fr-CA" sz="1400" dirty="0" smtClean="0"/>
              <a:t>	</a:t>
            </a:r>
            <a:r>
              <a:rPr lang="fr-CA" sz="1400" dirty="0"/>
              <a:t>		   …EXIT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 smtClean="0"/>
              <a:t>	</a:t>
            </a:r>
            <a:r>
              <a:rPr lang="fr-CA" sz="1400" dirty="0"/>
              <a:t>		END 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 dirty="0" smtClean="0"/>
              <a:t>	</a:t>
            </a:r>
            <a:r>
              <a:rPr lang="fr-CA" sz="1400" dirty="0"/>
              <a:t>	END;</a:t>
            </a:r>
          </a:p>
          <a:p>
            <a:pPr>
              <a:lnSpc>
                <a:spcPct val="80000"/>
              </a:lnSpc>
              <a:buFontTx/>
              <a:buNone/>
            </a:pPr>
            <a:endParaRPr lang="fr-CA" sz="2000" dirty="0"/>
          </a:p>
        </p:txBody>
      </p:sp>
      <p:sp>
        <p:nvSpPr>
          <p:cNvPr id="4506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829300" cy="635000"/>
          </a:xfrm>
          <a:noFill/>
          <a:ln/>
        </p:spPr>
        <p:txBody>
          <a:bodyPr>
            <a:normAutofit fontScale="90000"/>
          </a:bodyPr>
          <a:lstStyle/>
          <a:p>
            <a:r>
              <a:rPr lang="fr-CA"/>
              <a:t>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C28-C64F-4851-B7C2-B6709D16BDB7}" type="slidenum">
              <a:rPr lang="fr-FR" smtClean="0"/>
              <a:pPr/>
              <a:t>7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Structure</a:t>
            </a:r>
          </a:p>
          <a:p>
            <a:pPr lvl="1"/>
            <a:r>
              <a:rPr lang="en-CA" dirty="0" smtClean="0"/>
              <a:t>CREATE TABLE</a:t>
            </a:r>
          </a:p>
          <a:p>
            <a:pPr lvl="1"/>
            <a:r>
              <a:rPr lang="en-CA" dirty="0" smtClean="0"/>
              <a:t>DROP TABLE</a:t>
            </a:r>
          </a:p>
          <a:p>
            <a:pPr lvl="1"/>
            <a:r>
              <a:rPr lang="en-CA" dirty="0" smtClean="0"/>
              <a:t>ALTER TABLE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Données</a:t>
            </a:r>
            <a:endParaRPr lang="en-CA" dirty="0" smtClean="0"/>
          </a:p>
          <a:p>
            <a:pPr lvl="1"/>
            <a:r>
              <a:rPr lang="en-CA" dirty="0" smtClean="0"/>
              <a:t>INSERT</a:t>
            </a:r>
          </a:p>
          <a:p>
            <a:pPr lvl="1"/>
            <a:r>
              <a:rPr lang="en-CA" dirty="0" smtClean="0"/>
              <a:t>UPDATE</a:t>
            </a:r>
          </a:p>
          <a:p>
            <a:pPr lvl="1"/>
            <a:r>
              <a:rPr lang="en-CA" dirty="0" smtClean="0"/>
              <a:t>DELETE</a:t>
            </a:r>
          </a:p>
          <a:p>
            <a:pPr lvl="1"/>
            <a:r>
              <a:rPr lang="en-CA" dirty="0" smtClean="0"/>
              <a:t>SELECT	</a:t>
            </a:r>
          </a:p>
          <a:p>
            <a:pPr lvl="1"/>
            <a:endParaRPr lang="en-CA" dirty="0" smtClean="0"/>
          </a:p>
          <a:p>
            <a:r>
              <a:rPr lang="en-CA" i="1" dirty="0" err="1" smtClean="0"/>
              <a:t>Nous</a:t>
            </a:r>
            <a:r>
              <a:rPr lang="en-CA" i="1" dirty="0" smtClean="0"/>
              <a:t> </a:t>
            </a:r>
            <a:r>
              <a:rPr lang="en-CA" i="1" dirty="0" err="1" smtClean="0"/>
              <a:t>verrons</a:t>
            </a:r>
            <a:r>
              <a:rPr lang="en-CA" i="1" dirty="0" smtClean="0"/>
              <a:t> </a:t>
            </a:r>
            <a:r>
              <a:rPr lang="en-CA" i="1" dirty="0" err="1" smtClean="0"/>
              <a:t>ces</a:t>
            </a:r>
            <a:r>
              <a:rPr lang="en-CA" i="1" dirty="0" smtClean="0"/>
              <a:t> </a:t>
            </a:r>
            <a:r>
              <a:rPr lang="en-CA" i="1" dirty="0" err="1" smtClean="0"/>
              <a:t>énoncés</a:t>
            </a:r>
            <a:r>
              <a:rPr lang="en-CA" i="1" dirty="0" smtClean="0"/>
              <a:t> </a:t>
            </a:r>
            <a:r>
              <a:rPr lang="en-CA" i="1" dirty="0" err="1" smtClean="0"/>
              <a:t>dans</a:t>
            </a:r>
            <a:r>
              <a:rPr lang="en-CA" i="1" dirty="0" smtClean="0"/>
              <a:t> les </a:t>
            </a:r>
            <a:r>
              <a:rPr lang="en-CA" i="1" dirty="0" err="1" smtClean="0"/>
              <a:t>prochains</a:t>
            </a:r>
            <a:r>
              <a:rPr lang="en-CA" i="1" dirty="0" smtClean="0"/>
              <a:t> </a:t>
            </a:r>
            <a:r>
              <a:rPr lang="en-CA" i="1" dirty="0" err="1" smtClean="0"/>
              <a:t>cours</a:t>
            </a:r>
            <a:r>
              <a:rPr lang="en-CA" i="1" dirty="0" smtClean="0"/>
              <a:t>…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fr-FR" dirty="0"/>
              <a:t>SQL</a:t>
            </a:r>
            <a:br>
              <a:rPr lang="fr-FR" dirty="0"/>
            </a:br>
            <a:r>
              <a:rPr lang="fr-FR" dirty="0"/>
              <a:t>principaux énoncés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595</TotalTime>
  <Words>366</Words>
  <Application>Microsoft Office PowerPoint</Application>
  <PresentationFormat>On-screen Show (4:3)</PresentationFormat>
  <Paragraphs>113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Le modèle relationnel</vt:lpstr>
      <vt:lpstr>Tables dans le modèle relationnel</vt:lpstr>
      <vt:lpstr>La connexion des tables dans le modèle relationnel</vt:lpstr>
      <vt:lpstr>Les contraintes d’intégrités</vt:lpstr>
      <vt:lpstr>Algèbre relationnelle</vt:lpstr>
      <vt:lpstr>SQL -  Structured Query Language</vt:lpstr>
      <vt:lpstr>SQL</vt:lpstr>
      <vt:lpstr>SQL principaux énoncés</vt:lpstr>
    </vt:vector>
  </TitlesOfParts>
  <Company>Cégep du Vieux Montréal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Département d'informatique</dc:creator>
  <cp:lastModifiedBy>Fred</cp:lastModifiedBy>
  <cp:revision>59</cp:revision>
  <cp:lastPrinted>1999-10-04T13:57:59Z</cp:lastPrinted>
  <dcterms:created xsi:type="dcterms:W3CDTF">1999-09-29T00:02:06Z</dcterms:created>
  <dcterms:modified xsi:type="dcterms:W3CDTF">2011-06-13T15:00:27Z</dcterms:modified>
</cp:coreProperties>
</file>