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1E1E1E"/>
    <a:srgbClr val="2CA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4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761BB-FE3A-4BF7-8181-D8F2632F7A5B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BFA0-D85A-42CA-8F8B-B25C23494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своей реализации, я использовал библиотеку </a:t>
            </a:r>
            <a:r>
              <a:rPr lang="en-US" dirty="0"/>
              <a:t>TensorFlow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9BFA0-D85A-42CA-8F8B-B25C234946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5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меня есть 3 пример текста – маленький, средний, и очень большой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9BFA0-D85A-42CA-8F8B-B25C234946D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5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– основной метод работы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9BFA0-D85A-42CA-8F8B-B25C234946D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7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теперь, давайте посмотрим, как же это работает на практике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9BFA0-D85A-42CA-8F8B-B25C234946D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6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73B17-C54D-BB4A-DF3A-AC5AFF51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A9860A-A0AA-52E3-A5D6-E934A80C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D961E-952B-4B27-0B8B-B68BC6AB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E0013-756D-200D-CC1A-0D333893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0D586-E768-DE86-39F6-00E9DB7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5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9648B-EC43-B840-FA7B-9C58E620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1EA447-8E5E-DE38-6A55-92E9966A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BC0C4-9DEA-CDEC-33AA-29B28CD0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3EECF-5CE9-6B2D-F967-8C260F7B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F1B81-B866-650C-27C5-DFFFA611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9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71D7C0-8B22-DD85-FA1F-3BFC8A89A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66FE16-E7C7-3AB8-69FD-F8291C0D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1D31E-EC48-F8BB-C252-69F3858C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45F36-05BD-9B27-1F2D-96C5DEB6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43310-269D-EE16-5E0E-E0762204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A43A-02DC-F1AF-8056-46312425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595F4-CA45-FE28-2294-C1C73F27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DBF49-5D33-5C67-BE99-64AB002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09DE2-66D6-9A8C-6CFE-33C924B7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A0CED-11D8-36AF-95E5-AB90CF03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7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AB7D7-1B06-EAD2-3798-33B60530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479A22-C532-56BA-45E0-BEB8E142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1A5A00-2D1B-C97F-354E-70D988B9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25BAF-404B-9508-99EA-36098FD6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864158-5DF0-8FBC-76F1-E58712E2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4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EB6D-60A7-0CDC-29A0-CF09ACB5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CED99-05AA-F846-D61D-3DEFFD924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FE0C33-468C-F7A3-EC4A-D47FD3606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3F3409-2B30-D5E2-F151-67395DC7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0C602D-09DD-26F6-A080-12725FC2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5009A7-6274-78B2-6EC1-1F9E1FF0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0238A-E2F6-343E-607D-E1AD981F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1576A-2435-138C-4533-F627A32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BA4B2-F3E0-0164-B22F-653361B5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39EA9F-2C93-07D2-880F-E557F3170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9CA99D-F1BB-560B-CBC2-FBA16C9D2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C33D48-1B38-4353-842B-5FAC5413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CC98EE-134C-B649-77F0-63280A51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CEB19E-FFC4-8139-0685-3C18D6BD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B91B-B135-C714-6D9B-4215BD69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8C851B-CAE0-3885-030E-3574800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097CC2-D6F6-E934-A005-3FF8397A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94412E-251A-100C-AB6A-3EDEF42D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742CB7-7BDF-6062-892A-7870713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4C226-F0F0-C26A-9BC4-48F22A17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C50DD-98ED-F3A1-64EC-B4599EE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92F9F-00BB-54D0-F8B8-706AE8C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0446C-A564-B582-B6C6-16387F3B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6E7072-1F3A-CF22-A28B-616567B2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D4FEB6-9974-63E4-CA75-21044E0B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ADE97-C9AA-C209-E9CD-C8C36EEA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114DA6-E146-AAA6-B951-C5C4A0C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8A781-F659-7FFC-B565-7A9E1BCC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55A2D7-096B-47C7-3EE9-F6D120695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857C0A-7C15-F7E7-76CB-537B7412C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3AEDC-6A50-E0FD-4C52-CCEFA3B7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83D2F6-9CDD-9682-0FC0-9AC5A30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F56E0A-9A4E-3B24-B9C7-1425EABE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4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2890-0D11-C650-E1D5-90F27DC0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0E79C-AFC4-C4E2-0899-9DE2C9FF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374A2-D673-5660-FD7E-022DA17F4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76B7-57CB-4094-BC42-0DDE72946D5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8CA73-2BDC-4BB1-4A3A-2D441DBE8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371A0-8E3B-3100-C8CF-81435AA73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0C5D-E56E-43B7-B0C2-91F3E7EF7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1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D8141-58F7-DAA9-8736-0C27CE098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ru-RU" sz="5400"/>
              <a:t>Метод </a:t>
            </a:r>
            <a:r>
              <a:rPr lang="en-US" sz="5400"/>
              <a:t>Skip-Gram</a:t>
            </a:r>
            <a:endParaRPr lang="ru-RU" sz="5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03335D-32B3-3291-4DCC-9F09B9041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ru-RU">
                <a:latin typeface="+mj-lt"/>
              </a:rPr>
              <a:t>Работу выполнил: Орлов Георгий</a:t>
            </a:r>
          </a:p>
        </p:txBody>
      </p:sp>
      <p:pic>
        <p:nvPicPr>
          <p:cNvPr id="5" name="Picture 4" descr="Черно-белая доска">
            <a:extLst>
              <a:ext uri="{FF2B5EF4-FFF2-40B4-BE49-F238E27FC236}">
                <a16:creationId xmlns:a16="http://schemas.microsoft.com/office/drawing/2014/main" id="{76654EAA-1E78-8717-1AAE-745B0C2E3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43" r="1622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385538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E4BDC5-1DF0-B758-02E4-0AA24AB72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6103704" cy="5125412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3DD86-4335-6A51-862E-C20AE3231EE6}"/>
              </a:ext>
            </a:extLst>
          </p:cNvPr>
          <p:cNvSpPr txBox="1"/>
          <p:nvPr/>
        </p:nvSpPr>
        <p:spPr>
          <a:xfrm>
            <a:off x="768096" y="777240"/>
            <a:ext cx="4502683" cy="3792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pic>
        <p:nvPicPr>
          <p:cNvPr id="13" name="Picture 3" descr="Один в толпе">
            <a:extLst>
              <a:ext uri="{FF2B5EF4-FFF2-40B4-BE49-F238E27FC236}">
                <a16:creationId xmlns:a16="http://schemas.microsoft.com/office/drawing/2014/main" id="{784342C9-420B-FF21-539C-E53721E5D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7" r="16456"/>
          <a:stretch/>
        </p:blipFill>
        <p:spPr>
          <a:xfrm>
            <a:off x="6103705" y="10"/>
            <a:ext cx="5385539" cy="6857990"/>
          </a:xfrm>
          <a:prstGeom prst="rect">
            <a:avLst/>
          </a:prstGeom>
        </p:spPr>
      </p:pic>
      <p:sp>
        <p:nvSpPr>
          <p:cNvPr id="14" name="tint">
            <a:extLst>
              <a:ext uri="{FF2B5EF4-FFF2-40B4-BE49-F238E27FC236}">
                <a16:creationId xmlns:a16="http://schemas.microsoft.com/office/drawing/2014/main" id="{49109861-B852-BC17-33D7-416D00A3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2294" y="0"/>
            <a:ext cx="69665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9C1F18B1-C7CD-5D64-52C9-EE8842E1C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2089A-7BA2-9446-B0A9-87BA2E5F60A7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/>
              <a:t>Алгоритм</a:t>
            </a:r>
            <a:r>
              <a:rPr lang="en-US" sz="3200" dirty="0"/>
              <a:t> </a:t>
            </a:r>
            <a:r>
              <a:rPr lang="en-US" sz="3200" b="1" dirty="0"/>
              <a:t>Skip-Gram</a:t>
            </a:r>
            <a:r>
              <a:rPr lang="en-US" sz="3200" dirty="0"/>
              <a:t> </a:t>
            </a:r>
            <a:r>
              <a:rPr lang="en-US" sz="3200" dirty="0" err="1"/>
              <a:t>является</a:t>
            </a:r>
            <a:r>
              <a:rPr lang="en-US" sz="3200" dirty="0"/>
              <a:t> </a:t>
            </a:r>
            <a:r>
              <a:rPr lang="en-US" sz="3200" dirty="0" err="1"/>
              <a:t>одним</a:t>
            </a:r>
            <a:r>
              <a:rPr lang="en-US" sz="3200" dirty="0"/>
              <a:t> </a:t>
            </a:r>
            <a:r>
              <a:rPr lang="en-US" sz="3200" dirty="0" err="1"/>
              <a:t>из</a:t>
            </a:r>
            <a:r>
              <a:rPr lang="en-US" sz="3200" dirty="0"/>
              <a:t> </a:t>
            </a:r>
            <a:r>
              <a:rPr lang="en-US" sz="3200" dirty="0" err="1"/>
              <a:t>двух</a:t>
            </a:r>
            <a:r>
              <a:rPr lang="en-US" sz="3200" dirty="0"/>
              <a:t> </a:t>
            </a:r>
            <a:r>
              <a:rPr lang="en-US" sz="3200" dirty="0" err="1"/>
              <a:t>основных</a:t>
            </a:r>
            <a:r>
              <a:rPr lang="en-US" sz="3200" dirty="0"/>
              <a:t> </a:t>
            </a:r>
            <a:r>
              <a:rPr lang="en-US" sz="3200" dirty="0" err="1"/>
              <a:t>алгоритмов</a:t>
            </a:r>
            <a:r>
              <a:rPr lang="en-US" sz="3200" dirty="0"/>
              <a:t> </a:t>
            </a:r>
            <a:r>
              <a:rPr lang="en-US" sz="3200" dirty="0" err="1"/>
              <a:t>обучения</a:t>
            </a:r>
            <a:r>
              <a:rPr lang="ru-RU" sz="3200" dirty="0"/>
              <a:t>, </a:t>
            </a:r>
            <a:r>
              <a:rPr lang="en-US" sz="3200" dirty="0"/>
              <a:t>в </a:t>
            </a:r>
            <a:r>
              <a:rPr lang="en-US" sz="3200" dirty="0" err="1"/>
              <a:t>модели</a:t>
            </a:r>
            <a:r>
              <a:rPr lang="en-US" sz="3200" dirty="0"/>
              <a:t> </a:t>
            </a:r>
            <a:r>
              <a:rPr lang="en-US" sz="3200" b="1" i="1" dirty="0"/>
              <a:t>Word2Vec</a:t>
            </a:r>
            <a:r>
              <a:rPr lang="en-US" sz="3200" dirty="0"/>
              <a:t>. </a:t>
            </a:r>
            <a:endParaRPr lang="ru-RU" sz="3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/>
              <a:t>Он</a:t>
            </a:r>
            <a:r>
              <a:rPr lang="en-US" sz="3200" dirty="0"/>
              <a:t> </a:t>
            </a:r>
            <a:r>
              <a:rPr lang="en-US" sz="3200" dirty="0" err="1"/>
              <a:t>используется</a:t>
            </a:r>
            <a:r>
              <a:rPr lang="en-US" sz="3200" dirty="0"/>
              <a:t> </a:t>
            </a:r>
            <a:r>
              <a:rPr lang="en-US" sz="3200" dirty="0" err="1"/>
              <a:t>для</a:t>
            </a:r>
            <a:r>
              <a:rPr lang="en-US" sz="3200" dirty="0"/>
              <a:t> </a:t>
            </a:r>
            <a:r>
              <a:rPr lang="en-US" sz="3200" dirty="0" err="1"/>
              <a:t>прогнозирования</a:t>
            </a:r>
            <a:r>
              <a:rPr lang="en-US" sz="3200" dirty="0"/>
              <a:t> </a:t>
            </a:r>
            <a:r>
              <a:rPr lang="en-US" sz="3200" dirty="0" err="1"/>
              <a:t>слов</a:t>
            </a:r>
            <a:r>
              <a:rPr lang="en-US" sz="3200" dirty="0"/>
              <a:t> </a:t>
            </a:r>
            <a:r>
              <a:rPr lang="en-US" sz="3200" dirty="0" err="1"/>
              <a:t>контекста</a:t>
            </a:r>
            <a:r>
              <a:rPr lang="ru-RU" sz="3200" dirty="0"/>
              <a:t>, у </a:t>
            </a:r>
            <a:r>
              <a:rPr lang="en-US" sz="3200" dirty="0" err="1"/>
              <a:t>заданного</a:t>
            </a:r>
            <a:r>
              <a:rPr lang="en-US" sz="3200" dirty="0"/>
              <a:t> </a:t>
            </a:r>
            <a:r>
              <a:rPr lang="en-US" sz="3200" dirty="0" err="1"/>
              <a:t>слова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14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Компьютерный скрипт на экране">
            <a:extLst>
              <a:ext uri="{FF2B5EF4-FFF2-40B4-BE49-F238E27FC236}">
                <a16:creationId xmlns:a16="http://schemas.microsoft.com/office/drawing/2014/main" id="{7FE25AC2-688D-5D55-046D-A232C80F2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94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17877E-2900-7C6B-BC10-76C756796519}"/>
              </a:ext>
            </a:extLst>
          </p:cNvPr>
          <p:cNvSpPr txBox="1"/>
          <p:nvPr/>
        </p:nvSpPr>
        <p:spPr>
          <a:xfrm>
            <a:off x="8153400" y="1028704"/>
            <a:ext cx="3434180" cy="511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b="1" dirty="0"/>
              <a:t>Skip-Gram</a:t>
            </a:r>
            <a:r>
              <a:rPr lang="en-US" dirty="0"/>
              <a:t> </a:t>
            </a:r>
            <a:r>
              <a:rPr lang="en-US" dirty="0" err="1"/>
              <a:t>состоит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следующих</a:t>
            </a:r>
            <a:r>
              <a:rPr lang="en-US" dirty="0"/>
              <a:t> </a:t>
            </a:r>
            <a:r>
              <a:rPr lang="en-US" dirty="0" err="1"/>
              <a:t>трех</a:t>
            </a:r>
            <a:r>
              <a:rPr lang="en-US" dirty="0"/>
              <a:t> </a:t>
            </a:r>
            <a:r>
              <a:rPr lang="en-US" dirty="0" err="1"/>
              <a:t>слоев</a:t>
            </a:r>
            <a:r>
              <a:rPr lang="en-US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Входной</a:t>
            </a:r>
            <a:r>
              <a:rPr lang="en-US" dirty="0"/>
              <a:t> </a:t>
            </a:r>
            <a:r>
              <a:rPr lang="en-US" dirty="0" err="1"/>
              <a:t>слой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принимает</a:t>
            </a:r>
            <a:r>
              <a:rPr lang="en-US" dirty="0"/>
              <a:t> </a:t>
            </a:r>
            <a:r>
              <a:rPr lang="en-US" dirty="0" err="1"/>
              <a:t>одно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 в </a:t>
            </a:r>
            <a:r>
              <a:rPr lang="en-US" dirty="0" err="1"/>
              <a:t>формате</a:t>
            </a:r>
            <a:r>
              <a:rPr lang="en-US" dirty="0"/>
              <a:t> one-hot. </a:t>
            </a:r>
            <a:r>
              <a:rPr lang="en-US" dirty="0" err="1"/>
              <a:t>Суть</a:t>
            </a:r>
            <a:r>
              <a:rPr lang="en-US" dirty="0"/>
              <a:t> one-hot encoding </a:t>
            </a:r>
            <a:r>
              <a:rPr lang="en-US" dirty="0" err="1"/>
              <a:t>заключается</a:t>
            </a:r>
            <a:r>
              <a:rPr lang="en-US" dirty="0"/>
              <a:t> в </a:t>
            </a:r>
            <a:r>
              <a:rPr lang="en-US" dirty="0" err="1"/>
              <a:t>том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слово</a:t>
            </a:r>
            <a:r>
              <a:rPr lang="en-US" dirty="0"/>
              <a:t> </a:t>
            </a:r>
            <a:r>
              <a:rPr lang="en-US" dirty="0" err="1"/>
              <a:t>кодируется</a:t>
            </a:r>
            <a:r>
              <a:rPr lang="en-US" dirty="0"/>
              <a:t> </a:t>
            </a:r>
            <a:r>
              <a:rPr lang="en-US" dirty="0" err="1"/>
              <a:t>бинарным</a:t>
            </a:r>
            <a:r>
              <a:rPr lang="en-US" dirty="0"/>
              <a:t> </a:t>
            </a:r>
            <a:r>
              <a:rPr lang="en-US" dirty="0" err="1"/>
              <a:t>вектором</a:t>
            </a:r>
            <a:r>
              <a:rPr lang="en-US" dirty="0"/>
              <a:t> с </a:t>
            </a:r>
            <a:r>
              <a:rPr lang="en-US" dirty="0" err="1"/>
              <a:t>одной</a:t>
            </a:r>
            <a:r>
              <a:rPr lang="en-US" dirty="0"/>
              <a:t> </a:t>
            </a:r>
            <a:r>
              <a:rPr lang="en-US" dirty="0" err="1"/>
              <a:t>единицей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представляет</a:t>
            </a:r>
            <a:r>
              <a:rPr lang="en-US" dirty="0"/>
              <a:t> </a:t>
            </a:r>
            <a:r>
              <a:rPr lang="en-US" dirty="0" err="1"/>
              <a:t>позицию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в </a:t>
            </a:r>
            <a:r>
              <a:rPr lang="en-US" dirty="0" err="1"/>
              <a:t>словаре</a:t>
            </a:r>
            <a:r>
              <a:rPr lang="en-US" dirty="0"/>
              <a:t>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Скрытый</a:t>
            </a:r>
            <a:r>
              <a:rPr lang="en-US" dirty="0"/>
              <a:t> </a:t>
            </a:r>
            <a:r>
              <a:rPr lang="en-US" dirty="0" err="1"/>
              <a:t>слой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принимает</a:t>
            </a:r>
            <a:r>
              <a:rPr lang="en-US" dirty="0"/>
              <a:t> </a:t>
            </a:r>
            <a:r>
              <a:rPr lang="en-US" dirty="0" err="1"/>
              <a:t>входной</a:t>
            </a:r>
            <a:r>
              <a:rPr lang="en-US" dirty="0"/>
              <a:t> </a:t>
            </a:r>
            <a:r>
              <a:rPr lang="en-US" dirty="0" err="1"/>
              <a:t>вектор</a:t>
            </a:r>
            <a:r>
              <a:rPr lang="en-US" dirty="0"/>
              <a:t> и </a:t>
            </a:r>
            <a:r>
              <a:rPr lang="en-US" dirty="0" err="1"/>
              <a:t>преобразует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в </a:t>
            </a:r>
            <a:r>
              <a:rPr lang="en-US" dirty="0" err="1"/>
              <a:t>выходной</a:t>
            </a:r>
            <a:r>
              <a:rPr lang="en-US" dirty="0"/>
              <a:t> </a:t>
            </a:r>
            <a:r>
              <a:rPr lang="en-US" dirty="0" err="1"/>
              <a:t>вектор</a:t>
            </a:r>
            <a:r>
              <a:rPr lang="en-US" dirty="0"/>
              <a:t>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Выходной</a:t>
            </a:r>
            <a:r>
              <a:rPr lang="en-US" dirty="0"/>
              <a:t> </a:t>
            </a:r>
            <a:r>
              <a:rPr lang="en-US" dirty="0" err="1"/>
              <a:t>слой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принимает</a:t>
            </a:r>
            <a:r>
              <a:rPr lang="en-US" dirty="0"/>
              <a:t> </a:t>
            </a:r>
            <a:r>
              <a:rPr lang="en-US" dirty="0" err="1"/>
              <a:t>выходной</a:t>
            </a:r>
            <a:r>
              <a:rPr lang="en-US" dirty="0"/>
              <a:t> </a:t>
            </a:r>
            <a:r>
              <a:rPr lang="en-US" dirty="0" err="1"/>
              <a:t>вектор</a:t>
            </a:r>
            <a:r>
              <a:rPr lang="en-US" dirty="0"/>
              <a:t> и </a:t>
            </a:r>
            <a:r>
              <a:rPr lang="en-US" dirty="0" err="1"/>
              <a:t>выдает</a:t>
            </a:r>
            <a:r>
              <a:rPr lang="en-US" dirty="0"/>
              <a:t> </a:t>
            </a:r>
            <a:r>
              <a:rPr lang="en-US" dirty="0" err="1"/>
              <a:t>вероятности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каждого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в </a:t>
            </a:r>
            <a:r>
              <a:rPr lang="en-US" dirty="0" err="1"/>
              <a:t>словаре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3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Вид с воздуха на небоскребы">
            <a:extLst>
              <a:ext uri="{FF2B5EF4-FFF2-40B4-BE49-F238E27FC236}">
                <a16:creationId xmlns:a16="http://schemas.microsoft.com/office/drawing/2014/main" id="{D515CA9A-CF95-BDCF-922F-D33C56903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41" b="29212"/>
          <a:stretch/>
        </p:blipFill>
        <p:spPr>
          <a:xfrm>
            <a:off x="866422" y="-1"/>
            <a:ext cx="10459156" cy="35179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422" y="3517997"/>
            <a:ext cx="1045915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57E905-6C31-3362-3F31-687A1210089C}"/>
              </a:ext>
            </a:extLst>
          </p:cNvPr>
          <p:cNvSpPr txBox="1"/>
          <p:nvPr/>
        </p:nvSpPr>
        <p:spPr>
          <a:xfrm>
            <a:off x="894644" y="3854885"/>
            <a:ext cx="10459156" cy="2384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В </a:t>
            </a:r>
            <a:r>
              <a:rPr lang="en-US" sz="3200" dirty="0" err="1"/>
              <a:t>отличие</a:t>
            </a:r>
            <a:r>
              <a:rPr lang="en-US" sz="3200" dirty="0"/>
              <a:t> </a:t>
            </a:r>
            <a:r>
              <a:rPr lang="en-US" sz="3200" dirty="0" err="1"/>
              <a:t>от</a:t>
            </a:r>
            <a:r>
              <a:rPr lang="en-US" sz="3200" dirty="0"/>
              <a:t> </a:t>
            </a:r>
            <a:r>
              <a:rPr lang="en-US" sz="3200" dirty="0" err="1"/>
              <a:t>алгоритма</a:t>
            </a:r>
            <a:r>
              <a:rPr lang="en-US" sz="3200" dirty="0"/>
              <a:t> </a:t>
            </a:r>
            <a:r>
              <a:rPr lang="en-US" sz="3200" dirty="0" err="1"/>
              <a:t>CBoW</a:t>
            </a:r>
            <a:r>
              <a:rPr lang="en-US" sz="3200" dirty="0"/>
              <a:t>, </a:t>
            </a:r>
            <a:r>
              <a:rPr lang="en-US" sz="3200" dirty="0" err="1"/>
              <a:t>который</a:t>
            </a:r>
            <a:r>
              <a:rPr lang="en-US" sz="3200" dirty="0"/>
              <a:t> </a:t>
            </a:r>
            <a:r>
              <a:rPr lang="en-US" sz="3200" dirty="0" err="1"/>
              <a:t>предсказывает</a:t>
            </a:r>
            <a:r>
              <a:rPr lang="en-US" sz="3200" dirty="0"/>
              <a:t> </a:t>
            </a:r>
            <a:r>
              <a:rPr lang="en-US" sz="3200" dirty="0" err="1"/>
              <a:t>текущее</a:t>
            </a:r>
            <a:r>
              <a:rPr lang="en-US" sz="3200" dirty="0"/>
              <a:t> </a:t>
            </a:r>
            <a:r>
              <a:rPr lang="en-US" sz="3200" dirty="0" err="1"/>
              <a:t>слово</a:t>
            </a:r>
            <a:r>
              <a:rPr lang="en-US" sz="3200" dirty="0"/>
              <a:t>, </a:t>
            </a:r>
            <a:r>
              <a:rPr lang="en-US" sz="3200" dirty="0" err="1"/>
              <a:t>исходя</a:t>
            </a:r>
            <a:r>
              <a:rPr lang="en-US" sz="3200" dirty="0"/>
              <a:t> </a:t>
            </a:r>
            <a:r>
              <a:rPr lang="en-US" sz="3200" dirty="0" err="1"/>
              <a:t>из</a:t>
            </a:r>
            <a:r>
              <a:rPr lang="en-US" sz="3200" dirty="0"/>
              <a:t> </a:t>
            </a:r>
            <a:r>
              <a:rPr lang="en-US" sz="3200" dirty="0" err="1"/>
              <a:t>окружающего</a:t>
            </a:r>
            <a:r>
              <a:rPr lang="en-US" sz="3200" dirty="0"/>
              <a:t> </a:t>
            </a:r>
            <a:r>
              <a:rPr lang="en-US" sz="3200" dirty="0" err="1"/>
              <a:t>его</a:t>
            </a:r>
            <a:r>
              <a:rPr lang="en-US" sz="3200" dirty="0"/>
              <a:t> </a:t>
            </a:r>
            <a:r>
              <a:rPr lang="en-US" sz="3200" dirty="0" err="1"/>
              <a:t>контекста</a:t>
            </a:r>
            <a:r>
              <a:rPr lang="en-US" sz="3200" dirty="0"/>
              <a:t>, </a:t>
            </a:r>
            <a:r>
              <a:rPr lang="en-US" sz="3200" dirty="0" err="1"/>
              <a:t>архитектура</a:t>
            </a:r>
            <a:r>
              <a:rPr lang="en-US" sz="3200" dirty="0"/>
              <a:t> </a:t>
            </a:r>
            <a:r>
              <a:rPr lang="en-US" sz="3200" dirty="0" err="1"/>
              <a:t>типа</a:t>
            </a:r>
            <a:r>
              <a:rPr lang="en-US" sz="3200" dirty="0"/>
              <a:t> Skip-gram </a:t>
            </a:r>
            <a:r>
              <a:rPr lang="en-US" sz="3200" dirty="0" err="1"/>
              <a:t>действует</a:t>
            </a:r>
            <a:r>
              <a:rPr lang="en-US" sz="3200" dirty="0"/>
              <a:t> </a:t>
            </a:r>
            <a:r>
              <a:rPr lang="en-US" sz="3200" dirty="0" err="1"/>
              <a:t>наоборот</a:t>
            </a:r>
            <a:r>
              <a:rPr lang="en-US" sz="3200" dirty="0"/>
              <a:t>: </a:t>
            </a:r>
            <a:r>
              <a:rPr lang="en-US" sz="3200" dirty="0" err="1"/>
              <a:t>она</a:t>
            </a:r>
            <a:r>
              <a:rPr lang="en-US" sz="3200" dirty="0"/>
              <a:t> </a:t>
            </a:r>
            <a:r>
              <a:rPr lang="en-US" sz="3200" dirty="0" err="1"/>
              <a:t>использует</a:t>
            </a:r>
            <a:r>
              <a:rPr lang="en-US" sz="3200" dirty="0"/>
              <a:t> </a:t>
            </a:r>
            <a:r>
              <a:rPr lang="en-US" sz="3200" dirty="0" err="1"/>
              <a:t>текущее</a:t>
            </a:r>
            <a:r>
              <a:rPr lang="en-US" sz="3200" dirty="0"/>
              <a:t> </a:t>
            </a:r>
            <a:r>
              <a:rPr lang="en-US" sz="3200" dirty="0" err="1"/>
              <a:t>слово</a:t>
            </a:r>
            <a:r>
              <a:rPr lang="en-US" sz="3200" dirty="0"/>
              <a:t>, </a:t>
            </a:r>
            <a:r>
              <a:rPr lang="en-US" sz="3200" dirty="0" err="1"/>
              <a:t>чтобы</a:t>
            </a:r>
            <a:r>
              <a:rPr lang="en-US" sz="3200" dirty="0"/>
              <a:t> </a:t>
            </a:r>
            <a:r>
              <a:rPr lang="en-US" sz="3200" dirty="0" err="1"/>
              <a:t>предугадывать</a:t>
            </a:r>
            <a:r>
              <a:rPr lang="en-US" sz="3200" dirty="0"/>
              <a:t> </a:t>
            </a:r>
            <a:r>
              <a:rPr lang="en-US" sz="3200" dirty="0" err="1"/>
              <a:t>окружающие</a:t>
            </a:r>
            <a:r>
              <a:rPr lang="en-US" sz="3200" dirty="0"/>
              <a:t> </a:t>
            </a:r>
            <a:r>
              <a:rPr lang="en-US" sz="3200" dirty="0" err="1"/>
              <a:t>его</a:t>
            </a:r>
            <a:r>
              <a:rPr lang="en-US" sz="3200" dirty="0"/>
              <a:t> </a:t>
            </a:r>
            <a:r>
              <a:rPr lang="en-US" sz="3200" dirty="0" err="1"/>
              <a:t>слова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43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Лабиринт">
            <a:extLst>
              <a:ext uri="{FF2B5EF4-FFF2-40B4-BE49-F238E27FC236}">
                <a16:creationId xmlns:a16="http://schemas.microsoft.com/office/drawing/2014/main" id="{8F787576-8E68-FDBF-393D-DCD7AFFD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FF38E-9C9C-8058-2A51-399AC50DEE07}"/>
              </a:ext>
            </a:extLst>
          </p:cNvPr>
          <p:cNvSpPr txBox="1"/>
          <p:nvPr/>
        </p:nvSpPr>
        <p:spPr>
          <a:xfrm>
            <a:off x="1524000" y="13382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Проще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будет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рассмотреть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примере</a:t>
            </a: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06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48ADE-E344-7F43-17A4-7C416212D0F6}"/>
              </a:ext>
            </a:extLst>
          </p:cNvPr>
          <p:cNvSpPr/>
          <p:nvPr/>
        </p:nvSpPr>
        <p:spPr>
          <a:xfrm>
            <a:off x="-241300" y="-228600"/>
            <a:ext cx="12585700" cy="72898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C5ACDB-7CAB-7559-5418-1CD2421B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81" y="2301829"/>
            <a:ext cx="8732838" cy="22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0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48ADE-E344-7F43-17A4-7C416212D0F6}"/>
              </a:ext>
            </a:extLst>
          </p:cNvPr>
          <p:cNvSpPr/>
          <p:nvPr/>
        </p:nvSpPr>
        <p:spPr>
          <a:xfrm>
            <a:off x="-241300" y="-228600"/>
            <a:ext cx="12585700" cy="7289800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C5ACDB-7CAB-7559-5418-1CD2421B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81" y="2301829"/>
            <a:ext cx="8732838" cy="22543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CC594C-0088-DB83-70F8-5C26701C4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" b="13789"/>
          <a:stretch/>
        </p:blipFill>
        <p:spPr>
          <a:xfrm>
            <a:off x="588962" y="395287"/>
            <a:ext cx="10925175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48ADE-E344-7F43-17A4-7C416212D0F6}"/>
              </a:ext>
            </a:extLst>
          </p:cNvPr>
          <p:cNvSpPr/>
          <p:nvPr/>
        </p:nvSpPr>
        <p:spPr>
          <a:xfrm>
            <a:off x="-241300" y="-228600"/>
            <a:ext cx="12585700" cy="7289800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C5ACDB-7CAB-7559-5418-1CD2421B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81" y="2301829"/>
            <a:ext cx="8732838" cy="22543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D3C26A-C599-F419-8976-9A9DE057D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48" y="103020"/>
            <a:ext cx="10268303" cy="6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Белые бумажные кораблики следуют за желтым">
            <a:extLst>
              <a:ext uri="{FF2B5EF4-FFF2-40B4-BE49-F238E27FC236}">
                <a16:creationId xmlns:a16="http://schemas.microsoft.com/office/drawing/2014/main" id="{DE6EF881-CA00-0C58-8A02-98B616E5D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05" r="3728" b="1"/>
          <a:stretch/>
        </p:blipFill>
        <p:spPr>
          <a:xfrm>
            <a:off x="673088" y="742672"/>
            <a:ext cx="5259715" cy="5404012"/>
          </a:xfrm>
          <a:custGeom>
            <a:avLst/>
            <a:gdLst/>
            <a:ahLst/>
            <a:cxnLst/>
            <a:rect l="l" t="t" r="r" b="b"/>
            <a:pathLst>
              <a:path w="5259715" h="5404012">
                <a:moveTo>
                  <a:pt x="2399894" y="435"/>
                </a:moveTo>
                <a:cubicBezTo>
                  <a:pt x="2943658" y="-13023"/>
                  <a:pt x="3728490" y="288758"/>
                  <a:pt x="4147141" y="517466"/>
                </a:cubicBezTo>
                <a:cubicBezTo>
                  <a:pt x="4565793" y="746173"/>
                  <a:pt x="4730383" y="950413"/>
                  <a:pt x="4911806" y="1372681"/>
                </a:cubicBezTo>
                <a:cubicBezTo>
                  <a:pt x="5093230" y="1794950"/>
                  <a:pt x="5337667" y="2458051"/>
                  <a:pt x="5235686" y="3051079"/>
                </a:cubicBezTo>
                <a:cubicBezTo>
                  <a:pt x="5133705" y="3644106"/>
                  <a:pt x="4702264" y="4591451"/>
                  <a:pt x="4299920" y="4930844"/>
                </a:cubicBezTo>
                <a:cubicBezTo>
                  <a:pt x="3897575" y="5270237"/>
                  <a:pt x="2995921" y="5464440"/>
                  <a:pt x="2368153" y="5387112"/>
                </a:cubicBezTo>
                <a:cubicBezTo>
                  <a:pt x="1740385" y="5309785"/>
                  <a:pt x="905559" y="5028315"/>
                  <a:pt x="533308" y="4466883"/>
                </a:cubicBezTo>
                <a:cubicBezTo>
                  <a:pt x="161057" y="3905452"/>
                  <a:pt x="-204932" y="3091976"/>
                  <a:pt x="134652" y="2018526"/>
                </a:cubicBezTo>
                <a:cubicBezTo>
                  <a:pt x="234804" y="1669603"/>
                  <a:pt x="575722" y="913155"/>
                  <a:pt x="884557" y="598212"/>
                </a:cubicBezTo>
                <a:cubicBezTo>
                  <a:pt x="1193392" y="283270"/>
                  <a:pt x="1835810" y="121563"/>
                  <a:pt x="2399894" y="435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2956EB-1856-7F77-0DEB-AAD664CD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468305">
            <a:off x="-340234" y="697080"/>
            <a:ext cx="1643189" cy="544521"/>
          </a:xfrm>
          <a:custGeom>
            <a:avLst/>
            <a:gdLst>
              <a:gd name="connsiteX0" fmla="*/ 1643189 w 1643189"/>
              <a:gd name="connsiteY0" fmla="*/ 346794 h 544521"/>
              <a:gd name="connsiteX1" fmla="*/ 1600235 w 1643189"/>
              <a:gd name="connsiteY1" fmla="*/ 544334 h 544521"/>
              <a:gd name="connsiteX2" fmla="*/ 589940 w 1643189"/>
              <a:gd name="connsiteY2" fmla="*/ 402182 h 544521"/>
              <a:gd name="connsiteX3" fmla="*/ 220 w 1643189"/>
              <a:gd name="connsiteY3" fmla="*/ 300576 h 544521"/>
              <a:gd name="connsiteX4" fmla="*/ 0 w 1643189"/>
              <a:gd name="connsiteY4" fmla="*/ 300433 h 544521"/>
              <a:gd name="connsiteX5" fmla="*/ 387245 w 1643189"/>
              <a:gd name="connsiteY5" fmla="*/ 0 h 544521"/>
              <a:gd name="connsiteX6" fmla="*/ 487701 w 1643189"/>
              <a:gd name="connsiteY6" fmla="*/ 27350 h 544521"/>
              <a:gd name="connsiteX7" fmla="*/ 1643189 w 1643189"/>
              <a:gd name="connsiteY7" fmla="*/ 346794 h 54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189" h="544521">
                <a:moveTo>
                  <a:pt x="1643189" y="346794"/>
                </a:moveTo>
                <a:cubicBezTo>
                  <a:pt x="1638813" y="389822"/>
                  <a:pt x="1615452" y="550769"/>
                  <a:pt x="1600235" y="544334"/>
                </a:cubicBezTo>
                <a:cubicBezTo>
                  <a:pt x="1564346" y="546282"/>
                  <a:pt x="802795" y="474858"/>
                  <a:pt x="589940" y="402182"/>
                </a:cubicBezTo>
                <a:cubicBezTo>
                  <a:pt x="346522" y="358974"/>
                  <a:pt x="136903" y="338520"/>
                  <a:pt x="220" y="300576"/>
                </a:cubicBezTo>
                <a:lnTo>
                  <a:pt x="0" y="300433"/>
                </a:lnTo>
                <a:lnTo>
                  <a:pt x="387245" y="0"/>
                </a:lnTo>
                <a:lnTo>
                  <a:pt x="487701" y="27350"/>
                </a:lnTo>
                <a:cubicBezTo>
                  <a:pt x="950135" y="152040"/>
                  <a:pt x="1605749" y="322251"/>
                  <a:pt x="1643189" y="34679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4EA4-7C4C-68F8-10F0-5D08208A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468305">
            <a:off x="-340234" y="697080"/>
            <a:ext cx="1643189" cy="544521"/>
          </a:xfrm>
          <a:custGeom>
            <a:avLst/>
            <a:gdLst>
              <a:gd name="connsiteX0" fmla="*/ 1643189 w 1643189"/>
              <a:gd name="connsiteY0" fmla="*/ 346794 h 544521"/>
              <a:gd name="connsiteX1" fmla="*/ 1600235 w 1643189"/>
              <a:gd name="connsiteY1" fmla="*/ 544334 h 544521"/>
              <a:gd name="connsiteX2" fmla="*/ 589940 w 1643189"/>
              <a:gd name="connsiteY2" fmla="*/ 402182 h 544521"/>
              <a:gd name="connsiteX3" fmla="*/ 220 w 1643189"/>
              <a:gd name="connsiteY3" fmla="*/ 300576 h 544521"/>
              <a:gd name="connsiteX4" fmla="*/ 0 w 1643189"/>
              <a:gd name="connsiteY4" fmla="*/ 300433 h 544521"/>
              <a:gd name="connsiteX5" fmla="*/ 387245 w 1643189"/>
              <a:gd name="connsiteY5" fmla="*/ 0 h 544521"/>
              <a:gd name="connsiteX6" fmla="*/ 487701 w 1643189"/>
              <a:gd name="connsiteY6" fmla="*/ 27350 h 544521"/>
              <a:gd name="connsiteX7" fmla="*/ 1643189 w 1643189"/>
              <a:gd name="connsiteY7" fmla="*/ 346794 h 54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189" h="544521">
                <a:moveTo>
                  <a:pt x="1643189" y="346794"/>
                </a:moveTo>
                <a:cubicBezTo>
                  <a:pt x="1638813" y="389822"/>
                  <a:pt x="1615452" y="550769"/>
                  <a:pt x="1600235" y="544334"/>
                </a:cubicBezTo>
                <a:cubicBezTo>
                  <a:pt x="1564346" y="546282"/>
                  <a:pt x="802795" y="474858"/>
                  <a:pt x="589940" y="402182"/>
                </a:cubicBezTo>
                <a:cubicBezTo>
                  <a:pt x="346522" y="358974"/>
                  <a:pt x="136903" y="338520"/>
                  <a:pt x="220" y="300576"/>
                </a:cubicBezTo>
                <a:lnTo>
                  <a:pt x="0" y="300433"/>
                </a:lnTo>
                <a:lnTo>
                  <a:pt x="387245" y="0"/>
                </a:lnTo>
                <a:lnTo>
                  <a:pt x="487701" y="27350"/>
                </a:lnTo>
                <a:cubicBezTo>
                  <a:pt x="950135" y="152040"/>
                  <a:pt x="1605749" y="322251"/>
                  <a:pt x="1643189" y="34679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112072-0E82-3313-9492-F7C04F2C5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478725" y="539692"/>
            <a:ext cx="351312" cy="354664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760044"/>
              <a:gd name="connsiteY0" fmla="*/ 300 h 4964247"/>
              <a:gd name="connsiteX1" fmla="*/ 3813909 w 4760044"/>
              <a:gd name="connsiteY1" fmla="*/ 619239 h 4964247"/>
              <a:gd name="connsiteX2" fmla="*/ 4735908 w 4760044"/>
              <a:gd name="connsiteY2" fmla="*/ 1906206 h 4964247"/>
              <a:gd name="connsiteX3" fmla="*/ 4451030 w 4760044"/>
              <a:gd name="connsiteY3" fmla="*/ 3809387 h 4964247"/>
              <a:gd name="connsiteX4" fmla="*/ 3419865 w 4760044"/>
              <a:gd name="connsiteY4" fmla="*/ 4845155 h 4964247"/>
              <a:gd name="connsiteX5" fmla="*/ 1074535 w 4760044"/>
              <a:gd name="connsiteY5" fmla="*/ 4657536 h 4964247"/>
              <a:gd name="connsiteX6" fmla="*/ 33359 w 4760044"/>
              <a:gd name="connsiteY6" fmla="*/ 2995965 h 4964247"/>
              <a:gd name="connsiteX7" fmla="*/ 592137 w 4760044"/>
              <a:gd name="connsiteY7" fmla="*/ 806156 h 4964247"/>
              <a:gd name="connsiteX8" fmla="*/ 2649000 w 4760044"/>
              <a:gd name="connsiteY8" fmla="*/ 300 h 4964247"/>
              <a:gd name="connsiteX0" fmla="*/ 2649000 w 4849477"/>
              <a:gd name="connsiteY0" fmla="*/ -2 h 4963945"/>
              <a:gd name="connsiteX1" fmla="*/ 4735908 w 4849477"/>
              <a:gd name="connsiteY1" fmla="*/ 1905904 h 4963945"/>
              <a:gd name="connsiteX2" fmla="*/ 4451030 w 4849477"/>
              <a:gd name="connsiteY2" fmla="*/ 3809085 h 4963945"/>
              <a:gd name="connsiteX3" fmla="*/ 3419865 w 4849477"/>
              <a:gd name="connsiteY3" fmla="*/ 4844853 h 4963945"/>
              <a:gd name="connsiteX4" fmla="*/ 1074535 w 4849477"/>
              <a:gd name="connsiteY4" fmla="*/ 4657234 h 4963945"/>
              <a:gd name="connsiteX5" fmla="*/ 33359 w 4849477"/>
              <a:gd name="connsiteY5" fmla="*/ 2995663 h 4963945"/>
              <a:gd name="connsiteX6" fmla="*/ 592137 w 4849477"/>
              <a:gd name="connsiteY6" fmla="*/ 805854 h 4963945"/>
              <a:gd name="connsiteX7" fmla="*/ 2649000 w 4849477"/>
              <a:gd name="connsiteY7" fmla="*/ -2 h 4963945"/>
              <a:gd name="connsiteX0" fmla="*/ 2649000 w 4859466"/>
              <a:gd name="connsiteY0" fmla="*/ -2 h 5536260"/>
              <a:gd name="connsiteX1" fmla="*/ 4735908 w 4859466"/>
              <a:gd name="connsiteY1" fmla="*/ 1905904 h 5536260"/>
              <a:gd name="connsiteX2" fmla="*/ 4451030 w 4859466"/>
              <a:gd name="connsiteY2" fmla="*/ 3809085 h 5536260"/>
              <a:gd name="connsiteX3" fmla="*/ 3067466 w 4859466"/>
              <a:gd name="connsiteY3" fmla="*/ 5491001 h 5536260"/>
              <a:gd name="connsiteX4" fmla="*/ 1074535 w 4859466"/>
              <a:gd name="connsiteY4" fmla="*/ 4657234 h 5536260"/>
              <a:gd name="connsiteX5" fmla="*/ 33359 w 4859466"/>
              <a:gd name="connsiteY5" fmla="*/ 2995663 h 5536260"/>
              <a:gd name="connsiteX6" fmla="*/ 592137 w 4859466"/>
              <a:gd name="connsiteY6" fmla="*/ 805854 h 5536260"/>
              <a:gd name="connsiteX7" fmla="*/ 2649000 w 4859466"/>
              <a:gd name="connsiteY7" fmla="*/ -2 h 5536260"/>
              <a:gd name="connsiteX0" fmla="*/ 2780481 w 4861205"/>
              <a:gd name="connsiteY0" fmla="*/ -2 h 5864449"/>
              <a:gd name="connsiteX1" fmla="*/ 4737647 w 4861205"/>
              <a:gd name="connsiteY1" fmla="*/ 2234093 h 5864449"/>
              <a:gd name="connsiteX2" fmla="*/ 4452769 w 4861205"/>
              <a:gd name="connsiteY2" fmla="*/ 4137274 h 5864449"/>
              <a:gd name="connsiteX3" fmla="*/ 3069205 w 4861205"/>
              <a:gd name="connsiteY3" fmla="*/ 5819190 h 5864449"/>
              <a:gd name="connsiteX4" fmla="*/ 1076274 w 4861205"/>
              <a:gd name="connsiteY4" fmla="*/ 4985423 h 5864449"/>
              <a:gd name="connsiteX5" fmla="*/ 35098 w 4861205"/>
              <a:gd name="connsiteY5" fmla="*/ 3323852 h 5864449"/>
              <a:gd name="connsiteX6" fmla="*/ 593876 w 4861205"/>
              <a:gd name="connsiteY6" fmla="*/ 1134043 h 5864449"/>
              <a:gd name="connsiteX7" fmla="*/ 2780481 w 4861205"/>
              <a:gd name="connsiteY7" fmla="*/ -2 h 5864449"/>
              <a:gd name="connsiteX0" fmla="*/ 2289077 w 4369801"/>
              <a:gd name="connsiteY0" fmla="*/ -2 h 5893101"/>
              <a:gd name="connsiteX1" fmla="*/ 4246243 w 4369801"/>
              <a:gd name="connsiteY1" fmla="*/ 2234093 h 5893101"/>
              <a:gd name="connsiteX2" fmla="*/ 3961365 w 4369801"/>
              <a:gd name="connsiteY2" fmla="*/ 4137274 h 5893101"/>
              <a:gd name="connsiteX3" fmla="*/ 2577801 w 4369801"/>
              <a:gd name="connsiteY3" fmla="*/ 5819190 h 5893101"/>
              <a:gd name="connsiteX4" fmla="*/ 584870 w 4369801"/>
              <a:gd name="connsiteY4" fmla="*/ 4985423 h 5893101"/>
              <a:gd name="connsiteX5" fmla="*/ 102472 w 4369801"/>
              <a:gd name="connsiteY5" fmla="*/ 1134043 h 5893101"/>
              <a:gd name="connsiteX6" fmla="*/ 2289077 w 4369801"/>
              <a:gd name="connsiteY6" fmla="*/ -2 h 5893101"/>
              <a:gd name="connsiteX0" fmla="*/ 2352777 w 4433501"/>
              <a:gd name="connsiteY0" fmla="*/ -2 h 5854124"/>
              <a:gd name="connsiteX1" fmla="*/ 4309943 w 4433501"/>
              <a:gd name="connsiteY1" fmla="*/ 2234093 h 5854124"/>
              <a:gd name="connsiteX2" fmla="*/ 4025065 w 4433501"/>
              <a:gd name="connsiteY2" fmla="*/ 4137274 h 5854124"/>
              <a:gd name="connsiteX3" fmla="*/ 2641501 w 4433501"/>
              <a:gd name="connsiteY3" fmla="*/ 5819190 h 5854124"/>
              <a:gd name="connsiteX4" fmla="*/ 430809 w 4433501"/>
              <a:gd name="connsiteY4" fmla="*/ 4389642 h 5854124"/>
              <a:gd name="connsiteX5" fmla="*/ 166172 w 4433501"/>
              <a:gd name="connsiteY5" fmla="*/ 1134043 h 5854124"/>
              <a:gd name="connsiteX6" fmla="*/ 2352777 w 4433501"/>
              <a:gd name="connsiteY6" fmla="*/ -2 h 5854124"/>
              <a:gd name="connsiteX0" fmla="*/ 2193618 w 4274342"/>
              <a:gd name="connsiteY0" fmla="*/ -2 h 5850779"/>
              <a:gd name="connsiteX1" fmla="*/ 4150784 w 4274342"/>
              <a:gd name="connsiteY1" fmla="*/ 2234093 h 5850779"/>
              <a:gd name="connsiteX2" fmla="*/ 3865906 w 4274342"/>
              <a:gd name="connsiteY2" fmla="*/ 4137274 h 5850779"/>
              <a:gd name="connsiteX3" fmla="*/ 2482342 w 4274342"/>
              <a:gd name="connsiteY3" fmla="*/ 5819190 h 5850779"/>
              <a:gd name="connsiteX4" fmla="*/ 271650 w 4274342"/>
              <a:gd name="connsiteY4" fmla="*/ 4389642 h 5850779"/>
              <a:gd name="connsiteX5" fmla="*/ 247914 w 4274342"/>
              <a:gd name="connsiteY5" fmla="*/ 1846756 h 5850779"/>
              <a:gd name="connsiteX6" fmla="*/ 2193618 w 4274342"/>
              <a:gd name="connsiteY6" fmla="*/ -2 h 5850779"/>
              <a:gd name="connsiteX0" fmla="*/ 1967294 w 4267345"/>
              <a:gd name="connsiteY0" fmla="*/ -3 h 5416782"/>
              <a:gd name="connsiteX1" fmla="*/ 4137681 w 4267345"/>
              <a:gd name="connsiteY1" fmla="*/ 1800096 h 5416782"/>
              <a:gd name="connsiteX2" fmla="*/ 3852803 w 4267345"/>
              <a:gd name="connsiteY2" fmla="*/ 3703277 h 5416782"/>
              <a:gd name="connsiteX3" fmla="*/ 2469239 w 4267345"/>
              <a:gd name="connsiteY3" fmla="*/ 5385193 h 5416782"/>
              <a:gd name="connsiteX4" fmla="*/ 258547 w 4267345"/>
              <a:gd name="connsiteY4" fmla="*/ 3955645 h 5416782"/>
              <a:gd name="connsiteX5" fmla="*/ 234811 w 4267345"/>
              <a:gd name="connsiteY5" fmla="*/ 1412759 h 5416782"/>
              <a:gd name="connsiteX6" fmla="*/ 1967294 w 4267345"/>
              <a:gd name="connsiteY6" fmla="*/ -3 h 5416782"/>
              <a:gd name="connsiteX0" fmla="*/ 1967294 w 3964997"/>
              <a:gd name="connsiteY0" fmla="*/ -3 h 5416782"/>
              <a:gd name="connsiteX1" fmla="*/ 3668011 w 3964997"/>
              <a:gd name="connsiteY1" fmla="*/ 1478862 h 5416782"/>
              <a:gd name="connsiteX2" fmla="*/ 3852803 w 3964997"/>
              <a:gd name="connsiteY2" fmla="*/ 3703277 h 5416782"/>
              <a:gd name="connsiteX3" fmla="*/ 2469239 w 3964997"/>
              <a:gd name="connsiteY3" fmla="*/ 5385193 h 5416782"/>
              <a:gd name="connsiteX4" fmla="*/ 258547 w 3964997"/>
              <a:gd name="connsiteY4" fmla="*/ 3955645 h 5416782"/>
              <a:gd name="connsiteX5" fmla="*/ 234811 w 3964997"/>
              <a:gd name="connsiteY5" fmla="*/ 1412759 h 5416782"/>
              <a:gd name="connsiteX6" fmla="*/ 1967294 w 3964997"/>
              <a:gd name="connsiteY6" fmla="*/ -3 h 54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4997" h="5416782">
                <a:moveTo>
                  <a:pt x="1967294" y="-3"/>
                </a:moveTo>
                <a:cubicBezTo>
                  <a:pt x="2657922" y="183339"/>
                  <a:pt x="3353760" y="861649"/>
                  <a:pt x="3668011" y="1478862"/>
                </a:cubicBezTo>
                <a:cubicBezTo>
                  <a:pt x="3982262" y="2096075"/>
                  <a:pt x="4052598" y="3052222"/>
                  <a:pt x="3852803" y="3703277"/>
                </a:cubicBezTo>
                <a:cubicBezTo>
                  <a:pt x="3653008" y="4354332"/>
                  <a:pt x="2782065" y="5270224"/>
                  <a:pt x="2469239" y="5385193"/>
                </a:cubicBezTo>
                <a:cubicBezTo>
                  <a:pt x="1758393" y="5606258"/>
                  <a:pt x="630952" y="4617717"/>
                  <a:pt x="258547" y="3955645"/>
                </a:cubicBezTo>
                <a:cubicBezTo>
                  <a:pt x="-113858" y="3293573"/>
                  <a:pt x="-49980" y="2072034"/>
                  <a:pt x="234811" y="1412759"/>
                </a:cubicBezTo>
                <a:cubicBezTo>
                  <a:pt x="519602" y="753484"/>
                  <a:pt x="1314621" y="30745"/>
                  <a:pt x="1967294" y="-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DECAB2-1CBC-FBCA-D8C5-CDBEFB26C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84128">
            <a:off x="487383" y="5052459"/>
            <a:ext cx="2065137" cy="1924710"/>
          </a:xfrm>
          <a:custGeom>
            <a:avLst/>
            <a:gdLst>
              <a:gd name="connsiteX0" fmla="*/ 705420 w 2065137"/>
              <a:gd name="connsiteY0" fmla="*/ 660 h 1924710"/>
              <a:gd name="connsiteX1" fmla="*/ 752061 w 2065137"/>
              <a:gd name="connsiteY1" fmla="*/ 79831 h 1924710"/>
              <a:gd name="connsiteX2" fmla="*/ 777174 w 2065137"/>
              <a:gd name="connsiteY2" fmla="*/ 228674 h 1924710"/>
              <a:gd name="connsiteX3" fmla="*/ 910196 w 2065137"/>
              <a:gd name="connsiteY3" fmla="*/ 554933 h 1924710"/>
              <a:gd name="connsiteX4" fmla="*/ 1144151 w 2065137"/>
              <a:gd name="connsiteY4" fmla="*/ 998783 h 1924710"/>
              <a:gd name="connsiteX5" fmla="*/ 1215136 w 2065137"/>
              <a:gd name="connsiteY5" fmla="*/ 1290963 h 1924710"/>
              <a:gd name="connsiteX6" fmla="*/ 1253210 w 2065137"/>
              <a:gd name="connsiteY6" fmla="*/ 1375081 h 1924710"/>
              <a:gd name="connsiteX7" fmla="*/ 1251063 w 2065137"/>
              <a:gd name="connsiteY7" fmla="*/ 1145318 h 1924710"/>
              <a:gd name="connsiteX8" fmla="*/ 1327486 w 2065137"/>
              <a:gd name="connsiteY8" fmla="*/ 777906 h 1924710"/>
              <a:gd name="connsiteX9" fmla="*/ 1541356 w 2065137"/>
              <a:gd name="connsiteY9" fmla="*/ 402852 h 1924710"/>
              <a:gd name="connsiteX10" fmla="*/ 1749218 w 2065137"/>
              <a:gd name="connsiteY10" fmla="*/ 310849 h 1924710"/>
              <a:gd name="connsiteX11" fmla="*/ 1654670 w 2065137"/>
              <a:gd name="connsiteY11" fmla="*/ 473302 h 1924710"/>
              <a:gd name="connsiteX12" fmla="*/ 1579791 w 2065137"/>
              <a:gd name="connsiteY12" fmla="*/ 675203 h 1924710"/>
              <a:gd name="connsiteX13" fmla="*/ 1483218 w 2065137"/>
              <a:gd name="connsiteY13" fmla="*/ 1199721 h 1924710"/>
              <a:gd name="connsiteX14" fmla="*/ 1515071 w 2065137"/>
              <a:gd name="connsiteY14" fmla="*/ 1414524 h 1924710"/>
              <a:gd name="connsiteX15" fmla="*/ 1732857 w 2065137"/>
              <a:gd name="connsiteY15" fmla="*/ 1097678 h 1924710"/>
              <a:gd name="connsiteX16" fmla="*/ 1999503 w 2065137"/>
              <a:gd name="connsiteY16" fmla="*/ 923150 h 1924710"/>
              <a:gd name="connsiteX17" fmla="*/ 2061573 w 2065137"/>
              <a:gd name="connsiteY17" fmla="*/ 919052 h 1924710"/>
              <a:gd name="connsiteX18" fmla="*/ 1925241 w 2065137"/>
              <a:gd name="connsiteY18" fmla="*/ 1276908 h 1924710"/>
              <a:gd name="connsiteX19" fmla="*/ 1762828 w 2065137"/>
              <a:gd name="connsiteY19" fmla="*/ 1628380 h 1924710"/>
              <a:gd name="connsiteX20" fmla="*/ 1728483 w 2065137"/>
              <a:gd name="connsiteY20" fmla="*/ 1676471 h 1924710"/>
              <a:gd name="connsiteX21" fmla="*/ 1721032 w 2065137"/>
              <a:gd name="connsiteY21" fmla="*/ 1683673 h 1924710"/>
              <a:gd name="connsiteX22" fmla="*/ 525849 w 2065137"/>
              <a:gd name="connsiteY22" fmla="*/ 1924710 h 1924710"/>
              <a:gd name="connsiteX23" fmla="*/ 519988 w 2065137"/>
              <a:gd name="connsiteY23" fmla="*/ 1923526 h 1924710"/>
              <a:gd name="connsiteX24" fmla="*/ 368278 w 2065137"/>
              <a:gd name="connsiteY24" fmla="*/ 1849772 h 1924710"/>
              <a:gd name="connsiteX25" fmla="*/ 160089 w 2065137"/>
              <a:gd name="connsiteY25" fmla="*/ 1653766 h 1924710"/>
              <a:gd name="connsiteX26" fmla="*/ 41695 w 2065137"/>
              <a:gd name="connsiteY26" fmla="*/ 1181902 h 1924710"/>
              <a:gd name="connsiteX27" fmla="*/ 2230 w 2065137"/>
              <a:gd name="connsiteY27" fmla="*/ 982389 h 1924710"/>
              <a:gd name="connsiteX28" fmla="*/ 99098 w 2065137"/>
              <a:gd name="connsiteY28" fmla="*/ 1105897 h 1924710"/>
              <a:gd name="connsiteX29" fmla="*/ 289246 w 2065137"/>
              <a:gd name="connsiteY29" fmla="*/ 1406750 h 1924710"/>
              <a:gd name="connsiteX30" fmla="*/ 565475 w 2065137"/>
              <a:gd name="connsiteY30" fmla="*/ 1638885 h 1924710"/>
              <a:gd name="connsiteX31" fmla="*/ 859542 w 2065137"/>
              <a:gd name="connsiteY31" fmla="*/ 1695888 h 1924710"/>
              <a:gd name="connsiteX32" fmla="*/ 1054865 w 2065137"/>
              <a:gd name="connsiteY32" fmla="*/ 1683777 h 1924710"/>
              <a:gd name="connsiteX33" fmla="*/ 777174 w 2065137"/>
              <a:gd name="connsiteY33" fmla="*/ 1584095 h 1924710"/>
              <a:gd name="connsiteX34" fmla="*/ 490158 w 2065137"/>
              <a:gd name="connsiteY34" fmla="*/ 1378248 h 1924710"/>
              <a:gd name="connsiteX35" fmla="*/ 264132 w 2065137"/>
              <a:gd name="connsiteY35" fmla="*/ 1001390 h 1924710"/>
              <a:gd name="connsiteX36" fmla="*/ 81159 w 2065137"/>
              <a:gd name="connsiteY36" fmla="*/ 551695 h 1924710"/>
              <a:gd name="connsiteX37" fmla="*/ 81159 w 2065137"/>
              <a:gd name="connsiteY37" fmla="*/ 507359 h 1924710"/>
              <a:gd name="connsiteX38" fmla="*/ 289246 w 2065137"/>
              <a:gd name="connsiteY38" fmla="*/ 678370 h 1924710"/>
              <a:gd name="connsiteX39" fmla="*/ 479395 w 2065137"/>
              <a:gd name="connsiteY39" fmla="*/ 862048 h 1924710"/>
              <a:gd name="connsiteX40" fmla="*/ 954236 w 2065137"/>
              <a:gd name="connsiteY40" fmla="*/ 1370320 h 1924710"/>
              <a:gd name="connsiteX41" fmla="*/ 961171 w 2065137"/>
              <a:gd name="connsiteY41" fmla="*/ 1305410 h 1924710"/>
              <a:gd name="connsiteX42" fmla="*/ 730534 w 2065137"/>
              <a:gd name="connsiteY42" fmla="*/ 922219 h 1924710"/>
              <a:gd name="connsiteX43" fmla="*/ 572676 w 2065137"/>
              <a:gd name="connsiteY43" fmla="*/ 475691 h 1924710"/>
              <a:gd name="connsiteX44" fmla="*/ 637254 w 2065137"/>
              <a:gd name="connsiteY44" fmla="*/ 121001 h 1924710"/>
              <a:gd name="connsiteX45" fmla="*/ 705420 w 2065137"/>
              <a:gd name="connsiteY45" fmla="*/ 660 h 192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065137" h="1924710">
                <a:moveTo>
                  <a:pt x="705420" y="660"/>
                </a:moveTo>
                <a:cubicBezTo>
                  <a:pt x="724555" y="-6202"/>
                  <a:pt x="740102" y="41829"/>
                  <a:pt x="752061" y="79831"/>
                </a:cubicBezTo>
                <a:cubicBezTo>
                  <a:pt x="764020" y="117834"/>
                  <a:pt x="750818" y="149491"/>
                  <a:pt x="777174" y="228674"/>
                </a:cubicBezTo>
                <a:cubicBezTo>
                  <a:pt x="803530" y="307858"/>
                  <a:pt x="849033" y="426581"/>
                  <a:pt x="910196" y="554933"/>
                </a:cubicBezTo>
                <a:cubicBezTo>
                  <a:pt x="971359" y="683284"/>
                  <a:pt x="1093328" y="876111"/>
                  <a:pt x="1144151" y="998783"/>
                </a:cubicBezTo>
                <a:cubicBezTo>
                  <a:pt x="1194974" y="1121454"/>
                  <a:pt x="1196960" y="1228246"/>
                  <a:pt x="1215136" y="1290963"/>
                </a:cubicBezTo>
                <a:cubicBezTo>
                  <a:pt x="1233313" y="1353680"/>
                  <a:pt x="1247222" y="1399355"/>
                  <a:pt x="1253210" y="1375081"/>
                </a:cubicBezTo>
                <a:cubicBezTo>
                  <a:pt x="1259198" y="1350807"/>
                  <a:pt x="1238683" y="1244847"/>
                  <a:pt x="1251063" y="1145318"/>
                </a:cubicBezTo>
                <a:cubicBezTo>
                  <a:pt x="1263442" y="1045789"/>
                  <a:pt x="1279104" y="901650"/>
                  <a:pt x="1327486" y="777906"/>
                </a:cubicBezTo>
                <a:cubicBezTo>
                  <a:pt x="1375868" y="654162"/>
                  <a:pt x="1471068" y="480695"/>
                  <a:pt x="1541356" y="402852"/>
                </a:cubicBezTo>
                <a:cubicBezTo>
                  <a:pt x="1611644" y="325009"/>
                  <a:pt x="1730332" y="299107"/>
                  <a:pt x="1749218" y="310849"/>
                </a:cubicBezTo>
                <a:cubicBezTo>
                  <a:pt x="1768103" y="322590"/>
                  <a:pt x="1682908" y="412576"/>
                  <a:pt x="1654670" y="473302"/>
                </a:cubicBezTo>
                <a:cubicBezTo>
                  <a:pt x="1626432" y="534028"/>
                  <a:pt x="1608366" y="554133"/>
                  <a:pt x="1579791" y="675203"/>
                </a:cubicBezTo>
                <a:cubicBezTo>
                  <a:pt x="1551215" y="796273"/>
                  <a:pt x="1494004" y="1076501"/>
                  <a:pt x="1483218" y="1199721"/>
                </a:cubicBezTo>
                <a:cubicBezTo>
                  <a:pt x="1472431" y="1322941"/>
                  <a:pt x="1498661" y="1418966"/>
                  <a:pt x="1515071" y="1414524"/>
                </a:cubicBezTo>
                <a:cubicBezTo>
                  <a:pt x="1531480" y="1410083"/>
                  <a:pt x="1652119" y="1179574"/>
                  <a:pt x="1732857" y="1097678"/>
                </a:cubicBezTo>
                <a:cubicBezTo>
                  <a:pt x="1813596" y="1015783"/>
                  <a:pt x="1944717" y="952922"/>
                  <a:pt x="1999503" y="923150"/>
                </a:cubicBezTo>
                <a:cubicBezTo>
                  <a:pt x="2054289" y="893379"/>
                  <a:pt x="2073950" y="860092"/>
                  <a:pt x="2061573" y="919052"/>
                </a:cubicBezTo>
                <a:cubicBezTo>
                  <a:pt x="2049196" y="978011"/>
                  <a:pt x="1975032" y="1158687"/>
                  <a:pt x="1925241" y="1276908"/>
                </a:cubicBezTo>
                <a:cubicBezTo>
                  <a:pt x="1875450" y="1395130"/>
                  <a:pt x="1809564" y="1548725"/>
                  <a:pt x="1762828" y="1628380"/>
                </a:cubicBezTo>
                <a:cubicBezTo>
                  <a:pt x="1751144" y="1648294"/>
                  <a:pt x="1739620" y="1663811"/>
                  <a:pt x="1728483" y="1676471"/>
                </a:cubicBezTo>
                <a:lnTo>
                  <a:pt x="1721032" y="1683673"/>
                </a:lnTo>
                <a:lnTo>
                  <a:pt x="525849" y="1924710"/>
                </a:lnTo>
                <a:lnTo>
                  <a:pt x="519988" y="1923526"/>
                </a:lnTo>
                <a:cubicBezTo>
                  <a:pt x="464666" y="1908631"/>
                  <a:pt x="420748" y="1885004"/>
                  <a:pt x="368278" y="1849772"/>
                </a:cubicBezTo>
                <a:cubicBezTo>
                  <a:pt x="298318" y="1802797"/>
                  <a:pt x="214520" y="1765077"/>
                  <a:pt x="160089" y="1653766"/>
                </a:cubicBezTo>
                <a:cubicBezTo>
                  <a:pt x="105658" y="1542454"/>
                  <a:pt x="68005" y="1293798"/>
                  <a:pt x="41695" y="1181902"/>
                </a:cubicBezTo>
                <a:cubicBezTo>
                  <a:pt x="15385" y="1070006"/>
                  <a:pt x="-7337" y="995057"/>
                  <a:pt x="2230" y="982389"/>
                </a:cubicBezTo>
                <a:cubicBezTo>
                  <a:pt x="11797" y="969722"/>
                  <a:pt x="51262" y="1035171"/>
                  <a:pt x="99098" y="1105897"/>
                </a:cubicBezTo>
                <a:cubicBezTo>
                  <a:pt x="146934" y="1176624"/>
                  <a:pt x="211517" y="1317919"/>
                  <a:pt x="289246" y="1406750"/>
                </a:cubicBezTo>
                <a:cubicBezTo>
                  <a:pt x="366976" y="1495581"/>
                  <a:pt x="470426" y="1590695"/>
                  <a:pt x="565475" y="1638885"/>
                </a:cubicBezTo>
                <a:cubicBezTo>
                  <a:pt x="660525" y="1687074"/>
                  <a:pt x="777978" y="1688406"/>
                  <a:pt x="859542" y="1695888"/>
                </a:cubicBezTo>
                <a:cubicBezTo>
                  <a:pt x="941107" y="1703370"/>
                  <a:pt x="1068593" y="1702409"/>
                  <a:pt x="1054865" y="1683777"/>
                </a:cubicBezTo>
                <a:cubicBezTo>
                  <a:pt x="1041137" y="1665144"/>
                  <a:pt x="871292" y="1635016"/>
                  <a:pt x="777174" y="1584095"/>
                </a:cubicBezTo>
                <a:cubicBezTo>
                  <a:pt x="683057" y="1533173"/>
                  <a:pt x="596580" y="1481228"/>
                  <a:pt x="490158" y="1378248"/>
                </a:cubicBezTo>
                <a:cubicBezTo>
                  <a:pt x="383736" y="1275268"/>
                  <a:pt x="332299" y="1139149"/>
                  <a:pt x="264132" y="1001390"/>
                </a:cubicBezTo>
                <a:cubicBezTo>
                  <a:pt x="195966" y="863632"/>
                  <a:pt x="111655" y="634034"/>
                  <a:pt x="81159" y="551695"/>
                </a:cubicBezTo>
                <a:cubicBezTo>
                  <a:pt x="50664" y="469357"/>
                  <a:pt x="46478" y="486247"/>
                  <a:pt x="81159" y="507359"/>
                </a:cubicBezTo>
                <a:cubicBezTo>
                  <a:pt x="115841" y="528471"/>
                  <a:pt x="222874" y="619255"/>
                  <a:pt x="289246" y="678370"/>
                </a:cubicBezTo>
                <a:cubicBezTo>
                  <a:pt x="355619" y="737485"/>
                  <a:pt x="368564" y="746723"/>
                  <a:pt x="479395" y="862048"/>
                </a:cubicBezTo>
                <a:cubicBezTo>
                  <a:pt x="590227" y="977374"/>
                  <a:pt x="873940" y="1296427"/>
                  <a:pt x="954236" y="1370320"/>
                </a:cubicBezTo>
                <a:cubicBezTo>
                  <a:pt x="1034532" y="1444214"/>
                  <a:pt x="998455" y="1380094"/>
                  <a:pt x="961171" y="1305410"/>
                </a:cubicBezTo>
                <a:cubicBezTo>
                  <a:pt x="923887" y="1230727"/>
                  <a:pt x="795284" y="1060505"/>
                  <a:pt x="730534" y="922219"/>
                </a:cubicBezTo>
                <a:cubicBezTo>
                  <a:pt x="665785" y="783932"/>
                  <a:pt x="588222" y="609226"/>
                  <a:pt x="572676" y="475691"/>
                </a:cubicBezTo>
                <a:cubicBezTo>
                  <a:pt x="557128" y="342154"/>
                  <a:pt x="615130" y="200173"/>
                  <a:pt x="637254" y="121001"/>
                </a:cubicBezTo>
                <a:cubicBezTo>
                  <a:pt x="659378" y="41829"/>
                  <a:pt x="686286" y="7522"/>
                  <a:pt x="705420" y="66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E192F-1922-3BED-3896-C369558D773D}"/>
              </a:ext>
            </a:extLst>
          </p:cNvPr>
          <p:cNvSpPr txBox="1"/>
          <p:nvPr/>
        </p:nvSpPr>
        <p:spPr>
          <a:xfrm>
            <a:off x="4128480" y="2471173"/>
            <a:ext cx="7606320" cy="163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/>
              <a:t>Практика</a:t>
            </a:r>
            <a:r>
              <a:rPr lang="en-US" sz="5400" dirty="0"/>
              <a:t> – </a:t>
            </a:r>
            <a:r>
              <a:rPr lang="en-US" sz="5400" dirty="0" err="1"/>
              <a:t>лучший</a:t>
            </a:r>
            <a:r>
              <a:rPr lang="en-US" sz="5400" dirty="0"/>
              <a:t> </a:t>
            </a:r>
            <a:r>
              <a:rPr lang="en-US" sz="5400" dirty="0" err="1"/>
              <a:t>друг</a:t>
            </a:r>
            <a:r>
              <a:rPr lang="en-US" sz="5400" dirty="0"/>
              <a:t> </a:t>
            </a:r>
            <a:r>
              <a:rPr lang="en-US" sz="5400" dirty="0" err="1"/>
              <a:t>программиста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07092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195</Words>
  <Application>Microsoft Office PowerPoint</Application>
  <PresentationFormat>Широкоэкранный</PresentationFormat>
  <Paragraphs>23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Метод Skip-Gram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Skip-Gram</dc:title>
  <dc:creator>Орлов Георгий</dc:creator>
  <cp:lastModifiedBy>Орлов Георгий</cp:lastModifiedBy>
  <cp:revision>7</cp:revision>
  <dcterms:created xsi:type="dcterms:W3CDTF">2023-11-16T16:29:27Z</dcterms:created>
  <dcterms:modified xsi:type="dcterms:W3CDTF">2023-11-18T04:57:35Z</dcterms:modified>
</cp:coreProperties>
</file>