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7" r:id="rId2"/>
    <p:sldId id="258" r:id="rId3"/>
    <p:sldId id="262" r:id="rId4"/>
    <p:sldId id="270" r:id="rId5"/>
    <p:sldId id="271" r:id="rId6"/>
    <p:sldId id="275" r:id="rId7"/>
    <p:sldId id="276" r:id="rId8"/>
    <p:sldId id="272" r:id="rId9"/>
    <p:sldId id="273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2A60E-0318-4928-B3BE-08ABA0EE0E67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B86B8-F8DD-4653-833D-F39508D44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1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ctr">
              <a:lnSpc>
                <a:spcPct val="115000"/>
              </a:lnSpc>
              <a:spcAft>
                <a:spcPts val="800"/>
              </a:spcAft>
            </a:pPr>
            <a:r>
              <a:rPr lang="ru-RU" sz="1200" b="1" dirty="0">
                <a:solidFill>
                  <a:srgbClr val="000000"/>
                </a:solidFill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система, должна позволять:</a:t>
            </a:r>
            <a:endParaRPr lang="ru-RU" sz="1200" b="1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Считывать </a:t>
            </a:r>
            <a:r>
              <a:rPr lang="ru-RU" sz="1200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файлов для загрузки в справочники</a:t>
            </a:r>
          </a:p>
          <a:p>
            <a:pPr lvl="0" algn="just">
              <a:lnSpc>
                <a:spcPct val="115000"/>
              </a:lnSpc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Сохранять справочники в файл</a:t>
            </a:r>
          </a:p>
          <a:p>
            <a:pPr lvl="0" algn="just">
              <a:lnSpc>
                <a:spcPct val="115000"/>
              </a:lnSpc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Сохранять отчет в файл</a:t>
            </a:r>
          </a:p>
          <a:p>
            <a:pPr lvl="0" algn="just">
              <a:lnSpc>
                <a:spcPct val="115000"/>
              </a:lnSpc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Выводить справочники на экран</a:t>
            </a:r>
          </a:p>
          <a:p>
            <a:pPr lvl="0" algn="just">
              <a:lnSpc>
                <a:spcPct val="115000"/>
              </a:lnSpc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Формировать отчет по заданным параметрам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04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lnSpc>
                <a:spcPct val="115000"/>
              </a:lnSpc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Добавлять записи в справочник. При добавлении записи в справочник </a:t>
            </a:r>
            <a:r>
              <a:rPr lang="ru-RU" sz="12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«Займы» 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проверять нахождение серии и номера в справочнике </a:t>
            </a:r>
            <a:r>
              <a:rPr lang="ru-RU" sz="12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«Клиенты», 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корректность введенных данных. При добавлении записи в справочник </a:t>
            </a:r>
            <a:r>
              <a:rPr lang="ru-RU" sz="12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«Клиенты» 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проверять серию и номер на уникальность, корректность введенных данных</a:t>
            </a:r>
          </a:p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Удалять записи из справочников. При удалении записи из справочника </a:t>
            </a:r>
            <a:r>
              <a:rPr lang="ru-RU" sz="12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«Клиенты» 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проверять, есть ли эта запись в этом справочнике и проверить на связанные записи в справочнике </a:t>
            </a:r>
            <a:r>
              <a:rPr lang="ru-RU" sz="12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«Займы». 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При удалении записи из справочника </a:t>
            </a:r>
            <a:r>
              <a:rPr lang="ru-RU" sz="12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«Займы» 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проверять, есть ли запись в этом справочнике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latin typeface="Akrobat" panose="00000600000000000000" pitchFamily="50" charset="-52"/>
              </a:rPr>
              <a:t>Код программы курсового проекта был написан на языке </a:t>
            </a:r>
            <a:r>
              <a:rPr lang="en-US" sz="1200" dirty="0">
                <a:latin typeface="Akrobat" panose="00000600000000000000" pitchFamily="50" charset="-52"/>
              </a:rPr>
              <a:t>C++ </a:t>
            </a:r>
            <a:r>
              <a:rPr lang="ru-RU" sz="1200" dirty="0">
                <a:latin typeface="Akrobat" panose="00000600000000000000" pitchFamily="50" charset="-52"/>
              </a:rPr>
              <a:t>с использованием фреймворка </a:t>
            </a:r>
            <a:r>
              <a:rPr lang="en-US" sz="1200" dirty="0">
                <a:latin typeface="Akrobat" panose="00000600000000000000" pitchFamily="50" charset="-52"/>
              </a:rPr>
              <a:t>Qt.</a:t>
            </a:r>
            <a:endParaRPr lang="ru-RU" sz="1200" dirty="0">
              <a:latin typeface="Akrobat" panose="00000600000000000000" pitchFamily="50" charset="-5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latin typeface="Akrobat" panose="00000600000000000000" pitchFamily="50" charset="-52"/>
              </a:rPr>
              <a:t>В качестве среды разработки была использована </a:t>
            </a:r>
            <a:r>
              <a:rPr lang="en-US" sz="1200" dirty="0">
                <a:latin typeface="Akrobat" panose="00000600000000000000" pitchFamily="50" charset="-52"/>
              </a:rPr>
              <a:t>Qt Creator </a:t>
            </a:r>
            <a:r>
              <a:rPr lang="ru-RU" sz="1200" dirty="0">
                <a:latin typeface="Akrobat" panose="00000600000000000000" pitchFamily="50" charset="-52"/>
              </a:rPr>
              <a:t>для разработки графического интерфейса и структур данных.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latin typeface="Akrobat" panose="00000600000000000000" pitchFamily="50" charset="-52"/>
              </a:rPr>
              <a:t>Суммарное количество строк кода - 3956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70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latin typeface="Akrobat" panose="00000600000000000000" pitchFamily="50" charset="-52"/>
              </a:rPr>
              <a:t>Всего проведено 36 тестов. Из них прошло 36.</a:t>
            </a:r>
          </a:p>
          <a:p>
            <a:pPr marL="0" indent="0">
              <a:buNone/>
            </a:pPr>
            <a:r>
              <a:rPr lang="ru-RU" sz="1200" dirty="0">
                <a:latin typeface="Akrobat" panose="00000600000000000000" pitchFamily="50" charset="-52"/>
              </a:rPr>
              <a:t>Для обоих справочников тестировалось: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>
                <a:latin typeface="Akrobat" panose="00000600000000000000" pitchFamily="50" charset="-52"/>
              </a:rPr>
              <a:t>Добавление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>
                <a:latin typeface="Akrobat" panose="00000600000000000000" pitchFamily="50" charset="-52"/>
              </a:rPr>
              <a:t>Удаление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>
                <a:latin typeface="Akrobat" panose="00000600000000000000" pitchFamily="50" charset="-52"/>
              </a:rPr>
              <a:t>Поиск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>
                <a:latin typeface="Akrobat" panose="00000600000000000000" pitchFamily="50" charset="-52"/>
              </a:rPr>
              <a:t>Проверка на уникальность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200" dirty="0">
                <a:latin typeface="Akrobat" panose="00000600000000000000" pitchFamily="50" charset="-52"/>
              </a:rPr>
              <a:t>Связь между справочниками.</a:t>
            </a:r>
          </a:p>
          <a:p>
            <a:pPr marL="0" indent="0">
              <a:buNone/>
            </a:pPr>
            <a:r>
              <a:rPr lang="ru-RU" sz="1200" dirty="0">
                <a:latin typeface="Akrobat" panose="00000600000000000000" pitchFamily="50" charset="-52"/>
              </a:rPr>
              <a:t>Также тестировалось создание отчёта по существующим и несуществующим данным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курсового проекта было: разработка информационной системы для автоматизации работы со справочниками предметной области проекта «Микрозаймы».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Цель достигнута. Для достижения поставленной цели были выполнены следующие задачи: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 «Микрозаймы» и построена её модель;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Изучены теоретические основы методов построения справочников;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Определены требования к информационным системам;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была реализована и спроектирована;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Был изучен язык </a:t>
            </a:r>
            <a:r>
              <a:rPr lang="en-US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++ версии 17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Изучен </a:t>
            </a:r>
            <a:r>
              <a:rPr lang="en-US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Qt Framework 6.0.2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Изучена среда разработки </a:t>
            </a:r>
            <a:r>
              <a:rPr lang="en-US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QT creator</a:t>
            </a:r>
            <a:endParaRPr lang="ru-RU" sz="1200" dirty="0">
              <a:latin typeface="Akrobat" panose="00000600000000000000" pitchFamily="50" charset="-52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5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курсового проекта является: разработка информационной системы </a:t>
            </a:r>
            <a:r>
              <a:rPr lang="ru-RU" sz="1200" b="1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200" b="1" dirty="0">
                <a:solidFill>
                  <a:srgbClr val="000000"/>
                </a:solidFill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Микрозаймы</a:t>
            </a:r>
            <a:r>
              <a:rPr lang="ru-RU" sz="1200" b="1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b="1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1.	Провести анализ предметной области «</a:t>
            </a:r>
            <a:r>
              <a:rPr lang="ru-RU" sz="1200" dirty="0">
                <a:solidFill>
                  <a:srgbClr val="000000"/>
                </a:solidFill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Микрозаймы</a:t>
            </a: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2.	Изучить теоретические основы методов построения справочников.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3.	Определить требования к информационной системе.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4.	Реализовать и провести тестирование.</a:t>
            </a:r>
            <a:endParaRPr lang="ru-RU" sz="12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0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>
                <a:latin typeface="Akrobat" panose="00000600000000000000" pitchFamily="50" charset="-52"/>
              </a:rPr>
              <a:t>Справочник «</a:t>
            </a:r>
            <a:r>
              <a:rPr lang="ru-RU" sz="3200" b="1" dirty="0">
                <a:latin typeface="Akrobat" panose="00000600000000000000" pitchFamily="50" charset="-52"/>
              </a:rPr>
              <a:t>Клиенты»</a:t>
            </a:r>
            <a:r>
              <a:rPr lang="ru-RU" sz="3200" dirty="0">
                <a:latin typeface="Akrobat" panose="00000600000000000000" pitchFamily="50" charset="-52"/>
              </a:rPr>
              <a:t>. Запись состоит из: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Akrobat" panose="00000600000000000000" pitchFamily="50" charset="-52"/>
              </a:rPr>
              <a:t>Фамилии имени и отчества (далее ФИО) клиента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Akrobat" panose="00000600000000000000" pitchFamily="50" charset="-52"/>
              </a:rPr>
              <a:t>Серии и номера паспорта клиента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Akrobat" panose="00000600000000000000" pitchFamily="50" charset="-52"/>
              </a:rPr>
              <a:t>Возраста клиента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3200" dirty="0">
              <a:latin typeface="Akrobat" panose="00000600000000000000" pitchFamily="50" charset="-52"/>
            </a:endParaRPr>
          </a:p>
          <a:p>
            <a:r>
              <a:rPr lang="ru-RU" sz="3200" dirty="0">
                <a:latin typeface="Akrobat" panose="00000600000000000000" pitchFamily="50" charset="-52"/>
              </a:rPr>
              <a:t>Справочник </a:t>
            </a:r>
            <a:r>
              <a:rPr lang="ru-RU" sz="3200" b="1" dirty="0">
                <a:latin typeface="Akrobat" panose="00000600000000000000" pitchFamily="50" charset="-52"/>
              </a:rPr>
              <a:t>«Займы»</a:t>
            </a:r>
            <a:r>
              <a:rPr lang="ru-RU" sz="3200" dirty="0">
                <a:latin typeface="Akrobat" panose="00000600000000000000" pitchFamily="50" charset="-52"/>
              </a:rPr>
              <a:t>. Запись состоит из: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Akrobat" panose="00000600000000000000" pitchFamily="50" charset="-52"/>
              </a:rPr>
              <a:t>Серии и номера паспорта заёмщика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Akrobat" panose="00000600000000000000" pitchFamily="50" charset="-52"/>
              </a:rPr>
              <a:t>Даты открытия займа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Akrobat" panose="00000600000000000000" pitchFamily="50" charset="-52"/>
              </a:rPr>
              <a:t>Даты закрытия займа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Akrobat" panose="00000600000000000000" pitchFamily="50" charset="-52"/>
              </a:rPr>
              <a:t>Суммы займа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43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Каждая серия и номер в справочнике «Клиенты» уникальны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Дата закрытия может отсутствовать, если займ ещё не закрыт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Не может существовать займа без клиента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Может существовать клиент без займа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У одного клиента может быть неограниченное количество займов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Клиент может иметь открытый займ и при этом открыть новый займ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Дата взятия займа не может быть позже, чем дата его закрытия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Статус займа определяется наличием даты закрытия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5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Отчёт </a:t>
                </a:r>
                <a:r>
                  <a:rPr lang="ru-RU" sz="1200" b="1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«Микрозаймы» 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составляется из: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1. Справочника </a:t>
                </a:r>
                <a:r>
                  <a:rPr lang="ru-RU" sz="1200" b="1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«Клиенты»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2. Спр</a:t>
                </a: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авочника </a:t>
                </a:r>
                <a:r>
                  <a:rPr lang="ru-RU" sz="1200" b="1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«Займы»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3. Вве</a:t>
                </a: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дённым ключам поиска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Возраст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Дата начала временного периода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Дата окончания временного периода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Статус займа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Связи при построении отчёта:</a:t>
                </a:r>
              </a:p>
              <a:p>
                <a:pPr marL="342900" lvl="0" indent="-342900" algn="just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Справочник «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Клиенты».возраст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возраст</a:t>
                </a: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Дата от &lt; Справочник "Займы".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Дата_открытия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Дата до &amp;&amp; Дата от &lt; Справочник "Займы".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Дата_закрытия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Дата до</a:t>
                </a:r>
              </a:p>
              <a:p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3.   Справочник «Займы».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дата_закрытия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-1 </a:t>
                </a:r>
                <a14:m>
                  <m:oMath xmlns:m="http://schemas.openxmlformats.org/officeDocument/2006/math"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статус == “закрыт” &amp;&amp;  Справочник «Займы».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дата_закрытия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-1 </a:t>
                </a:r>
                <a14:m>
                  <m:oMath xmlns:m="http://schemas.openxmlformats.org/officeDocument/2006/math"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статус == “открыт” </a:t>
                </a:r>
                <a:endParaRPr lang="ru-RU" sz="1200" dirty="0">
                  <a:effectLst/>
                  <a:latin typeface="Akrobat" panose="00000600000000000000" pitchFamily="50" charset="-52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Отчёт </a:t>
                </a:r>
                <a:r>
                  <a:rPr lang="ru-RU" sz="1200" b="1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«Микрозаймы» 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составляется из: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1. Справочника </a:t>
                </a:r>
                <a:r>
                  <a:rPr lang="ru-RU" sz="1200" b="1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«Клиенты»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2. Спр</a:t>
                </a: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авочника </a:t>
                </a:r>
                <a:r>
                  <a:rPr lang="ru-RU" sz="1200" b="1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«Займы»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3. Вве</a:t>
                </a: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дённым ключам поиска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Возраст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Дата начала временного периода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Дата окончания временного периода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	Статус займа</a:t>
                </a:r>
              </a:p>
              <a:p>
                <a:pPr lvl="0" algn="just">
                  <a:lnSpc>
                    <a:spcPct val="115000"/>
                  </a:lnSpc>
                </a:pPr>
                <a:r>
                  <a:rPr lang="ru-RU" sz="1200" dirty="0">
                    <a:latin typeface="Akrobat" panose="00000600000000000000" pitchFamily="50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Связи при построении отчёта:</a:t>
                </a:r>
              </a:p>
              <a:p>
                <a:pPr marL="342900" lvl="0" indent="-342900" algn="just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Справочник «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Клиенты».возраст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возраст</a:t>
                </a: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Дата от &lt; Справочник "Займы".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Дата_открытия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Дата до &amp;&amp; Дата от &lt; Справочник "Займы".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Дата_закрытия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Дата до</a:t>
                </a:r>
              </a:p>
              <a:p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3.   Справочник «Займы».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дата_закрытия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-1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⇒ 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статус == “закрыт” &amp;&amp;  Справочник «Займы».</a:t>
                </a:r>
                <a:r>
                  <a:rPr lang="ru-RU" sz="1200" dirty="0" err="1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дата_закрытия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 -1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⇒ </a:t>
                </a:r>
                <a:r>
                  <a:rPr lang="ru-RU" sz="1200" dirty="0">
                    <a:effectLst/>
                    <a:latin typeface="Akrobat" panose="00000600000000000000" pitchFamily="50" charset="-52"/>
                    <a:ea typeface="Times New Roman" panose="02020603050405020304" pitchFamily="18" charset="0"/>
                  </a:rPr>
                  <a:t>статус == “открыт” </a:t>
                </a:r>
                <a:endParaRPr lang="ru-RU" sz="1200" dirty="0">
                  <a:effectLst/>
                  <a:latin typeface="Akrobat" panose="00000600000000000000" pitchFamily="50" charset="-52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02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dirty="0">
                <a:solidFill>
                  <a:srgbClr val="000000"/>
                </a:solidFill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При добавлении записи в справочнике «Займы» может нарушиться 3 закон ПО (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не может существовать займа без клиента). Для поиска, добавления и удаления неуникальных ключей серия и номер паспорта, было решено использовать один из видов бинарных деревьев. Из-за частого поиска было решено использовать 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АВЛ дерево</a:t>
            </a:r>
            <a:r>
              <a:rPr lang="ru-RU" sz="12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krobat" panose="00000600000000000000" pitchFamily="50" charset="-52"/>
            </a:endParaRPr>
          </a:p>
          <a:p>
            <a:pPr algn="just" eaLnBrk="1" hangingPunct="1"/>
            <a:r>
              <a:rPr lang="ru-RU" alt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АВЛ-дерево</a:t>
            </a:r>
            <a:r>
              <a:rPr lang="ru-RU" altLang="ru-RU" sz="1200" dirty="0">
                <a:latin typeface="Akrobat" panose="00000600000000000000" pitchFamily="50" charset="-52"/>
              </a:rPr>
              <a:t> — сбалансированное по высоте бинарное дерево поиска: для каждой его вершины высота её двух поддеревьев различается не более чем на 1.</a:t>
            </a:r>
          </a:p>
          <a:p>
            <a:pPr algn="just" eaLnBrk="1" hangingPunct="1"/>
            <a:endParaRPr lang="ru-RU" altLang="ru-RU" sz="1200" dirty="0">
              <a:latin typeface="Akrobat" panose="00000600000000000000" pitchFamily="50" charset="-52"/>
            </a:endParaRPr>
          </a:p>
          <a:p>
            <a:pPr algn="just" eaLnBrk="1" hangingPunct="1"/>
            <a:r>
              <a:rPr lang="ru-RU" altLang="ru-RU" sz="1200" dirty="0">
                <a:latin typeface="Akrobat" panose="00000600000000000000" pitchFamily="50" charset="-52"/>
              </a:rPr>
              <a:t>*бинарное дерево поиска, это дерево, для которого выполняются условия: </a:t>
            </a:r>
          </a:p>
          <a:p>
            <a:pPr marL="228600" indent="-228600" algn="just" eaLnBrk="1" hangingPunct="1">
              <a:buAutoNum type="arabicParenR"/>
            </a:pPr>
            <a:r>
              <a:rPr lang="ru-RU" altLang="ru-RU" sz="1200" dirty="0">
                <a:latin typeface="Akrobat" panose="00000600000000000000" pitchFamily="50" charset="-52"/>
              </a:rPr>
              <a:t>Левое и правое поддерево являются БДП</a:t>
            </a:r>
          </a:p>
          <a:p>
            <a:pPr marL="228600" indent="-228600" algn="just" eaLnBrk="1" hangingPunct="1">
              <a:buAutoNum type="arabicParenR"/>
            </a:pPr>
            <a:r>
              <a:rPr lang="ru-RU" altLang="ru-RU" sz="1200" dirty="0">
                <a:latin typeface="Akrobat" panose="00000600000000000000" pitchFamily="50" charset="-52"/>
              </a:rPr>
              <a:t>У всех узлов левого(правого) поддерева произвольного узла </a:t>
            </a:r>
            <a:r>
              <a:rPr lang="en-US" altLang="ru-RU" sz="1200" dirty="0">
                <a:latin typeface="Akrobat" panose="00000600000000000000" pitchFamily="50" charset="-52"/>
              </a:rPr>
              <a:t>X </a:t>
            </a:r>
            <a:r>
              <a:rPr lang="ru-RU" altLang="ru-RU" sz="1200" dirty="0">
                <a:latin typeface="Akrobat" panose="00000600000000000000" pitchFamily="50" charset="-52"/>
              </a:rPr>
              <a:t>значения меньше(больше), чем у самого узла 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1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dirty="0">
                <a:effectLst/>
                <a:latin typeface="Akrobat" panose="00000600000000000000" pitchFamily="50" charset="-52"/>
              </a:rPr>
              <a:t>Каждый узел двунаправленного (двусвязного) кольцевого списка содержит два поля указателей — на следующий и на предыдущий узлы. Указатель на предыдущий узел корня списка содержит адрес последнего узла. Указатель на следующий узел последнего узла содержит адрес корня списка.</a:t>
            </a:r>
            <a:endParaRPr lang="ru-RU" sz="1200" dirty="0">
              <a:latin typeface="Akrobat" panose="00000600000000000000" pitchFamily="50" charset="-52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4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Poppins Light" charset="0"/>
                <a:cs typeface="Poppins Light" charset="0"/>
              </a:rPr>
              <a:t>Хеш-таблица</a:t>
            </a:r>
            <a:r>
              <a:rPr lang="ru-RU" sz="12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 — это структура данных, позволяющая хранить пары (ключ, значение) и выполнять три операции: операцию добавления новой пары, операцию поиска и операцию удаления пары по ключу.</a:t>
            </a:r>
          </a:p>
          <a:p>
            <a:pPr algn="just"/>
            <a:r>
              <a:rPr lang="ru-RU" sz="12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Для добавления записей в справочники «Клиенты» требуется проверка на уникальность добавляемых серии и номера паспорта. Поскольку ключ уникален, то для этого поиска используется структура хеш-таблица.</a:t>
            </a:r>
          </a:p>
          <a:p>
            <a:pPr algn="just"/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Poppins Light" charset="0"/>
                <a:cs typeface="Poppins Light" charset="0"/>
              </a:rPr>
              <a:t>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Poppins Light" charset="0"/>
                <a:cs typeface="Poppins Light" charset="0"/>
              </a:rPr>
              <a:t>эш-функция</a:t>
            </a:r>
            <a:r>
              <a:rPr lang="ru-RU" sz="12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 – </a:t>
            </a:r>
            <a:r>
              <a:rPr lang="ru-RU" sz="1200" dirty="0">
                <a:latin typeface="Akrobat" panose="00000600000000000000" pitchFamily="50" charset="-52"/>
                <a:ea typeface="Poppins Light" charset="0"/>
                <a:cs typeface="Poppins Light" charset="0"/>
              </a:rPr>
              <a:t>функция, осуществляющая преобразование ключа в целое неотрицательное число, выполняемая определённым алгоритмом.</a:t>
            </a:r>
            <a:endParaRPr lang="ru-RU" sz="1200" dirty="0">
              <a:solidFill>
                <a:schemeClr val="tx1"/>
              </a:solidFill>
              <a:latin typeface="Akrobat" panose="00000600000000000000" pitchFamily="50" charset="-52"/>
              <a:ea typeface="Poppins Light" charset="0"/>
              <a:cs typeface="Poppins Light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Коллизия хеш-функции </a:t>
            </a:r>
            <a:r>
              <a:rPr lang="ru-RU" sz="1200" dirty="0">
                <a:latin typeface="Akrobat" panose="00000600000000000000" pitchFamily="50" charset="-52"/>
              </a:rPr>
              <a:t>— это такая пара ключей x и y, результат хеш-функции </a:t>
            </a:r>
            <a:r>
              <a:rPr lang="ru-RU" sz="1200" dirty="0" err="1">
                <a:latin typeface="Akrobat" panose="00000600000000000000" pitchFamily="50" charset="-52"/>
              </a:rPr>
              <a:t>hash</a:t>
            </a:r>
            <a:r>
              <a:rPr lang="ru-RU" sz="1200" dirty="0">
                <a:latin typeface="Akrobat" panose="00000600000000000000" pitchFamily="50" charset="-52"/>
              </a:rPr>
              <a:t>() от которых дает в результате одинаковый </a:t>
            </a:r>
            <a:r>
              <a:rPr lang="ru-RU" sz="1200" dirty="0" err="1">
                <a:latin typeface="Akrobat" panose="00000600000000000000" pitchFamily="50" charset="-52"/>
              </a:rPr>
              <a:t>хеш</a:t>
            </a:r>
            <a:r>
              <a:rPr lang="ru-RU" sz="1200" dirty="0">
                <a:latin typeface="Akrobat" panose="00000600000000000000" pitchFamily="50" charset="-52"/>
              </a:rPr>
              <a:t> z.</a:t>
            </a:r>
          </a:p>
          <a:p>
            <a:pPr algn="just"/>
            <a:r>
              <a:rPr lang="en-US" sz="1200" dirty="0">
                <a:latin typeface="Akrobat" panose="00000600000000000000" pitchFamily="50" charset="-52"/>
              </a:rPr>
              <a:t>hash(x) = hash(y) = z</a:t>
            </a:r>
          </a:p>
          <a:p>
            <a:pPr algn="just"/>
            <a:endParaRPr lang="en-US" sz="1200" dirty="0">
              <a:latin typeface="Akrobat" panose="00000600000000000000" pitchFamily="50" charset="-52"/>
            </a:endParaRP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Методы решения коллизий:</a:t>
            </a: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Методы цепочек</a:t>
            </a: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Пакетирование</a:t>
            </a: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Общая область переполнения</a:t>
            </a: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Открытая адресация</a:t>
            </a: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       Линейный поиск (Линейное пробирование)</a:t>
            </a: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       Квадратичный поиск (Квадратичное</a:t>
            </a:r>
          </a:p>
          <a:p>
            <a:pPr algn="just"/>
            <a:r>
              <a:rPr lang="ru-RU" sz="1200" dirty="0">
                <a:latin typeface="Akrobat" panose="00000600000000000000" pitchFamily="50" charset="-52"/>
              </a:rPr>
              <a:t>       Двойное хеширование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B86B8-F8DD-4653-833D-F39508D4403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63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245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37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02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03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25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6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0590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6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075B5B-527E-41F3-B29F-2BC021F0FF23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2FC598-BB70-4639-B6B0-2F53C437D6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66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33B812-0FB4-C253-BA85-4C2937377F0F}"/>
              </a:ext>
            </a:extLst>
          </p:cNvPr>
          <p:cNvSpPr txBox="1"/>
          <p:nvPr/>
        </p:nvSpPr>
        <p:spPr>
          <a:xfrm>
            <a:off x="1222980" y="190123"/>
            <a:ext cx="9746040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«Дальневосточный федеральный университет»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(ДВФУ)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25E36C-4C49-3F27-5EB3-183475E44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46" y="2016105"/>
            <a:ext cx="5024673" cy="8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475193-9B60-5AF4-FA00-797ED860A3F9}"/>
              </a:ext>
            </a:extLst>
          </p:cNvPr>
          <p:cNvSpPr txBox="1"/>
          <p:nvPr/>
        </p:nvSpPr>
        <p:spPr>
          <a:xfrm>
            <a:off x="3583663" y="2016105"/>
            <a:ext cx="50246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Akrobat Thin" panose="00000200000000000000" pitchFamily="50" charset="-52"/>
              </a:rPr>
              <a:t>Курсовой проект</a:t>
            </a:r>
          </a:p>
          <a:p>
            <a:pPr algn="ctr"/>
            <a:r>
              <a:rPr lang="ru-RU" sz="2400" b="1" dirty="0">
                <a:latin typeface="Akrobat Thin" panose="00000200000000000000" pitchFamily="50" charset="-52"/>
              </a:rPr>
              <a:t>Разработка информационной системы 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FE32F-7B58-D6D0-F819-D1B15D266706}"/>
              </a:ext>
            </a:extLst>
          </p:cNvPr>
          <p:cNvSpPr txBox="1"/>
          <p:nvPr/>
        </p:nvSpPr>
        <p:spPr>
          <a:xfrm>
            <a:off x="2477530" y="2910724"/>
            <a:ext cx="7139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krobat" panose="00000600000000000000" pitchFamily="50" charset="-52"/>
              </a:rPr>
              <a:t>СЕРВИС ЗНАКОМСТВ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D1B6F-AFF8-2AFE-008F-0ED3C81267DF}"/>
              </a:ext>
            </a:extLst>
          </p:cNvPr>
          <p:cNvSpPr txBox="1"/>
          <p:nvPr/>
        </p:nvSpPr>
        <p:spPr>
          <a:xfrm>
            <a:off x="3745869" y="4385471"/>
            <a:ext cx="7896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" panose="00000600000000000000" pitchFamily="50" charset="-52"/>
              </a:rPr>
              <a:t>Выполнил: Орлов Георгий Александрович</a:t>
            </a:r>
          </a:p>
          <a:p>
            <a:r>
              <a:rPr lang="ru-RU" sz="2000" dirty="0">
                <a:latin typeface="Akrobat" panose="00000600000000000000" pitchFamily="50" charset="-52"/>
              </a:rPr>
              <a:t>Руководитель: старший преподаватель </a:t>
            </a:r>
          </a:p>
          <a:p>
            <a:r>
              <a:rPr lang="ru-RU" sz="2000" dirty="0">
                <a:latin typeface="Akrobat" panose="00000600000000000000" pitchFamily="50" charset="-52"/>
              </a:rPr>
              <a:t>		Крестникова Ольга Александровна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77F668-EBD0-A561-739E-2C698B21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48545" y="3889176"/>
            <a:ext cx="5024673" cy="74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538661-FE59-72B2-A515-BFC6C40BCCDA}"/>
              </a:ext>
            </a:extLst>
          </p:cNvPr>
          <p:cNvSpPr txBox="1"/>
          <p:nvPr/>
        </p:nvSpPr>
        <p:spPr>
          <a:xfrm>
            <a:off x="4498061" y="6139847"/>
            <a:ext cx="3195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krobat" panose="00000600000000000000" pitchFamily="50" charset="-52"/>
              </a:rPr>
              <a:t>Владивосток </a:t>
            </a:r>
          </a:p>
          <a:p>
            <a:pPr algn="ctr"/>
            <a:r>
              <a:rPr lang="ru-RU" sz="2000" dirty="0">
                <a:latin typeface="Akrobat" panose="00000600000000000000" pitchFamily="50" charset="-52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14005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455029" y="63794"/>
            <a:ext cx="9281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Функциональные требования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591900" y="1143251"/>
            <a:ext cx="9008199" cy="432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15000"/>
              </a:lnSpc>
              <a:spcAft>
                <a:spcPts val="800"/>
              </a:spcAft>
            </a:pPr>
            <a:r>
              <a:rPr lang="ru-RU" sz="3600" b="1" dirty="0">
                <a:solidFill>
                  <a:srgbClr val="000000"/>
                </a:solidFill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система, должна позволять:</a:t>
            </a:r>
            <a:endParaRPr lang="ru-RU" sz="3600" b="1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ru-RU" sz="3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Считывать </a:t>
            </a:r>
            <a:r>
              <a:rPr lang="ru-RU" sz="3600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3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файлов для загрузки в справочники</a:t>
            </a:r>
          </a:p>
          <a:p>
            <a:pPr lvl="0" algn="just">
              <a:lnSpc>
                <a:spcPct val="115000"/>
              </a:lnSpc>
            </a:pPr>
            <a:r>
              <a:rPr lang="ru-RU" sz="3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Сохранять справочники в файл</a:t>
            </a:r>
          </a:p>
          <a:p>
            <a:pPr lvl="0" algn="just">
              <a:lnSpc>
                <a:spcPct val="115000"/>
              </a:lnSpc>
            </a:pPr>
            <a:r>
              <a:rPr lang="ru-RU" sz="3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Сохранять отчет в файл</a:t>
            </a:r>
          </a:p>
          <a:p>
            <a:pPr lvl="0" algn="just">
              <a:lnSpc>
                <a:spcPct val="115000"/>
              </a:lnSpc>
            </a:pPr>
            <a:r>
              <a:rPr lang="ru-RU" sz="3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Выводить справочники на экран</a:t>
            </a:r>
          </a:p>
          <a:p>
            <a:pPr lvl="0" algn="just">
              <a:lnSpc>
                <a:spcPct val="115000"/>
              </a:lnSpc>
            </a:pPr>
            <a:r>
              <a:rPr lang="ru-RU" sz="3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Формировать отчет по заданным параметрам</a:t>
            </a:r>
          </a:p>
          <a:p>
            <a:pPr algn="just"/>
            <a:endParaRPr lang="ru-RU" sz="2000" dirty="0"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71123" y="6123543"/>
            <a:ext cx="130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2078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162236" y="38394"/>
            <a:ext cx="9263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Функциональные требования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09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464397" y="1360941"/>
            <a:ext cx="9263205" cy="397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Добавлять записи в справочник:</a:t>
            </a:r>
          </a:p>
          <a:p>
            <a:pPr lvl="0" algn="just">
              <a:lnSpc>
                <a:spcPct val="115000"/>
              </a:lnSpc>
            </a:pP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При добавлении записи в справочник </a:t>
            </a:r>
            <a:r>
              <a:rPr lang="ru-RU" sz="24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«Пользователи» </a:t>
            </a: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проверять уникальность логина</a:t>
            </a:r>
            <a:r>
              <a:rPr lang="ru-RU" sz="24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корректность введенных данных. </a:t>
            </a:r>
          </a:p>
          <a:p>
            <a:pPr lvl="0" algn="just">
              <a:lnSpc>
                <a:spcPct val="115000"/>
              </a:lnSpc>
            </a:pP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При добавлении записи в справочник </a:t>
            </a:r>
            <a:r>
              <a:rPr lang="ru-RU" sz="24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«Публикации пользователей» </a:t>
            </a: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проверять дату и логин записи на уникальность, нахождение введённого логина, в справочнике </a:t>
            </a:r>
            <a:r>
              <a:rPr lang="ru-RU" sz="24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«Пользователи»,</a:t>
            </a: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  корректность введенных данных.</a:t>
            </a:r>
          </a:p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Удалять записи из справочников:</a:t>
            </a:r>
          </a:p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При удалении записи из справочника </a:t>
            </a:r>
            <a:r>
              <a:rPr lang="ru-RU" sz="24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«Пользователи», </a:t>
            </a: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удалять связанные записи в справочнике </a:t>
            </a:r>
            <a:r>
              <a:rPr lang="ru-RU" sz="24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«Публикации пользователей», </a:t>
            </a: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по полю логин</a:t>
            </a:r>
            <a:r>
              <a:rPr lang="ru-RU" sz="24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80177" y="6123543"/>
            <a:ext cx="12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7057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Реализация (хеш-таблица)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09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534278" y="2822743"/>
            <a:ext cx="25900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Хеш-функция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88477" y="6123543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EEAED3-9E61-4D38-76B6-7EF911C7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09" y="1380788"/>
            <a:ext cx="5653891" cy="51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1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Реализация (хеш-таблица)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09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453834" y="1060837"/>
            <a:ext cx="926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Вторичная Хеш-функция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602056" y="6123543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A4BB7C-EC45-B7AC-B6DE-0B645FF5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939" y="1843029"/>
            <a:ext cx="7386122" cy="46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1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Реализация (АВЛ-дерево)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09" y="1028971"/>
            <a:ext cx="6817260" cy="10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88477" y="6123543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38C013-F764-B718-69DB-B8A4B56B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10" y="1475328"/>
            <a:ext cx="5082857" cy="48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5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Особенности реализации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09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951774" y="1444582"/>
            <a:ext cx="9263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>
                <a:latin typeface="Akrobat" panose="00000600000000000000" pitchFamily="50" charset="-52"/>
              </a:rPr>
              <a:t>Код программы курсового проекта был написан на языке </a:t>
            </a:r>
            <a:r>
              <a:rPr lang="en-US" sz="2800" dirty="0">
                <a:latin typeface="Akrobat" panose="00000600000000000000" pitchFamily="50" charset="-52"/>
              </a:rPr>
              <a:t>C# </a:t>
            </a:r>
            <a:r>
              <a:rPr lang="ru-RU" sz="2800" dirty="0">
                <a:latin typeface="Akrobat" panose="00000600000000000000" pitchFamily="50" charset="-52"/>
              </a:rPr>
              <a:t>с использованием </a:t>
            </a:r>
            <a:r>
              <a:rPr lang="en-US" sz="2800" dirty="0">
                <a:latin typeface="Akrobat" panose="00000600000000000000" pitchFamily="50" charset="-52"/>
              </a:rPr>
              <a:t>Windows Forms.</a:t>
            </a:r>
            <a:endParaRPr lang="ru-RU" sz="2800" dirty="0">
              <a:latin typeface="Akrobat" panose="00000600000000000000" pitchFamily="50" charset="-5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>
                <a:latin typeface="Akrobat" panose="00000600000000000000" pitchFamily="50" charset="-52"/>
              </a:rPr>
              <a:t>В качестве среды разработки была использована </a:t>
            </a:r>
            <a:r>
              <a:rPr lang="en-US" sz="2800" dirty="0">
                <a:latin typeface="Akrobat" panose="00000600000000000000" pitchFamily="50" charset="-52"/>
              </a:rPr>
              <a:t>Visual Studio </a:t>
            </a:r>
            <a:r>
              <a:rPr lang="ru-RU" sz="2800" dirty="0">
                <a:latin typeface="Akrobat" panose="00000600000000000000" pitchFamily="50" charset="-52"/>
              </a:rPr>
              <a:t>для разработки графического интерфейса и структур данных.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>
                <a:latin typeface="Akrobat" panose="00000600000000000000" pitchFamily="50" charset="-52"/>
              </a:rPr>
              <a:t>Суммарное количество строк кода – более 5,5 тысяч.</a:t>
            </a:r>
          </a:p>
          <a:p>
            <a:endParaRPr lang="ru-RU" sz="2000" dirty="0"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88477" y="6123543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6701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Тестирование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09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790394" y="1433836"/>
            <a:ext cx="57074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Akrobat" panose="00000600000000000000" pitchFamily="50" charset="-52"/>
              </a:rPr>
              <a:t>Всего проведено более сотни тестов. Тесты проводились до тех пор, пока все они не стали проходиться программой идеально.</a:t>
            </a:r>
          </a:p>
          <a:p>
            <a:pPr marL="0" indent="0">
              <a:buNone/>
            </a:pPr>
            <a:endParaRPr lang="ru-RU" sz="2400" dirty="0">
              <a:latin typeface="Akrobat" panose="00000600000000000000" pitchFamily="50" charset="-52"/>
            </a:endParaRPr>
          </a:p>
          <a:p>
            <a:pPr marL="0" indent="0">
              <a:buNone/>
            </a:pPr>
            <a:r>
              <a:rPr lang="ru-RU" sz="2400" dirty="0">
                <a:latin typeface="Akrobat" panose="00000600000000000000" pitchFamily="50" charset="-52"/>
              </a:rPr>
              <a:t>Для обоих справочников тестировалось: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krobat" panose="00000600000000000000" pitchFamily="50" charset="-52"/>
              </a:rPr>
              <a:t>Добавление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krobat" panose="00000600000000000000" pitchFamily="50" charset="-52"/>
              </a:rPr>
              <a:t>Удаление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krobat" panose="00000600000000000000" pitchFamily="50" charset="-52"/>
              </a:rPr>
              <a:t>Поиск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krobat" panose="00000600000000000000" pitchFamily="50" charset="-52"/>
              </a:rPr>
              <a:t>Проверка на уникальность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krobat" panose="00000600000000000000" pitchFamily="50" charset="-52"/>
              </a:rPr>
              <a:t>Связь между справочниками.</a:t>
            </a:r>
          </a:p>
          <a:p>
            <a:endParaRPr lang="ru-RU" sz="2400" dirty="0">
              <a:latin typeface="Akrobat" panose="00000600000000000000" pitchFamily="50" charset="-52"/>
            </a:endParaRPr>
          </a:p>
          <a:p>
            <a:pPr marL="0" indent="0">
              <a:buNone/>
            </a:pPr>
            <a:r>
              <a:rPr lang="ru-RU" sz="2400" dirty="0">
                <a:latin typeface="Akrobat" panose="00000600000000000000" pitchFamily="50" charset="-52"/>
              </a:rPr>
              <a:t>Также тестировалось создание отчёта по существующим и несуществующим данным</a:t>
            </a:r>
          </a:p>
          <a:p>
            <a:endParaRPr lang="ru-RU" sz="2000" dirty="0"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88477" y="6123543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5744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Заключение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09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627019" y="1444582"/>
            <a:ext cx="8937962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курсового проекта было: разработка информационной системы для автоматизации работы со справочниками предметной области проекта «Сервис знакомств».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Цель достигнута. Для достижения поставленной цели были выполнены следующие задачи: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 «Сервис знакомств» и построена её модель;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Изучены теоретические основы методов построения справочников;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Определены требования к информационным системам;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была реализована и спроектирована;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Был изучен язык </a:t>
            </a:r>
            <a:r>
              <a:rPr lang="en-US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версии 9.0</a:t>
            </a:r>
            <a:r>
              <a:rPr lang="en-US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Изучен </a:t>
            </a:r>
            <a:r>
              <a:rPr lang="en-US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Windows Forms;</a:t>
            </a:r>
            <a:endParaRPr lang="ru-RU" sz="2000" dirty="0">
              <a:effectLst/>
              <a:latin typeface="Akrobat" panose="00000600000000000000" pitchFamily="50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Изучена среда разработки </a:t>
            </a:r>
            <a:r>
              <a:rPr lang="en-US" sz="2000" dirty="0">
                <a:latin typeface="Akrobat" panose="00000600000000000000" pitchFamily="50" charset="-52"/>
              </a:rPr>
              <a:t>Visual Studio;</a:t>
            </a:r>
            <a:endParaRPr lang="ru-RU" sz="2000" dirty="0"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88477" y="6123543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5730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88477" y="6123543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1DDEF-3B74-1ADF-8EA5-23C7C566D8D1}"/>
              </a:ext>
            </a:extLst>
          </p:cNvPr>
          <p:cNvSpPr txBox="1"/>
          <p:nvPr/>
        </p:nvSpPr>
        <p:spPr>
          <a:xfrm>
            <a:off x="2977259" y="2028616"/>
            <a:ext cx="62374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Благодарю за внимание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0DE11-CF00-2CDC-9647-CA5EB818A05E}"/>
              </a:ext>
            </a:extLst>
          </p:cNvPr>
          <p:cNvSpPr txBox="1"/>
          <p:nvPr/>
        </p:nvSpPr>
        <p:spPr>
          <a:xfrm>
            <a:off x="8848164" y="3491754"/>
            <a:ext cx="8536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!</a:t>
            </a:r>
            <a:endParaRPr lang="ru-RU" sz="8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18AF340-EE7B-625C-BE70-4F8D5482575B}"/>
              </a:ext>
            </a:extLst>
          </p:cNvPr>
          <p:cNvSpPr/>
          <p:nvPr/>
        </p:nvSpPr>
        <p:spPr>
          <a:xfrm>
            <a:off x="-304800" y="0"/>
            <a:ext cx="129032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AF2DBF-EF31-5E67-3180-A4658960D9BB}"/>
              </a:ext>
            </a:extLst>
          </p:cNvPr>
          <p:cNvSpPr txBox="1"/>
          <p:nvPr/>
        </p:nvSpPr>
        <p:spPr>
          <a:xfrm>
            <a:off x="1421393" y="27392"/>
            <a:ext cx="88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latin typeface="Akrobat" panose="00000600000000000000" pitchFamily="50" charset="-52"/>
              </a:rPr>
              <a:t>Цель и задачи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D6230D-6930-7639-8C68-A6F45C83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72558" y="1168630"/>
            <a:ext cx="7979120" cy="118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A5BA1-A38D-3FF6-B11F-ABE5FC515EE6}"/>
              </a:ext>
            </a:extLst>
          </p:cNvPr>
          <p:cNvSpPr txBox="1"/>
          <p:nvPr/>
        </p:nvSpPr>
        <p:spPr>
          <a:xfrm>
            <a:off x="1872558" y="1480994"/>
            <a:ext cx="797912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курсового проекта является: разработка информационной системы </a:t>
            </a:r>
            <a:r>
              <a:rPr lang="ru-RU" sz="2600" b="1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600" b="1" dirty="0">
                <a:solidFill>
                  <a:srgbClr val="000000"/>
                </a:solidFill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Сервис Знакомств</a:t>
            </a:r>
            <a:r>
              <a:rPr lang="ru-RU" sz="2600" b="1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b="1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  <a:endParaRPr lang="ru-RU" sz="26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1.	Провести анализ предметной области </a:t>
            </a:r>
            <a:r>
              <a:rPr lang="ru-RU" sz="2600" b="1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600" b="1" dirty="0">
                <a:solidFill>
                  <a:srgbClr val="000000"/>
                </a:solidFill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Сервис Знакомств</a:t>
            </a:r>
            <a:r>
              <a:rPr lang="ru-RU" sz="2600" b="1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2.	Изучить теоретические основы методов построения справочников.</a:t>
            </a:r>
            <a:endParaRPr lang="ru-RU" sz="26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3.	Определить требования к информационной системе.</a:t>
            </a:r>
            <a:endParaRPr lang="ru-RU" sz="26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6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4.	Реализовать и провести тестирование.</a:t>
            </a:r>
            <a:endParaRPr lang="ru-RU" sz="26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2AAF8-AA6B-614D-EE4B-FE135CFDF63F}"/>
              </a:ext>
            </a:extLst>
          </p:cNvPr>
          <p:cNvSpPr txBox="1"/>
          <p:nvPr/>
        </p:nvSpPr>
        <p:spPr>
          <a:xfrm>
            <a:off x="626198" y="6123543"/>
            <a:ext cx="40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18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331991" y="114280"/>
            <a:ext cx="9528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Объекты предметной области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959697" y="1274799"/>
            <a:ext cx="91434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krobat" panose="00000600000000000000" pitchFamily="50" charset="-52"/>
              </a:rPr>
              <a:t>Справочник «</a:t>
            </a:r>
            <a:r>
              <a:rPr lang="ru-RU" sz="2800" b="1" dirty="0">
                <a:latin typeface="Akrobat" panose="00000600000000000000" pitchFamily="50" charset="-52"/>
              </a:rPr>
              <a:t>Пользователи»</a:t>
            </a:r>
            <a:r>
              <a:rPr lang="ru-RU" sz="2800" dirty="0">
                <a:latin typeface="Akrobat" panose="00000600000000000000" pitchFamily="50" charset="-52"/>
              </a:rPr>
              <a:t>. Запись состоит из: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Фамилии имени и отчества (далее ФИО) пользователя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Логина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Пола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Адреса пользователя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>
              <a:latin typeface="Akrobat" panose="00000600000000000000" pitchFamily="50" charset="-52"/>
            </a:endParaRPr>
          </a:p>
          <a:p>
            <a:r>
              <a:rPr lang="ru-RU" sz="2800" dirty="0">
                <a:latin typeface="Akrobat" panose="00000600000000000000" pitchFamily="50" charset="-52"/>
              </a:rPr>
              <a:t>Справочник </a:t>
            </a:r>
            <a:r>
              <a:rPr lang="ru-RU" sz="2800" b="1" dirty="0">
                <a:latin typeface="Akrobat" panose="00000600000000000000" pitchFamily="50" charset="-52"/>
              </a:rPr>
              <a:t>«Публикации пользователей»</a:t>
            </a:r>
            <a:r>
              <a:rPr lang="ru-RU" sz="2800" dirty="0">
                <a:latin typeface="Akrobat" panose="00000600000000000000" pitchFamily="50" charset="-52"/>
              </a:rPr>
              <a:t>. Запись состоит из: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Даты публикации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Тексте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Изображении публикации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krobat" panose="00000600000000000000" pitchFamily="50" charset="-52"/>
              </a:rPr>
              <a:t>Логине пользователя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A4872-BFEC-2A78-E157-F128F63C2A8C}"/>
              </a:ext>
            </a:extLst>
          </p:cNvPr>
          <p:cNvSpPr txBox="1"/>
          <p:nvPr/>
        </p:nvSpPr>
        <p:spPr>
          <a:xfrm>
            <a:off x="648925" y="6164591"/>
            <a:ext cx="37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531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358019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Законы предметной области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1796735" y="1444582"/>
            <a:ext cx="9143435" cy="142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1) У пользователя может быть сколько угодно много публикаций;</a:t>
            </a:r>
          </a:p>
          <a:p>
            <a:pPr lvl="0" algn="just">
              <a:lnSpc>
                <a:spcPct val="115000"/>
              </a:lnSpc>
            </a:pPr>
            <a:r>
              <a:rPr lang="ru-RU" sz="2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2) Не может быть публикации у несуществующего пользователя;</a:t>
            </a:r>
          </a:p>
          <a:p>
            <a:pPr lvl="0" algn="just">
              <a:lnSpc>
                <a:spcPct val="115000"/>
              </a:lnSpc>
            </a:pPr>
            <a:r>
              <a:rPr lang="ru-RU" sz="26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3) Каждый логин пользователя уникален;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B9F0B-D264-9376-A4E1-4A7AF68B7AEF}"/>
              </a:ext>
            </a:extLst>
          </p:cNvPr>
          <p:cNvSpPr txBox="1"/>
          <p:nvPr/>
        </p:nvSpPr>
        <p:spPr>
          <a:xfrm>
            <a:off x="651849" y="6159757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62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Формирование отчёта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2616732" y="1176341"/>
            <a:ext cx="6354213" cy="465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0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Отчёт </a:t>
            </a:r>
            <a:r>
              <a:rPr lang="ru-RU" sz="2000" b="1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«Публикации» </a:t>
            </a:r>
            <a:r>
              <a:rPr lang="ru-RU" sz="20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составляется из:</a:t>
            </a:r>
          </a:p>
          <a:p>
            <a:pPr lvl="0" algn="just">
              <a:lnSpc>
                <a:spcPct val="115000"/>
              </a:lnSpc>
            </a:pPr>
            <a:r>
              <a:rPr lang="ru-RU" sz="2000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1. Справочника </a:t>
            </a:r>
            <a:r>
              <a:rPr lang="ru-RU" sz="2000" b="1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«Пользователи»</a:t>
            </a:r>
          </a:p>
          <a:p>
            <a:pPr lvl="0" algn="just">
              <a:lnSpc>
                <a:spcPct val="115000"/>
              </a:lnSpc>
            </a:pPr>
            <a:r>
              <a:rPr lang="ru-RU" sz="20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2. Спр</a:t>
            </a:r>
            <a:r>
              <a:rPr lang="ru-RU" sz="2000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авочника </a:t>
            </a:r>
            <a:r>
              <a:rPr lang="ru-RU" sz="2000" b="1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«Публикации пользователей»</a:t>
            </a:r>
          </a:p>
          <a:p>
            <a:pPr lvl="0" algn="just">
              <a:lnSpc>
                <a:spcPct val="115000"/>
              </a:lnSpc>
            </a:pPr>
            <a:r>
              <a:rPr lang="ru-RU" sz="20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3. Вве</a:t>
            </a:r>
            <a:r>
              <a:rPr lang="ru-RU" sz="2000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дённым ключам поиска</a:t>
            </a:r>
          </a:p>
          <a:p>
            <a:pPr lvl="0" algn="just">
              <a:lnSpc>
                <a:spcPct val="115000"/>
              </a:lnSpc>
            </a:pPr>
            <a:r>
              <a:rPr lang="ru-RU" sz="20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	Адрес пользователя</a:t>
            </a:r>
          </a:p>
          <a:p>
            <a:pPr lvl="0" algn="just">
              <a:lnSpc>
                <a:spcPct val="115000"/>
              </a:lnSpc>
            </a:pPr>
            <a:r>
              <a:rPr lang="ru-RU" sz="2000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	Дата публикации</a:t>
            </a:r>
            <a:endParaRPr lang="ru-RU" sz="2000" dirty="0">
              <a:effectLst/>
              <a:latin typeface="Akrobat" panose="000006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ru-RU" sz="2000" dirty="0"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Алгоритм построения общего отчёта: </a:t>
            </a:r>
          </a:p>
          <a:p>
            <a:pPr marL="457200" lvl="0" indent="-457200" algn="just">
              <a:lnSpc>
                <a:spcPct val="115000"/>
              </a:lnSpc>
              <a:buAutoNum type="arabicParenR"/>
            </a:pPr>
            <a:r>
              <a:rPr lang="ru-RU" sz="2000" dirty="0"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Находятся все пользователи с указанной датой</a:t>
            </a:r>
          </a:p>
          <a:p>
            <a:pPr marL="457200" lvl="0" indent="-457200" algn="just">
              <a:lnSpc>
                <a:spcPct val="115000"/>
              </a:lnSpc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Для каждого такого пользователя</a:t>
            </a:r>
            <a:r>
              <a:rPr lang="ru-RU" sz="2000" dirty="0"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, по его логину, находятся все публикации, в указанную дату</a:t>
            </a:r>
          </a:p>
          <a:p>
            <a:pPr marL="457200" lvl="0" indent="-457200" algn="just">
              <a:lnSpc>
                <a:spcPct val="115000"/>
              </a:lnSpc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Все найденный публикации, удо</a:t>
            </a:r>
            <a:r>
              <a:rPr lang="ru-RU" sz="2000" dirty="0"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влетворяющие этим критериям, заносятся в общий отчёт</a:t>
            </a:r>
          </a:p>
          <a:p>
            <a:pPr marL="457200" lvl="0" indent="-457200" algn="just">
              <a:lnSpc>
                <a:spcPct val="115000"/>
              </a:lnSpc>
              <a:buAutoNum type="arabicParenR"/>
            </a:pPr>
            <a:r>
              <a:rPr lang="ru-RU" sz="2000" dirty="0">
                <a:effectLst/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>
                <a:latin typeface="Akrobat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бщий отчёт сразу выгружается во внешний файл</a:t>
            </a:r>
            <a:endParaRPr lang="ru-RU" sz="2000" dirty="0">
              <a:effectLst/>
              <a:latin typeface="Akrobat" panose="00000600000000000000" pitchFamily="50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633743" y="6129196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46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АВЛ дерево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2309765" y="1150601"/>
            <a:ext cx="7572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Для поиска, добавления и удаления неуникальных ключей адреса, было решено использовать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АВЛ дерево</a:t>
            </a:r>
            <a:r>
              <a:rPr lang="ru-RU" sz="2400" dirty="0">
                <a:effectLst/>
                <a:latin typeface="Akrobat" panose="000006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alt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krobat" panose="00000600000000000000" pitchFamily="50" charset="-52"/>
            </a:endParaRPr>
          </a:p>
          <a:p>
            <a:pPr algn="just" eaLnBrk="1" hangingPunct="1"/>
            <a:r>
              <a:rPr lang="ru-RU" alt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АВЛ-дерево</a:t>
            </a:r>
            <a:r>
              <a:rPr lang="ru-RU" altLang="ru-RU" sz="2400" dirty="0">
                <a:latin typeface="Akrobat" panose="00000600000000000000" pitchFamily="50" charset="-52"/>
              </a:rPr>
              <a:t> — сбалансированное по высоте бинарное дерево поиска: для каждой его вершины высота её двух поддеревьев различается не более чем на 1.</a:t>
            </a:r>
          </a:p>
          <a:p>
            <a:pPr algn="just" eaLnBrk="1" hangingPunct="1"/>
            <a:endParaRPr lang="ru-RU" altLang="ru-RU" sz="2400" dirty="0"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633743" y="6129196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4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Элемент дерева – список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2007604" y="1235492"/>
            <a:ext cx="7572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krobat" panose="00000600000000000000" pitchFamily="50" charset="-52"/>
              </a:rPr>
              <a:t>Для хранения дубликатов ключей в дереве был выбран односвязный список. Началом этого списка всегда является элементом дерева.</a:t>
            </a:r>
          </a:p>
          <a:p>
            <a:pPr algn="just"/>
            <a:endParaRPr lang="ru-RU" sz="2400" dirty="0">
              <a:latin typeface="Akrobat" panose="00000600000000000000" pitchFamily="50" charset="-52"/>
            </a:endParaRPr>
          </a:p>
          <a:p>
            <a:pPr algn="just"/>
            <a:r>
              <a:rPr lang="ru-RU" sz="2400" dirty="0">
                <a:latin typeface="Akrobat" panose="00000600000000000000" pitchFamily="50" charset="-52"/>
              </a:rPr>
              <a:t>Добавление нового дубликата происходит в конец списка. Удаление элемента происходит по его значению и последующему переопределению связей.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579422" y="6123543"/>
            <a:ext cx="159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0599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Хеш-таблица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2494725" y="1143251"/>
            <a:ext cx="659822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Poppins Light" charset="0"/>
                <a:cs typeface="Poppins Light" charset="0"/>
              </a:rPr>
              <a:t>Хеш-таблица</a:t>
            </a:r>
            <a:r>
              <a:rPr lang="ru-RU" sz="23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 — это структура данных, позволяющая хранить пары (ключ, значение) и выполнять три операции: добавление, поиск и удаление </a:t>
            </a:r>
            <a:r>
              <a:rPr lang="ru-RU" sz="2300" dirty="0">
                <a:latin typeface="Akrobat" panose="00000600000000000000" pitchFamily="50" charset="-52"/>
                <a:ea typeface="Poppins Light" charset="0"/>
                <a:cs typeface="Poppins Light" charset="0"/>
              </a:rPr>
              <a:t>элемента </a:t>
            </a:r>
            <a:r>
              <a:rPr lang="ru-RU" sz="23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по ключу.</a:t>
            </a:r>
          </a:p>
          <a:p>
            <a:pPr algn="just"/>
            <a:endParaRPr lang="ru-RU" sz="2300" dirty="0">
              <a:solidFill>
                <a:schemeClr val="tx1"/>
              </a:solidFill>
              <a:latin typeface="Akrobat" panose="00000600000000000000" pitchFamily="50" charset="-52"/>
              <a:ea typeface="Poppins Light" charset="0"/>
              <a:cs typeface="Poppins Light" charset="0"/>
            </a:endParaRPr>
          </a:p>
          <a:p>
            <a:pPr algn="just"/>
            <a:r>
              <a:rPr lang="ru-RU" sz="23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Для добавления записей в справочники «Публикации пользователей» требуется проверка на уникальность добавляемых комбинации даты и логина. Поскольку составной ключ уникален, то для этого поиска используется структура хеш-таблицы.</a:t>
            </a:r>
          </a:p>
          <a:p>
            <a:pPr algn="just"/>
            <a:r>
              <a:rPr lang="ru-RU" sz="23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 </a:t>
            </a:r>
          </a:p>
          <a:p>
            <a:pPr algn="just"/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Poppins Light" charset="0"/>
                <a:cs typeface="Poppins Light" charset="0"/>
              </a:rPr>
              <a:t>Хе</a:t>
            </a:r>
            <a:r>
              <a:rPr lang="ru-RU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  <a:ea typeface="Poppins Light" charset="0"/>
                <a:cs typeface="Poppins Light" charset="0"/>
              </a:rPr>
              <a:t>ш-функция</a:t>
            </a:r>
            <a:r>
              <a:rPr lang="ru-RU" sz="2300" dirty="0">
                <a:solidFill>
                  <a:schemeClr val="tx1"/>
                </a:solidFill>
                <a:latin typeface="Akrobat" panose="00000600000000000000" pitchFamily="50" charset="-52"/>
                <a:ea typeface="Poppins Light" charset="0"/>
                <a:cs typeface="Poppins Light" charset="0"/>
              </a:rPr>
              <a:t> – это </a:t>
            </a:r>
            <a:r>
              <a:rPr lang="ru-RU" sz="2300" dirty="0">
                <a:latin typeface="Akrobat" panose="00000600000000000000" pitchFamily="50" charset="-52"/>
                <a:ea typeface="Poppins Light" charset="0"/>
                <a:cs typeface="Poppins Light" charset="0"/>
              </a:rPr>
              <a:t>функция, осуществляющая преобразование ключа в целое неотрицательное число выполняемая определённым алгоритмом, в диапазоне </a:t>
            </a:r>
            <a:br>
              <a:rPr lang="ru-RU" sz="2300" dirty="0">
                <a:latin typeface="Akrobat" panose="00000600000000000000" pitchFamily="50" charset="-52"/>
                <a:ea typeface="Poppins Light" charset="0"/>
                <a:cs typeface="Poppins Light" charset="0"/>
              </a:rPr>
            </a:br>
            <a:r>
              <a:rPr lang="en-US" sz="2300" dirty="0">
                <a:latin typeface="Akrobat" panose="00000600000000000000" pitchFamily="50" charset="-52"/>
                <a:ea typeface="Poppins Light" charset="0"/>
                <a:cs typeface="Poppins Light" charset="0"/>
              </a:rPr>
              <a:t>[0, m-1], </a:t>
            </a:r>
            <a:r>
              <a:rPr lang="ru-RU" sz="2300" dirty="0">
                <a:latin typeface="Akrobat" panose="00000600000000000000" pitchFamily="50" charset="-52"/>
                <a:ea typeface="Poppins Light" charset="0"/>
                <a:cs typeface="Poppins Light" charset="0"/>
              </a:rPr>
              <a:t>где </a:t>
            </a:r>
            <a:r>
              <a:rPr lang="en-US" sz="2300" dirty="0">
                <a:latin typeface="Akrobat" panose="00000600000000000000" pitchFamily="50" charset="-52"/>
                <a:ea typeface="Poppins Light" charset="0"/>
                <a:cs typeface="Poppins Light" charset="0"/>
              </a:rPr>
              <a:t>m – </a:t>
            </a:r>
            <a:r>
              <a:rPr lang="ru-RU" sz="2300" dirty="0">
                <a:latin typeface="Akrobat" panose="00000600000000000000" pitchFamily="50" charset="-52"/>
                <a:ea typeface="Poppins Light" charset="0"/>
                <a:cs typeface="Poppins Light" charset="0"/>
              </a:rPr>
              <a:t>размер хеш-таблицы.</a:t>
            </a:r>
            <a:endParaRPr lang="ru-RU" sz="2300" dirty="0">
              <a:solidFill>
                <a:schemeClr val="tx1"/>
              </a:solidFill>
              <a:latin typeface="Akrobat" panose="00000600000000000000" pitchFamily="50" charset="-52"/>
              <a:ea typeface="Poppins Light" charset="0"/>
              <a:cs typeface="Poppins 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633743" y="6129196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9359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4C1B-C611-1AA2-8F88-D583667323BC}"/>
              </a:ext>
            </a:extLst>
          </p:cNvPr>
          <p:cNvSpPr txBox="1"/>
          <p:nvPr/>
        </p:nvSpPr>
        <p:spPr>
          <a:xfrm>
            <a:off x="1289740" y="63794"/>
            <a:ext cx="900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Akrobat" panose="00000600000000000000" pitchFamily="50" charset="-52"/>
              </a:rPr>
              <a:t>Разрешение коллизий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54059-8259-4C9E-2237-067F080E6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85210" y="1028971"/>
            <a:ext cx="6817260" cy="100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2868-E7CF-6481-5896-AD6B6D179718}"/>
              </a:ext>
            </a:extLst>
          </p:cNvPr>
          <p:cNvSpPr txBox="1"/>
          <p:nvPr/>
        </p:nvSpPr>
        <p:spPr>
          <a:xfrm>
            <a:off x="2309765" y="1150601"/>
            <a:ext cx="757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robat" panose="00000600000000000000" pitchFamily="50" charset="-52"/>
              </a:rPr>
              <a:t>Коллизия хеш-функции </a:t>
            </a:r>
            <a:r>
              <a:rPr lang="ru-RU" sz="2400" dirty="0">
                <a:latin typeface="Akrobat" panose="00000600000000000000" pitchFamily="50" charset="-52"/>
              </a:rPr>
              <a:t>— когда у двух ключей одинаковый хеш.</a:t>
            </a:r>
            <a:endParaRPr lang="en-US" sz="2400" dirty="0">
              <a:latin typeface="Akrobat" panose="000006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69E0-C3FC-8A37-15A2-A4E669E14516}"/>
              </a:ext>
            </a:extLst>
          </p:cNvPr>
          <p:cNvSpPr txBox="1"/>
          <p:nvPr/>
        </p:nvSpPr>
        <p:spPr>
          <a:xfrm>
            <a:off x="633743" y="6129196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37B05-CBF0-E641-D120-DCED53B21725}"/>
              </a:ext>
            </a:extLst>
          </p:cNvPr>
          <p:cNvSpPr txBox="1"/>
          <p:nvPr/>
        </p:nvSpPr>
        <p:spPr>
          <a:xfrm>
            <a:off x="2309765" y="1992019"/>
            <a:ext cx="75724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krobat" panose="00000600000000000000" pitchFamily="50" charset="-52"/>
              </a:rPr>
              <a:t>В рамках курсового проекта, в качестве метода разрешения я выбрал метод </a:t>
            </a:r>
            <a:r>
              <a:rPr lang="ru-RU" sz="2400" b="1" dirty="0">
                <a:latin typeface="Akrobat" panose="00000600000000000000" pitchFamily="50" charset="-52"/>
              </a:rPr>
              <a:t>открытой адресации</a:t>
            </a:r>
            <a:r>
              <a:rPr lang="ru-RU" sz="2400" dirty="0">
                <a:latin typeface="Akrobat" panose="00000600000000000000" pitchFamily="50" charset="-52"/>
              </a:rPr>
              <a:t>, используя </a:t>
            </a:r>
            <a:r>
              <a:rPr lang="ru-RU" sz="2400" b="1" dirty="0">
                <a:latin typeface="Akrobat" panose="00000600000000000000" pitchFamily="50" charset="-52"/>
              </a:rPr>
              <a:t>квадратичную функцию</a:t>
            </a:r>
            <a:r>
              <a:rPr lang="ru-RU" sz="2400" dirty="0">
                <a:latin typeface="Akrobat" panose="00000600000000000000" pitchFamily="50" charset="-52"/>
              </a:rPr>
              <a:t>. </a:t>
            </a:r>
          </a:p>
          <a:p>
            <a:endParaRPr lang="ru-RU" sz="2400" dirty="0">
              <a:latin typeface="Akrobat" panose="00000600000000000000" pitchFamily="50" charset="-52"/>
            </a:endParaRPr>
          </a:p>
          <a:p>
            <a:r>
              <a:rPr lang="ru-RU" sz="2400" dirty="0">
                <a:latin typeface="Akrobat" panose="00000600000000000000" pitchFamily="50" charset="-52"/>
              </a:rPr>
              <a:t>Главным недостатком этого метода является сложность, в подборе коэффициентов для продуктивного поиска </a:t>
            </a:r>
            <a:r>
              <a:rPr lang="ru-RU" sz="2400" dirty="0" err="1">
                <a:latin typeface="Akrobat" panose="00000600000000000000" pitchFamily="50" charset="-52"/>
              </a:rPr>
              <a:t>хеша</a:t>
            </a:r>
            <a:r>
              <a:rPr lang="ru-RU" sz="2400" dirty="0">
                <a:latin typeface="Akrobat" panose="00000600000000000000" pitchFamily="50" charset="-52"/>
              </a:rPr>
              <a:t>. Однако, в результате тестирования, мною были обнаружены идеальные коэффициенты.</a:t>
            </a:r>
          </a:p>
        </p:txBody>
      </p:sp>
    </p:spTree>
    <p:extLst>
      <p:ext uri="{BB962C8B-B14F-4D97-AF65-F5344CB8AC3E}">
        <p14:creationId xmlns:p14="http://schemas.microsoft.com/office/powerpoint/2010/main" val="142048780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1563</TotalTime>
  <Words>1682</Words>
  <Application>Microsoft Office PowerPoint</Application>
  <PresentationFormat>Широкоэкранный</PresentationFormat>
  <Paragraphs>227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Akrobat</vt:lpstr>
      <vt:lpstr>Akrobat Thin</vt:lpstr>
      <vt:lpstr>Arial</vt:lpstr>
      <vt:lpstr>Calibri</vt:lpstr>
      <vt:lpstr>Cambria Math</vt:lpstr>
      <vt:lpstr>Corbel</vt:lpstr>
      <vt:lpstr>Gill Sans MT</vt:lpstr>
      <vt:lpstr>Impact</vt:lpstr>
      <vt:lpstr>Times New Roman</vt:lpstr>
      <vt:lpstr>Эмблема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Гончарук</dc:creator>
  <cp:lastModifiedBy>Орлов Георгий</cp:lastModifiedBy>
  <cp:revision>66</cp:revision>
  <dcterms:created xsi:type="dcterms:W3CDTF">2022-07-10T14:04:51Z</dcterms:created>
  <dcterms:modified xsi:type="dcterms:W3CDTF">2022-10-18T09:04:39Z</dcterms:modified>
</cp:coreProperties>
</file>