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E"/>
    <a:srgbClr val="3CB4F0"/>
    <a:srgbClr val="F9E958"/>
    <a:srgbClr val="5F5D5E"/>
    <a:srgbClr val="E4E0DF"/>
    <a:srgbClr val="171717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C29-56AF-4DF9-B400-6E95A267236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E784-1A31-4492-BD11-CA2CEE403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2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C29-56AF-4DF9-B400-6E95A267236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E784-1A31-4492-BD11-CA2CEE403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7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C29-56AF-4DF9-B400-6E95A267236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E784-1A31-4492-BD11-CA2CEE403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79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C29-56AF-4DF9-B400-6E95A267236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E784-1A31-4492-BD11-CA2CEE403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9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C29-56AF-4DF9-B400-6E95A267236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E784-1A31-4492-BD11-CA2CEE403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7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C29-56AF-4DF9-B400-6E95A267236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E784-1A31-4492-BD11-CA2CEE403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7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C29-56AF-4DF9-B400-6E95A267236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E784-1A31-4492-BD11-CA2CEE403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90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C29-56AF-4DF9-B400-6E95A267236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E784-1A31-4492-BD11-CA2CEE403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6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C29-56AF-4DF9-B400-6E95A267236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E784-1A31-4492-BD11-CA2CEE403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20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C29-56AF-4DF9-B400-6E95A267236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E784-1A31-4492-BD11-CA2CEE403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5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C29-56AF-4DF9-B400-6E95A267236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E784-1A31-4492-BD11-CA2CEE403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73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37C29-56AF-4DF9-B400-6E95A267236A}" type="datetimeFigureOut">
              <a:rPr lang="ko-KR" altLang="en-US" smtClean="0"/>
              <a:t>2017-08-17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0E784-1A31-4492-BD11-CA2CEE403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4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815A6CD-18AE-45EC-8715-DDEB8B58BF16}"/>
              </a:ext>
            </a:extLst>
          </p:cNvPr>
          <p:cNvSpPr/>
          <p:nvPr/>
        </p:nvSpPr>
        <p:spPr>
          <a:xfrm>
            <a:off x="0" y="0"/>
            <a:ext cx="2882898" cy="9906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6657629-262E-4A0C-BEA5-F3E042B05C9E}"/>
              </a:ext>
            </a:extLst>
          </p:cNvPr>
          <p:cNvSpPr/>
          <p:nvPr/>
        </p:nvSpPr>
        <p:spPr>
          <a:xfrm>
            <a:off x="245942" y="279637"/>
            <a:ext cx="2392149" cy="239214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9E95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2BCA9-868E-4D11-963B-4DD157E8E83C}"/>
              </a:ext>
            </a:extLst>
          </p:cNvPr>
          <p:cNvSpPr txBox="1"/>
          <p:nvPr/>
        </p:nvSpPr>
        <p:spPr>
          <a:xfrm>
            <a:off x="232624" y="2676572"/>
            <a:ext cx="2418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3CB4F0"/>
                </a:solidFill>
                <a:latin typeface="+mj-ea"/>
                <a:ea typeface="+mj-ea"/>
              </a:rPr>
              <a:t>HEO JIHUN</a:t>
            </a:r>
            <a:endParaRPr lang="ko-KR" altLang="en-US" sz="3200" b="1" dirty="0">
              <a:solidFill>
                <a:srgbClr val="3CB4F0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E880C6-28D0-4A73-9257-552DCC629679}"/>
              </a:ext>
            </a:extLst>
          </p:cNvPr>
          <p:cNvSpPr txBox="1"/>
          <p:nvPr/>
        </p:nvSpPr>
        <p:spPr>
          <a:xfrm>
            <a:off x="263819" y="3055306"/>
            <a:ext cx="2355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+mj-ea"/>
                <a:ea typeface="+mj-ea"/>
              </a:rPr>
              <a:t>GAME DESIGNER</a:t>
            </a:r>
            <a:endParaRPr lang="ko-KR" altLang="en-US" sz="2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1C8F469F-650D-42AA-972C-99D8E5F88858}"/>
              </a:ext>
            </a:extLst>
          </p:cNvPr>
          <p:cNvGrpSpPr/>
          <p:nvPr/>
        </p:nvGrpSpPr>
        <p:grpSpPr>
          <a:xfrm>
            <a:off x="3045724" y="8340948"/>
            <a:ext cx="3754282" cy="1467047"/>
            <a:chOff x="3045724" y="8340948"/>
            <a:chExt cx="3754282" cy="146704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B1B6B5A-92B7-479B-99BA-8F61F95C1CE4}"/>
                </a:ext>
              </a:extLst>
            </p:cNvPr>
            <p:cNvGrpSpPr/>
            <p:nvPr/>
          </p:nvGrpSpPr>
          <p:grpSpPr>
            <a:xfrm>
              <a:off x="3045724" y="8340948"/>
              <a:ext cx="3685276" cy="476607"/>
              <a:chOff x="3045724" y="7490426"/>
              <a:chExt cx="3685276" cy="476607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02B2589A-D792-423B-B035-2410ABB15D64}"/>
                  </a:ext>
                </a:extLst>
              </p:cNvPr>
              <p:cNvGrpSpPr/>
              <p:nvPr/>
            </p:nvGrpSpPr>
            <p:grpSpPr>
              <a:xfrm>
                <a:off x="3045724" y="7490426"/>
                <a:ext cx="2915361" cy="461665"/>
                <a:chOff x="3269658" y="7521147"/>
                <a:chExt cx="2915361" cy="461665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F2A389F2-FCEE-48E6-8705-E74924743545}"/>
                    </a:ext>
                  </a:extLst>
                </p:cNvPr>
                <p:cNvSpPr/>
                <p:nvPr/>
              </p:nvSpPr>
              <p:spPr>
                <a:xfrm>
                  <a:off x="3269658" y="7646850"/>
                  <a:ext cx="210261" cy="210261"/>
                </a:xfrm>
                <a:prstGeom prst="ellipse">
                  <a:avLst/>
                </a:prstGeom>
                <a:solidFill>
                  <a:srgbClr val="E4E0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2CF2AF4-C80C-42EE-908D-F7A70CD98CA6}"/>
                    </a:ext>
                  </a:extLst>
                </p:cNvPr>
                <p:cNvSpPr txBox="1"/>
                <p:nvPr/>
              </p:nvSpPr>
              <p:spPr>
                <a:xfrm>
                  <a:off x="3479919" y="7521147"/>
                  <a:ext cx="2705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b="1" dirty="0">
                      <a:solidFill>
                        <a:srgbClr val="383838"/>
                      </a:solidFill>
                      <a:latin typeface="+mj-ea"/>
                      <a:ea typeface="+mj-ea"/>
                    </a:rPr>
                    <a:t>Contact</a:t>
                  </a:r>
                  <a:endParaRPr lang="ko-KR" altLang="en-US" sz="2400" b="1" dirty="0">
                    <a:solidFill>
                      <a:srgbClr val="383838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969739AD-C764-4EF7-BF4C-84206C6736E8}"/>
                  </a:ext>
                </a:extLst>
              </p:cNvPr>
              <p:cNvSpPr/>
              <p:nvPr/>
            </p:nvSpPr>
            <p:spPr>
              <a:xfrm flipV="1">
                <a:off x="3045724" y="7921314"/>
                <a:ext cx="3685276" cy="45719"/>
              </a:xfrm>
              <a:prstGeom prst="roundRect">
                <a:avLst/>
              </a:prstGeom>
              <a:solidFill>
                <a:srgbClr val="5E5E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6" name="그림 35" descr="동물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6E7F3C00-B758-4039-A03F-F2716EFD7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376" y="8918448"/>
              <a:ext cx="200555" cy="200555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A14A6E-149C-456E-9F5A-9B79C9DB6DE5}"/>
                </a:ext>
              </a:extLst>
            </p:cNvPr>
            <p:cNvSpPr txBox="1"/>
            <p:nvPr/>
          </p:nvSpPr>
          <p:spPr>
            <a:xfrm>
              <a:off x="3314565" y="8886535"/>
              <a:ext cx="1763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383838"/>
                  </a:solidFill>
                  <a:latin typeface="+mj-ea"/>
                  <a:ea typeface="+mj-ea"/>
                </a:rPr>
                <a:t>010 9175 1312</a:t>
              </a:r>
              <a:endParaRPr lang="ko-KR" altLang="en-US" sz="1200" b="1" dirty="0">
                <a:solidFill>
                  <a:srgbClr val="383838"/>
                </a:solidFill>
                <a:latin typeface="+mj-ea"/>
                <a:ea typeface="+mj-ea"/>
              </a:endParaRPr>
            </a:p>
          </p:txBody>
        </p:sp>
        <p:pic>
          <p:nvPicPr>
            <p:cNvPr id="38" name="그림 37" descr="하늘, 와이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5EEDAB9B-7676-4849-B479-900D594EE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376" y="9232088"/>
              <a:ext cx="200555" cy="20055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EDD7E9-634D-4450-B436-BD6966FFF0C3}"/>
                </a:ext>
              </a:extLst>
            </p:cNvPr>
            <p:cNvSpPr txBox="1"/>
            <p:nvPr/>
          </p:nvSpPr>
          <p:spPr>
            <a:xfrm>
              <a:off x="3314565" y="9206565"/>
              <a:ext cx="2299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383838"/>
                  </a:solidFill>
                  <a:latin typeface="+mj-ea"/>
                  <a:ea typeface="+mj-ea"/>
                </a:rPr>
                <a:t>AHRL1213@NAVER.COM</a:t>
              </a:r>
              <a:endParaRPr lang="ko-KR" altLang="en-US" sz="1200" b="1" dirty="0">
                <a:solidFill>
                  <a:srgbClr val="383838"/>
                </a:solidFill>
                <a:latin typeface="+mj-ea"/>
                <a:ea typeface="+mj-ea"/>
              </a:endParaRPr>
            </a:p>
          </p:txBody>
        </p:sp>
        <p:pic>
          <p:nvPicPr>
            <p:cNvPr id="40" name="그림 39" descr="물건, 개체이(가) 표시된 사진&#10;&#10;높은 신뢰도로 생성된 설명">
              <a:extLst>
                <a:ext uri="{FF2B5EF4-FFF2-40B4-BE49-F238E27FC236}">
                  <a16:creationId xmlns:a16="http://schemas.microsoft.com/office/drawing/2014/main" id="{0FC20C12-6F71-4A52-92D7-EB7B85D21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422" y="9533536"/>
              <a:ext cx="225625" cy="225624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878AFE7-213E-47BE-AC15-CE4E2BFE97DC}"/>
                </a:ext>
              </a:extLst>
            </p:cNvPr>
            <p:cNvSpPr txBox="1"/>
            <p:nvPr/>
          </p:nvSpPr>
          <p:spPr>
            <a:xfrm>
              <a:off x="3289165" y="9530996"/>
              <a:ext cx="3510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383838"/>
                  </a:solidFill>
                  <a:latin typeface="+mj-ea"/>
                  <a:ea typeface="+mj-ea"/>
                </a:rPr>
                <a:t>경기도 부천시 </a:t>
              </a:r>
              <a:r>
                <a:rPr lang="ko-KR" altLang="en-US" sz="1200" b="1" dirty="0" err="1">
                  <a:solidFill>
                    <a:srgbClr val="383838"/>
                  </a:solidFill>
                  <a:latin typeface="+mj-ea"/>
                  <a:ea typeface="+mj-ea"/>
                </a:rPr>
                <a:t>원미동</a:t>
              </a:r>
              <a:r>
                <a:rPr lang="ko-KR" altLang="en-US" sz="1200" b="1" dirty="0">
                  <a:solidFill>
                    <a:srgbClr val="383838"/>
                  </a:solidFill>
                  <a:latin typeface="+mj-ea"/>
                  <a:ea typeface="+mj-ea"/>
                </a:rPr>
                <a:t> 두산아파트 </a:t>
              </a:r>
              <a:r>
                <a:rPr lang="en-US" altLang="ko-KR" sz="1200" b="1" dirty="0">
                  <a:solidFill>
                    <a:srgbClr val="383838"/>
                  </a:solidFill>
                  <a:latin typeface="+mj-ea"/>
                  <a:ea typeface="+mj-ea"/>
                </a:rPr>
                <a:t>103</a:t>
              </a:r>
              <a:r>
                <a:rPr lang="ko-KR" altLang="en-US" sz="1200" b="1" dirty="0">
                  <a:solidFill>
                    <a:srgbClr val="383838"/>
                  </a:solidFill>
                  <a:latin typeface="+mj-ea"/>
                  <a:ea typeface="+mj-ea"/>
                </a:rPr>
                <a:t>동 </a:t>
              </a:r>
              <a:r>
                <a:rPr lang="en-US" altLang="ko-KR" sz="1200" b="1" dirty="0">
                  <a:solidFill>
                    <a:srgbClr val="383838"/>
                  </a:solidFill>
                  <a:latin typeface="+mj-ea"/>
                  <a:ea typeface="+mj-ea"/>
                </a:rPr>
                <a:t>902</a:t>
              </a:r>
              <a:r>
                <a:rPr lang="ko-KR" altLang="en-US" sz="1200" b="1" dirty="0">
                  <a:solidFill>
                    <a:srgbClr val="383838"/>
                  </a:solidFill>
                  <a:latin typeface="+mj-ea"/>
                  <a:ea typeface="+mj-ea"/>
                </a:rPr>
                <a:t>호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81C6538-D8AA-44A1-8B96-502D2B2EAAC0}"/>
              </a:ext>
            </a:extLst>
          </p:cNvPr>
          <p:cNvGrpSpPr/>
          <p:nvPr/>
        </p:nvGrpSpPr>
        <p:grpSpPr>
          <a:xfrm>
            <a:off x="3045724" y="3917652"/>
            <a:ext cx="3813414" cy="4533231"/>
            <a:chOff x="3045724" y="3888570"/>
            <a:chExt cx="3813414" cy="453323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B4989E6-A681-40C1-95DA-56C54E386488}"/>
                </a:ext>
              </a:extLst>
            </p:cNvPr>
            <p:cNvGrpSpPr/>
            <p:nvPr/>
          </p:nvGrpSpPr>
          <p:grpSpPr>
            <a:xfrm>
              <a:off x="3045724" y="3888570"/>
              <a:ext cx="3685276" cy="476606"/>
              <a:chOff x="3269658" y="3279347"/>
              <a:chExt cx="3685276" cy="476606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0CA38E7E-FB2F-471A-9008-A841815B564D}"/>
                  </a:ext>
                </a:extLst>
              </p:cNvPr>
              <p:cNvSpPr/>
              <p:nvPr/>
            </p:nvSpPr>
            <p:spPr>
              <a:xfrm>
                <a:off x="3269658" y="3405050"/>
                <a:ext cx="210261" cy="210261"/>
              </a:xfrm>
              <a:prstGeom prst="ellipse">
                <a:avLst/>
              </a:prstGeom>
              <a:solidFill>
                <a:srgbClr val="E4E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924106-FB58-48AE-8CCC-DAA7CC8D582E}"/>
                  </a:ext>
                </a:extLst>
              </p:cNvPr>
              <p:cNvSpPr txBox="1"/>
              <p:nvPr/>
            </p:nvSpPr>
            <p:spPr>
              <a:xfrm>
                <a:off x="3479919" y="3279347"/>
                <a:ext cx="2705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383838"/>
                    </a:solidFill>
                    <a:latin typeface="+mj-ea"/>
                    <a:ea typeface="+mj-ea"/>
                  </a:rPr>
                  <a:t>Project</a:t>
                </a:r>
                <a:endParaRPr lang="ko-KR" altLang="en-US" sz="2400" b="1" dirty="0">
                  <a:solidFill>
                    <a:srgbClr val="383838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B12DC986-CFC7-4CC2-B86B-8246E46E8669}"/>
                  </a:ext>
                </a:extLst>
              </p:cNvPr>
              <p:cNvSpPr/>
              <p:nvPr/>
            </p:nvSpPr>
            <p:spPr>
              <a:xfrm flipV="1">
                <a:off x="3269658" y="3710234"/>
                <a:ext cx="3685276" cy="45719"/>
              </a:xfrm>
              <a:prstGeom prst="roundRect">
                <a:avLst/>
              </a:prstGeom>
              <a:solidFill>
                <a:srgbClr val="5E5E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615AA-D577-4DEB-A89A-72CEEE264247}"/>
                </a:ext>
              </a:extLst>
            </p:cNvPr>
            <p:cNvGrpSpPr/>
            <p:nvPr/>
          </p:nvGrpSpPr>
          <p:grpSpPr>
            <a:xfrm>
              <a:off x="3047862" y="4441706"/>
              <a:ext cx="1148404" cy="3974498"/>
              <a:chOff x="3047862" y="4441706"/>
              <a:chExt cx="1148404" cy="3974498"/>
            </a:xfrm>
          </p:grpSpPr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829BA891-9377-4CB5-AE69-CB81AC399764}"/>
                  </a:ext>
                </a:extLst>
              </p:cNvPr>
              <p:cNvGrpSpPr/>
              <p:nvPr/>
            </p:nvGrpSpPr>
            <p:grpSpPr>
              <a:xfrm>
                <a:off x="3047862" y="4441706"/>
                <a:ext cx="1148404" cy="699525"/>
                <a:chOff x="3044517" y="4441706"/>
                <a:chExt cx="1148404" cy="699525"/>
              </a:xfrm>
            </p:grpSpPr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3BA55E9C-84E6-44A2-B6B3-CABAABAE5935}"/>
                    </a:ext>
                  </a:extLst>
                </p:cNvPr>
                <p:cNvGrpSpPr/>
                <p:nvPr/>
              </p:nvGrpSpPr>
              <p:grpSpPr>
                <a:xfrm>
                  <a:off x="3044517" y="4441706"/>
                  <a:ext cx="832855" cy="307777"/>
                  <a:chOff x="3109274" y="5593793"/>
                  <a:chExt cx="832855" cy="307777"/>
                </a:xfrm>
              </p:grpSpPr>
              <p:sp>
                <p:nvSpPr>
                  <p:cNvPr id="50" name="순서도: 수행의 시작/종료 49">
                    <a:extLst>
                      <a:ext uri="{FF2B5EF4-FFF2-40B4-BE49-F238E27FC236}">
                        <a16:creationId xmlns:a16="http://schemas.microsoft.com/office/drawing/2014/main" id="{5BFECF5C-499F-4499-B9E3-409F447D4DA8}"/>
                      </a:ext>
                    </a:extLst>
                  </p:cNvPr>
                  <p:cNvSpPr/>
                  <p:nvPr/>
                </p:nvSpPr>
                <p:spPr>
                  <a:xfrm>
                    <a:off x="3109274" y="5628643"/>
                    <a:ext cx="832855" cy="248007"/>
                  </a:xfrm>
                  <a:prstGeom prst="flowChartTerminator">
                    <a:avLst/>
                  </a:prstGeom>
                  <a:solidFill>
                    <a:srgbClr val="5F5D5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4F37B837-EB4A-427D-A082-8FE0CA2128CD}"/>
                      </a:ext>
                    </a:extLst>
                  </p:cNvPr>
                  <p:cNvSpPr txBox="1"/>
                  <p:nvPr/>
                </p:nvSpPr>
                <p:spPr>
                  <a:xfrm>
                    <a:off x="3118101" y="5593793"/>
                    <a:ext cx="81520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dirty="0"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2015.09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+mj-ea"/>
                      <a:ea typeface="+mj-ea"/>
                    </a:endParaRPr>
                  </a:p>
                </p:txBody>
              </p:sp>
            </p:grp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C4B99B5D-E04C-428F-A8EC-86ED0DAD9654}"/>
                    </a:ext>
                  </a:extLst>
                </p:cNvPr>
                <p:cNvSpPr/>
                <p:nvPr/>
              </p:nvSpPr>
              <p:spPr>
                <a:xfrm flipH="1">
                  <a:off x="4040198" y="4538880"/>
                  <a:ext cx="152723" cy="125561"/>
                </a:xfrm>
                <a:prstGeom prst="ellipse">
                  <a:avLst/>
                </a:prstGeom>
                <a:solidFill>
                  <a:srgbClr val="E4E0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1" name="사각형: 둥근 모서리 130">
                  <a:extLst>
                    <a:ext uri="{FF2B5EF4-FFF2-40B4-BE49-F238E27FC236}">
                      <a16:creationId xmlns:a16="http://schemas.microsoft.com/office/drawing/2014/main" id="{BF66652B-74E5-44B9-9BE0-780AA316CC64}"/>
                    </a:ext>
                  </a:extLst>
                </p:cNvPr>
                <p:cNvSpPr/>
                <p:nvPr/>
              </p:nvSpPr>
              <p:spPr>
                <a:xfrm>
                  <a:off x="4093699" y="4595111"/>
                  <a:ext cx="45719" cy="546120"/>
                </a:xfrm>
                <a:prstGeom prst="roundRect">
                  <a:avLst/>
                </a:prstGeom>
                <a:solidFill>
                  <a:srgbClr val="E4E0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E4E0DF"/>
                    </a:solidFill>
                  </a:endParaRPr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DF223ECB-5127-4F65-B483-3348E3E10F8F}"/>
                  </a:ext>
                </a:extLst>
              </p:cNvPr>
              <p:cNvGrpSpPr/>
              <p:nvPr/>
            </p:nvGrpSpPr>
            <p:grpSpPr>
              <a:xfrm>
                <a:off x="3047862" y="5096701"/>
                <a:ext cx="1148404" cy="699525"/>
                <a:chOff x="3044517" y="4441706"/>
                <a:chExt cx="1148404" cy="699525"/>
              </a:xfrm>
            </p:grpSpPr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FB5DDC1E-1457-4BDE-B262-CC3782FCB072}"/>
                    </a:ext>
                  </a:extLst>
                </p:cNvPr>
                <p:cNvGrpSpPr/>
                <p:nvPr/>
              </p:nvGrpSpPr>
              <p:grpSpPr>
                <a:xfrm>
                  <a:off x="3044517" y="4441706"/>
                  <a:ext cx="832855" cy="307777"/>
                  <a:chOff x="3109274" y="5593793"/>
                  <a:chExt cx="832855" cy="307777"/>
                </a:xfrm>
              </p:grpSpPr>
              <p:sp>
                <p:nvSpPr>
                  <p:cNvPr id="142" name="순서도: 수행의 시작/종료 141">
                    <a:extLst>
                      <a:ext uri="{FF2B5EF4-FFF2-40B4-BE49-F238E27FC236}">
                        <a16:creationId xmlns:a16="http://schemas.microsoft.com/office/drawing/2014/main" id="{451CF176-008C-4D1E-90C4-5C241479E9A6}"/>
                      </a:ext>
                    </a:extLst>
                  </p:cNvPr>
                  <p:cNvSpPr/>
                  <p:nvPr/>
                </p:nvSpPr>
                <p:spPr>
                  <a:xfrm>
                    <a:off x="3109274" y="5628643"/>
                    <a:ext cx="832855" cy="248007"/>
                  </a:xfrm>
                  <a:prstGeom prst="flowChartTerminator">
                    <a:avLst/>
                  </a:prstGeom>
                  <a:solidFill>
                    <a:srgbClr val="5F5D5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32C66346-0DC2-4BB5-AC73-892C2D500EDA}"/>
                      </a:ext>
                    </a:extLst>
                  </p:cNvPr>
                  <p:cNvSpPr txBox="1"/>
                  <p:nvPr/>
                </p:nvSpPr>
                <p:spPr>
                  <a:xfrm>
                    <a:off x="3118101" y="5593793"/>
                    <a:ext cx="81520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dirty="0"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2015.11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+mj-ea"/>
                      <a:ea typeface="+mj-ea"/>
                    </a:endParaRPr>
                  </a:p>
                </p:txBody>
              </p:sp>
            </p:grpSp>
            <p:sp>
              <p:nvSpPr>
                <p:cNvPr id="140" name="타원 139">
                  <a:extLst>
                    <a:ext uri="{FF2B5EF4-FFF2-40B4-BE49-F238E27FC236}">
                      <a16:creationId xmlns:a16="http://schemas.microsoft.com/office/drawing/2014/main" id="{8C51D019-ACFA-45F4-93AA-E48B6F57C633}"/>
                    </a:ext>
                  </a:extLst>
                </p:cNvPr>
                <p:cNvSpPr/>
                <p:nvPr/>
              </p:nvSpPr>
              <p:spPr>
                <a:xfrm flipH="1">
                  <a:off x="4040198" y="4538880"/>
                  <a:ext cx="152723" cy="125561"/>
                </a:xfrm>
                <a:prstGeom prst="ellipse">
                  <a:avLst/>
                </a:prstGeom>
                <a:solidFill>
                  <a:srgbClr val="E4E0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1" name="사각형: 둥근 모서리 140">
                  <a:extLst>
                    <a:ext uri="{FF2B5EF4-FFF2-40B4-BE49-F238E27FC236}">
                      <a16:creationId xmlns:a16="http://schemas.microsoft.com/office/drawing/2014/main" id="{C7785974-308D-4D72-B3EB-E184F74F4CDD}"/>
                    </a:ext>
                  </a:extLst>
                </p:cNvPr>
                <p:cNvSpPr/>
                <p:nvPr/>
              </p:nvSpPr>
              <p:spPr>
                <a:xfrm>
                  <a:off x="4093699" y="4595111"/>
                  <a:ext cx="45719" cy="546120"/>
                </a:xfrm>
                <a:prstGeom prst="roundRect">
                  <a:avLst/>
                </a:prstGeom>
                <a:solidFill>
                  <a:srgbClr val="E4E0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E4E0DF"/>
                    </a:solidFill>
                  </a:endParaRP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2EB6A57E-97FF-47F9-9485-47D2A8218C33}"/>
                  </a:ext>
                </a:extLst>
              </p:cNvPr>
              <p:cNvGrpSpPr/>
              <p:nvPr/>
            </p:nvGrpSpPr>
            <p:grpSpPr>
              <a:xfrm>
                <a:off x="3047862" y="5751696"/>
                <a:ext cx="1148404" cy="699525"/>
                <a:chOff x="3044517" y="4441706"/>
                <a:chExt cx="1148404" cy="699525"/>
              </a:xfrm>
            </p:grpSpPr>
            <p:grpSp>
              <p:nvGrpSpPr>
                <p:cNvPr id="145" name="그룹 144">
                  <a:extLst>
                    <a:ext uri="{FF2B5EF4-FFF2-40B4-BE49-F238E27FC236}">
                      <a16:creationId xmlns:a16="http://schemas.microsoft.com/office/drawing/2014/main" id="{4ABBADAD-D763-401D-A1CD-8F552D65E6C8}"/>
                    </a:ext>
                  </a:extLst>
                </p:cNvPr>
                <p:cNvGrpSpPr/>
                <p:nvPr/>
              </p:nvGrpSpPr>
              <p:grpSpPr>
                <a:xfrm>
                  <a:off x="3044517" y="4441706"/>
                  <a:ext cx="832855" cy="307777"/>
                  <a:chOff x="3109274" y="5593793"/>
                  <a:chExt cx="832855" cy="307777"/>
                </a:xfrm>
              </p:grpSpPr>
              <p:sp>
                <p:nvSpPr>
                  <p:cNvPr id="148" name="순서도: 수행의 시작/종료 147">
                    <a:extLst>
                      <a:ext uri="{FF2B5EF4-FFF2-40B4-BE49-F238E27FC236}">
                        <a16:creationId xmlns:a16="http://schemas.microsoft.com/office/drawing/2014/main" id="{725BDB43-FFEF-4E6C-A42B-738FD57E3481}"/>
                      </a:ext>
                    </a:extLst>
                  </p:cNvPr>
                  <p:cNvSpPr/>
                  <p:nvPr/>
                </p:nvSpPr>
                <p:spPr>
                  <a:xfrm>
                    <a:off x="3109274" y="5628643"/>
                    <a:ext cx="832855" cy="248007"/>
                  </a:xfrm>
                  <a:prstGeom prst="flowChartTerminator">
                    <a:avLst/>
                  </a:prstGeom>
                  <a:solidFill>
                    <a:srgbClr val="5F5D5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FB54D218-9C2B-4E57-9D63-050DBD01EA80}"/>
                      </a:ext>
                    </a:extLst>
                  </p:cNvPr>
                  <p:cNvSpPr txBox="1"/>
                  <p:nvPr/>
                </p:nvSpPr>
                <p:spPr>
                  <a:xfrm>
                    <a:off x="3118101" y="5593793"/>
                    <a:ext cx="81520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dirty="0"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2015.12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+mj-ea"/>
                      <a:ea typeface="+mj-ea"/>
                    </a:endParaRPr>
                  </a:p>
                </p:txBody>
              </p:sp>
            </p:grpSp>
            <p:sp>
              <p:nvSpPr>
                <p:cNvPr id="146" name="타원 145">
                  <a:extLst>
                    <a:ext uri="{FF2B5EF4-FFF2-40B4-BE49-F238E27FC236}">
                      <a16:creationId xmlns:a16="http://schemas.microsoft.com/office/drawing/2014/main" id="{75334B4C-3EE5-43FE-9EEC-2B664F39B84B}"/>
                    </a:ext>
                  </a:extLst>
                </p:cNvPr>
                <p:cNvSpPr/>
                <p:nvPr/>
              </p:nvSpPr>
              <p:spPr>
                <a:xfrm flipH="1">
                  <a:off x="4040198" y="4538880"/>
                  <a:ext cx="152723" cy="125561"/>
                </a:xfrm>
                <a:prstGeom prst="ellipse">
                  <a:avLst/>
                </a:prstGeom>
                <a:solidFill>
                  <a:srgbClr val="E4E0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7" name="사각형: 둥근 모서리 146">
                  <a:extLst>
                    <a:ext uri="{FF2B5EF4-FFF2-40B4-BE49-F238E27FC236}">
                      <a16:creationId xmlns:a16="http://schemas.microsoft.com/office/drawing/2014/main" id="{7E519E5C-B671-46CB-9217-7B0D22CF2FDC}"/>
                    </a:ext>
                  </a:extLst>
                </p:cNvPr>
                <p:cNvSpPr/>
                <p:nvPr/>
              </p:nvSpPr>
              <p:spPr>
                <a:xfrm>
                  <a:off x="4093699" y="4595111"/>
                  <a:ext cx="45719" cy="546120"/>
                </a:xfrm>
                <a:prstGeom prst="roundRect">
                  <a:avLst/>
                </a:prstGeom>
                <a:solidFill>
                  <a:srgbClr val="E4E0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E4E0DF"/>
                    </a:solidFill>
                  </a:endParaRPr>
                </a:p>
              </p:txBody>
            </p:sp>
          </p:grp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055B5E5D-761C-4E30-8456-311CAF5AF3DE}"/>
                  </a:ext>
                </a:extLst>
              </p:cNvPr>
              <p:cNvGrpSpPr/>
              <p:nvPr/>
            </p:nvGrpSpPr>
            <p:grpSpPr>
              <a:xfrm>
                <a:off x="3047862" y="6406691"/>
                <a:ext cx="1148404" cy="699525"/>
                <a:chOff x="3044517" y="4441706"/>
                <a:chExt cx="1148404" cy="699525"/>
              </a:xfrm>
            </p:grpSpPr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2A34FF24-F0A1-4217-8F8C-B29890B8C6C3}"/>
                    </a:ext>
                  </a:extLst>
                </p:cNvPr>
                <p:cNvGrpSpPr/>
                <p:nvPr/>
              </p:nvGrpSpPr>
              <p:grpSpPr>
                <a:xfrm>
                  <a:off x="3044517" y="4441706"/>
                  <a:ext cx="832855" cy="307777"/>
                  <a:chOff x="3109274" y="5593793"/>
                  <a:chExt cx="832855" cy="307777"/>
                </a:xfrm>
              </p:grpSpPr>
              <p:sp>
                <p:nvSpPr>
                  <p:cNvPr id="154" name="순서도: 수행의 시작/종료 153">
                    <a:extLst>
                      <a:ext uri="{FF2B5EF4-FFF2-40B4-BE49-F238E27FC236}">
                        <a16:creationId xmlns:a16="http://schemas.microsoft.com/office/drawing/2014/main" id="{18020950-A5A9-4692-9985-CCB01DBD88CE}"/>
                      </a:ext>
                    </a:extLst>
                  </p:cNvPr>
                  <p:cNvSpPr/>
                  <p:nvPr/>
                </p:nvSpPr>
                <p:spPr>
                  <a:xfrm>
                    <a:off x="3109274" y="5628643"/>
                    <a:ext cx="832855" cy="248007"/>
                  </a:xfrm>
                  <a:prstGeom prst="flowChartTerminator">
                    <a:avLst/>
                  </a:prstGeom>
                  <a:solidFill>
                    <a:srgbClr val="5F5D5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4639E087-F6EB-43C5-9709-BBAE9BDDE040}"/>
                      </a:ext>
                    </a:extLst>
                  </p:cNvPr>
                  <p:cNvSpPr txBox="1"/>
                  <p:nvPr/>
                </p:nvSpPr>
                <p:spPr>
                  <a:xfrm>
                    <a:off x="3118101" y="5593793"/>
                    <a:ext cx="81520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dirty="0"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2016.02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+mj-ea"/>
                      <a:ea typeface="+mj-ea"/>
                    </a:endParaRPr>
                  </a:p>
                </p:txBody>
              </p:sp>
            </p:grpSp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FE08F786-DEE4-4C7A-971F-6C16129BF2A3}"/>
                    </a:ext>
                  </a:extLst>
                </p:cNvPr>
                <p:cNvSpPr/>
                <p:nvPr/>
              </p:nvSpPr>
              <p:spPr>
                <a:xfrm flipH="1">
                  <a:off x="4040198" y="4538880"/>
                  <a:ext cx="152723" cy="125561"/>
                </a:xfrm>
                <a:prstGeom prst="ellipse">
                  <a:avLst/>
                </a:prstGeom>
                <a:solidFill>
                  <a:srgbClr val="E4E0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3" name="사각형: 둥근 모서리 152">
                  <a:extLst>
                    <a:ext uri="{FF2B5EF4-FFF2-40B4-BE49-F238E27FC236}">
                      <a16:creationId xmlns:a16="http://schemas.microsoft.com/office/drawing/2014/main" id="{08E8A1D6-6545-42BF-87FA-6A96F106EA96}"/>
                    </a:ext>
                  </a:extLst>
                </p:cNvPr>
                <p:cNvSpPr/>
                <p:nvPr/>
              </p:nvSpPr>
              <p:spPr>
                <a:xfrm>
                  <a:off x="4093699" y="4595111"/>
                  <a:ext cx="45719" cy="546120"/>
                </a:xfrm>
                <a:prstGeom prst="roundRect">
                  <a:avLst/>
                </a:prstGeom>
                <a:solidFill>
                  <a:srgbClr val="E4E0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E4E0DF"/>
                    </a:solidFill>
                  </a:endParaRPr>
                </a:p>
              </p:txBody>
            </p:sp>
          </p:grp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C3187B98-DB15-404B-9DF9-5DAD8DE111D9}"/>
                  </a:ext>
                </a:extLst>
              </p:cNvPr>
              <p:cNvGrpSpPr/>
              <p:nvPr/>
            </p:nvGrpSpPr>
            <p:grpSpPr>
              <a:xfrm>
                <a:off x="3047862" y="7061686"/>
                <a:ext cx="1148404" cy="699525"/>
                <a:chOff x="3044517" y="4441706"/>
                <a:chExt cx="1148404" cy="699525"/>
              </a:xfrm>
            </p:grpSpPr>
            <p:grpSp>
              <p:nvGrpSpPr>
                <p:cNvPr id="157" name="그룹 156">
                  <a:extLst>
                    <a:ext uri="{FF2B5EF4-FFF2-40B4-BE49-F238E27FC236}">
                      <a16:creationId xmlns:a16="http://schemas.microsoft.com/office/drawing/2014/main" id="{2D54C3CD-52E2-4381-8685-3ED048DBBCAE}"/>
                    </a:ext>
                  </a:extLst>
                </p:cNvPr>
                <p:cNvGrpSpPr/>
                <p:nvPr/>
              </p:nvGrpSpPr>
              <p:grpSpPr>
                <a:xfrm>
                  <a:off x="3044517" y="4441706"/>
                  <a:ext cx="832855" cy="307777"/>
                  <a:chOff x="3109274" y="5593793"/>
                  <a:chExt cx="832855" cy="307777"/>
                </a:xfrm>
              </p:grpSpPr>
              <p:sp>
                <p:nvSpPr>
                  <p:cNvPr id="160" name="순서도: 수행의 시작/종료 159">
                    <a:extLst>
                      <a:ext uri="{FF2B5EF4-FFF2-40B4-BE49-F238E27FC236}">
                        <a16:creationId xmlns:a16="http://schemas.microsoft.com/office/drawing/2014/main" id="{4DE82FAA-3701-462D-BA90-D79B924BE70F}"/>
                      </a:ext>
                    </a:extLst>
                  </p:cNvPr>
                  <p:cNvSpPr/>
                  <p:nvPr/>
                </p:nvSpPr>
                <p:spPr>
                  <a:xfrm>
                    <a:off x="3109274" y="5628643"/>
                    <a:ext cx="832855" cy="248007"/>
                  </a:xfrm>
                  <a:prstGeom prst="flowChartTerminator">
                    <a:avLst/>
                  </a:prstGeom>
                  <a:solidFill>
                    <a:srgbClr val="5F5D5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2E6D3DF5-46FC-4F99-9134-B9AC0B271E45}"/>
                      </a:ext>
                    </a:extLst>
                  </p:cNvPr>
                  <p:cNvSpPr txBox="1"/>
                  <p:nvPr/>
                </p:nvSpPr>
                <p:spPr>
                  <a:xfrm>
                    <a:off x="3118101" y="5593793"/>
                    <a:ext cx="81520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dirty="0"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2016.04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+mj-ea"/>
                      <a:ea typeface="+mj-ea"/>
                    </a:endParaRPr>
                  </a:p>
                </p:txBody>
              </p:sp>
            </p:grpSp>
            <p:sp>
              <p:nvSpPr>
                <p:cNvPr id="158" name="타원 157">
                  <a:extLst>
                    <a:ext uri="{FF2B5EF4-FFF2-40B4-BE49-F238E27FC236}">
                      <a16:creationId xmlns:a16="http://schemas.microsoft.com/office/drawing/2014/main" id="{304DAF31-E5DD-4383-B73C-F8ADF74FA03A}"/>
                    </a:ext>
                  </a:extLst>
                </p:cNvPr>
                <p:cNvSpPr/>
                <p:nvPr/>
              </p:nvSpPr>
              <p:spPr>
                <a:xfrm flipH="1">
                  <a:off x="4040198" y="4538880"/>
                  <a:ext cx="152723" cy="125561"/>
                </a:xfrm>
                <a:prstGeom prst="ellipse">
                  <a:avLst/>
                </a:prstGeom>
                <a:solidFill>
                  <a:srgbClr val="E4E0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9" name="사각형: 둥근 모서리 158">
                  <a:extLst>
                    <a:ext uri="{FF2B5EF4-FFF2-40B4-BE49-F238E27FC236}">
                      <a16:creationId xmlns:a16="http://schemas.microsoft.com/office/drawing/2014/main" id="{389C87BB-4B06-4058-95E1-515514873B6E}"/>
                    </a:ext>
                  </a:extLst>
                </p:cNvPr>
                <p:cNvSpPr/>
                <p:nvPr/>
              </p:nvSpPr>
              <p:spPr>
                <a:xfrm>
                  <a:off x="4093699" y="4595111"/>
                  <a:ext cx="45719" cy="546120"/>
                </a:xfrm>
                <a:prstGeom prst="roundRect">
                  <a:avLst/>
                </a:prstGeom>
                <a:solidFill>
                  <a:srgbClr val="E4E0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E4E0DF"/>
                    </a:solidFill>
                  </a:endParaRPr>
                </a:p>
              </p:txBody>
            </p:sp>
          </p:grpSp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47A4FFF7-7E4D-4D6E-A2BA-D0BC27A5A37A}"/>
                  </a:ext>
                </a:extLst>
              </p:cNvPr>
              <p:cNvGrpSpPr/>
              <p:nvPr/>
            </p:nvGrpSpPr>
            <p:grpSpPr>
              <a:xfrm>
                <a:off x="3047862" y="7716679"/>
                <a:ext cx="1148404" cy="699525"/>
                <a:chOff x="3044517" y="4441706"/>
                <a:chExt cx="1148404" cy="699525"/>
              </a:xfrm>
            </p:grpSpPr>
            <p:grpSp>
              <p:nvGrpSpPr>
                <p:cNvPr id="163" name="그룹 162">
                  <a:extLst>
                    <a:ext uri="{FF2B5EF4-FFF2-40B4-BE49-F238E27FC236}">
                      <a16:creationId xmlns:a16="http://schemas.microsoft.com/office/drawing/2014/main" id="{23513F41-E66B-43C1-8DD5-6B9B0998C437}"/>
                    </a:ext>
                  </a:extLst>
                </p:cNvPr>
                <p:cNvGrpSpPr/>
                <p:nvPr/>
              </p:nvGrpSpPr>
              <p:grpSpPr>
                <a:xfrm>
                  <a:off x="3044517" y="4441706"/>
                  <a:ext cx="832855" cy="307777"/>
                  <a:chOff x="3109274" y="5593793"/>
                  <a:chExt cx="832855" cy="307777"/>
                </a:xfrm>
              </p:grpSpPr>
              <p:sp>
                <p:nvSpPr>
                  <p:cNvPr id="166" name="순서도: 수행의 시작/종료 165">
                    <a:extLst>
                      <a:ext uri="{FF2B5EF4-FFF2-40B4-BE49-F238E27FC236}">
                        <a16:creationId xmlns:a16="http://schemas.microsoft.com/office/drawing/2014/main" id="{07BCDD59-2161-4DCD-8039-08D5B27C2E48}"/>
                      </a:ext>
                    </a:extLst>
                  </p:cNvPr>
                  <p:cNvSpPr/>
                  <p:nvPr/>
                </p:nvSpPr>
                <p:spPr>
                  <a:xfrm>
                    <a:off x="3109274" y="5628643"/>
                    <a:ext cx="832855" cy="248007"/>
                  </a:xfrm>
                  <a:prstGeom prst="flowChartTerminator">
                    <a:avLst/>
                  </a:prstGeom>
                  <a:solidFill>
                    <a:srgbClr val="5F5D5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20BF74E0-6E5D-42F7-B7DB-C5EAE811F72D}"/>
                      </a:ext>
                    </a:extLst>
                  </p:cNvPr>
                  <p:cNvSpPr txBox="1"/>
                  <p:nvPr/>
                </p:nvSpPr>
                <p:spPr>
                  <a:xfrm>
                    <a:off x="3118101" y="5593793"/>
                    <a:ext cx="81520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dirty="0"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2017.01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+mj-ea"/>
                      <a:ea typeface="+mj-ea"/>
                    </a:endParaRPr>
                  </a:p>
                </p:txBody>
              </p:sp>
            </p:grp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6D42D69D-C6B1-4B3C-A490-A237E035BA76}"/>
                    </a:ext>
                  </a:extLst>
                </p:cNvPr>
                <p:cNvSpPr/>
                <p:nvPr/>
              </p:nvSpPr>
              <p:spPr>
                <a:xfrm flipH="1">
                  <a:off x="4040198" y="4538880"/>
                  <a:ext cx="152723" cy="125561"/>
                </a:xfrm>
                <a:prstGeom prst="ellipse">
                  <a:avLst/>
                </a:prstGeom>
                <a:solidFill>
                  <a:srgbClr val="E4E0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5" name="사각형: 둥근 모서리 164">
                  <a:extLst>
                    <a:ext uri="{FF2B5EF4-FFF2-40B4-BE49-F238E27FC236}">
                      <a16:creationId xmlns:a16="http://schemas.microsoft.com/office/drawing/2014/main" id="{2E5F9DF5-1631-43BA-AD01-D4D8ACEDE036}"/>
                    </a:ext>
                  </a:extLst>
                </p:cNvPr>
                <p:cNvSpPr/>
                <p:nvPr/>
              </p:nvSpPr>
              <p:spPr>
                <a:xfrm>
                  <a:off x="4093699" y="4595111"/>
                  <a:ext cx="45719" cy="546120"/>
                </a:xfrm>
                <a:prstGeom prst="roundRect">
                  <a:avLst/>
                </a:prstGeom>
                <a:solidFill>
                  <a:srgbClr val="E4E0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E4E0DF"/>
                    </a:solidFill>
                  </a:endParaRPr>
                </a:p>
              </p:txBody>
            </p:sp>
          </p:grp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112455B-037E-4ADF-A957-A02EE3DBF8F5}"/>
                </a:ext>
              </a:extLst>
            </p:cNvPr>
            <p:cNvSpPr txBox="1"/>
            <p:nvPr/>
          </p:nvSpPr>
          <p:spPr>
            <a:xfrm>
              <a:off x="4196264" y="4446570"/>
              <a:ext cx="214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rgbClr val="5E5E5E"/>
                  </a:solidFill>
                </a:rPr>
                <a:t>CrazyArcade</a:t>
              </a:r>
              <a:r>
                <a:rPr lang="ko-KR" altLang="en-US" sz="1400" b="1" dirty="0">
                  <a:solidFill>
                    <a:srgbClr val="5E5E5E"/>
                  </a:solidFill>
                </a:rPr>
                <a:t> 모작</a:t>
              </a:r>
              <a:endParaRPr lang="en-US" altLang="ko-KR" sz="1400" b="1" dirty="0">
                <a:solidFill>
                  <a:srgbClr val="5E5E5E"/>
                </a:solidFill>
              </a:endParaRPr>
            </a:p>
            <a:p>
              <a:r>
                <a:rPr lang="en-US" altLang="ko-KR" sz="1300" dirty="0">
                  <a:solidFill>
                    <a:srgbClr val="5E5E5E"/>
                  </a:solidFill>
                </a:rPr>
                <a:t>Win API </a:t>
              </a:r>
              <a:r>
                <a:rPr lang="ko-KR" altLang="en-US" sz="1300" dirty="0">
                  <a:solidFill>
                    <a:srgbClr val="5E5E5E"/>
                  </a:solidFill>
                </a:rPr>
                <a:t>개인 작품</a:t>
              </a:r>
              <a:endParaRPr lang="en-US" altLang="ko-KR" sz="1300" dirty="0">
                <a:solidFill>
                  <a:srgbClr val="5E5E5E"/>
                </a:solidFill>
              </a:endParaRPr>
            </a:p>
            <a:p>
              <a:r>
                <a:rPr lang="ko-KR" altLang="en-US" sz="1300" dirty="0">
                  <a:solidFill>
                    <a:srgbClr val="5E5E5E"/>
                  </a:solidFill>
                </a:rPr>
                <a:t>전체 구현</a:t>
              </a:r>
              <a:endParaRPr lang="ko-KR" altLang="en-US" sz="1400" dirty="0">
                <a:solidFill>
                  <a:srgbClr val="5E5E5E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0E61DC-C63B-4885-BF02-D8F3E4F46B1F}"/>
                </a:ext>
              </a:extLst>
            </p:cNvPr>
            <p:cNvSpPr txBox="1"/>
            <p:nvPr/>
          </p:nvSpPr>
          <p:spPr>
            <a:xfrm>
              <a:off x="4196264" y="5100039"/>
              <a:ext cx="214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rgbClr val="5E5E5E"/>
                  </a:solidFill>
                </a:rPr>
                <a:t>Ragnarok</a:t>
              </a:r>
              <a:r>
                <a:rPr lang="ko-KR" altLang="en-US" sz="1400" b="1" dirty="0">
                  <a:solidFill>
                    <a:srgbClr val="5E5E5E"/>
                  </a:solidFill>
                </a:rPr>
                <a:t> 모작</a:t>
              </a:r>
              <a:endParaRPr lang="en-US" altLang="ko-KR" sz="1400" b="1" dirty="0">
                <a:solidFill>
                  <a:srgbClr val="5E5E5E"/>
                </a:solidFill>
              </a:endParaRPr>
            </a:p>
            <a:p>
              <a:r>
                <a:rPr lang="en-US" altLang="ko-KR" sz="1300" dirty="0">
                  <a:solidFill>
                    <a:srgbClr val="5E5E5E"/>
                  </a:solidFill>
                </a:rPr>
                <a:t>DirectX9 </a:t>
              </a:r>
              <a:r>
                <a:rPr lang="ko-KR" altLang="en-US" sz="1300" dirty="0">
                  <a:solidFill>
                    <a:srgbClr val="5E5E5E"/>
                  </a:solidFill>
                </a:rPr>
                <a:t>개인 작품</a:t>
              </a:r>
              <a:endParaRPr lang="en-US" altLang="ko-KR" sz="1300" dirty="0">
                <a:solidFill>
                  <a:srgbClr val="5E5E5E"/>
                </a:solidFill>
              </a:endParaRPr>
            </a:p>
            <a:p>
              <a:r>
                <a:rPr lang="ko-KR" altLang="en-US" sz="1300" dirty="0">
                  <a:solidFill>
                    <a:srgbClr val="5E5E5E"/>
                  </a:solidFill>
                </a:rPr>
                <a:t>전체 구현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9434DA7-2B9A-442B-8653-72CBEA77AE1C}"/>
                </a:ext>
              </a:extLst>
            </p:cNvPr>
            <p:cNvSpPr txBox="1"/>
            <p:nvPr/>
          </p:nvSpPr>
          <p:spPr>
            <a:xfrm>
              <a:off x="4196264" y="5753508"/>
              <a:ext cx="214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rgbClr val="5E5E5E"/>
                  </a:solidFill>
                </a:rPr>
                <a:t>Sideomorph</a:t>
              </a:r>
              <a:r>
                <a:rPr lang="ko-KR" altLang="en-US" sz="1400" b="1" dirty="0">
                  <a:solidFill>
                    <a:srgbClr val="5E5E5E"/>
                  </a:solidFill>
                </a:rPr>
                <a:t> 모작</a:t>
              </a:r>
              <a:endParaRPr lang="en-US" altLang="ko-KR" sz="1400" b="1" dirty="0">
                <a:solidFill>
                  <a:srgbClr val="5E5E5E"/>
                </a:solidFill>
              </a:endParaRPr>
            </a:p>
            <a:p>
              <a:r>
                <a:rPr lang="en-US" altLang="ko-KR" sz="1300" dirty="0">
                  <a:solidFill>
                    <a:srgbClr val="5E5E5E"/>
                  </a:solidFill>
                </a:rPr>
                <a:t>DirectX9 </a:t>
              </a:r>
              <a:r>
                <a:rPr lang="ko-KR" altLang="en-US" sz="1300" dirty="0">
                  <a:solidFill>
                    <a:srgbClr val="5E5E5E"/>
                  </a:solidFill>
                </a:rPr>
                <a:t>팀 작품</a:t>
              </a:r>
              <a:endParaRPr lang="en-US" altLang="ko-KR" sz="1300" dirty="0">
                <a:solidFill>
                  <a:srgbClr val="5E5E5E"/>
                </a:solidFill>
              </a:endParaRPr>
            </a:p>
            <a:p>
              <a:r>
                <a:rPr lang="en-US" altLang="ko-KR" sz="1300" dirty="0">
                  <a:solidFill>
                    <a:srgbClr val="5E5E5E"/>
                  </a:solidFill>
                </a:rPr>
                <a:t>Map, Player, Object </a:t>
              </a:r>
              <a:r>
                <a:rPr lang="ko-KR" altLang="en-US" sz="1300" dirty="0">
                  <a:solidFill>
                    <a:srgbClr val="5E5E5E"/>
                  </a:solidFill>
                </a:rPr>
                <a:t>구현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43A0847-688A-4530-B8D1-C6015E66BA08}"/>
                </a:ext>
              </a:extLst>
            </p:cNvPr>
            <p:cNvSpPr txBox="1"/>
            <p:nvPr/>
          </p:nvSpPr>
          <p:spPr>
            <a:xfrm>
              <a:off x="4196264" y="6406977"/>
              <a:ext cx="214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5E5E5E"/>
                  </a:solidFill>
                </a:rPr>
                <a:t>Ninja Turtles</a:t>
              </a:r>
              <a:r>
                <a:rPr lang="ko-KR" altLang="en-US" sz="1400" b="1" dirty="0">
                  <a:solidFill>
                    <a:srgbClr val="5E5E5E"/>
                  </a:solidFill>
                </a:rPr>
                <a:t> 모작</a:t>
              </a:r>
              <a:endParaRPr lang="en-US" altLang="ko-KR" sz="1400" b="1" dirty="0">
                <a:solidFill>
                  <a:srgbClr val="5E5E5E"/>
                </a:solidFill>
              </a:endParaRPr>
            </a:p>
            <a:p>
              <a:r>
                <a:rPr lang="en-US" altLang="ko-KR" sz="1300" dirty="0">
                  <a:solidFill>
                    <a:srgbClr val="5E5E5E"/>
                  </a:solidFill>
                </a:rPr>
                <a:t>DirectX9 </a:t>
              </a:r>
              <a:r>
                <a:rPr lang="ko-KR" altLang="en-US" sz="1300" dirty="0">
                  <a:solidFill>
                    <a:srgbClr val="5E5E5E"/>
                  </a:solidFill>
                </a:rPr>
                <a:t>개인</a:t>
              </a:r>
              <a:r>
                <a:rPr lang="en-US" altLang="ko-KR" sz="1300" dirty="0">
                  <a:solidFill>
                    <a:srgbClr val="5E5E5E"/>
                  </a:solidFill>
                </a:rPr>
                <a:t> </a:t>
              </a:r>
              <a:r>
                <a:rPr lang="ko-KR" altLang="en-US" sz="1300" dirty="0">
                  <a:solidFill>
                    <a:srgbClr val="5E5E5E"/>
                  </a:solidFill>
                </a:rPr>
                <a:t>작품</a:t>
              </a:r>
              <a:endParaRPr lang="en-US" altLang="ko-KR" sz="1300" dirty="0">
                <a:solidFill>
                  <a:srgbClr val="5E5E5E"/>
                </a:solidFill>
              </a:endParaRPr>
            </a:p>
            <a:p>
              <a:r>
                <a:rPr lang="ko-KR" altLang="en-US" sz="1300" dirty="0">
                  <a:solidFill>
                    <a:srgbClr val="5E5E5E"/>
                  </a:solidFill>
                </a:rPr>
                <a:t>전체 구현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8CDA951-49EA-4054-83F0-2FB3759E9375}"/>
                </a:ext>
              </a:extLst>
            </p:cNvPr>
            <p:cNvSpPr txBox="1"/>
            <p:nvPr/>
          </p:nvSpPr>
          <p:spPr>
            <a:xfrm>
              <a:off x="4196264" y="7060446"/>
              <a:ext cx="2662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5E5E5E"/>
                  </a:solidFill>
                </a:rPr>
                <a:t>Borderlands2</a:t>
              </a:r>
              <a:r>
                <a:rPr lang="ko-KR" altLang="en-US" sz="1400" b="1" dirty="0">
                  <a:solidFill>
                    <a:srgbClr val="5E5E5E"/>
                  </a:solidFill>
                </a:rPr>
                <a:t> 모작</a:t>
              </a:r>
              <a:endParaRPr lang="en-US" altLang="ko-KR" sz="1400" b="1" dirty="0">
                <a:solidFill>
                  <a:srgbClr val="5E5E5E"/>
                </a:solidFill>
              </a:endParaRPr>
            </a:p>
            <a:p>
              <a:r>
                <a:rPr lang="en-US" altLang="ko-KR" sz="1300" dirty="0">
                  <a:solidFill>
                    <a:srgbClr val="5E5E5E"/>
                  </a:solidFill>
                </a:rPr>
                <a:t>DirectX9 </a:t>
              </a:r>
              <a:r>
                <a:rPr lang="ko-KR" altLang="en-US" sz="1300" dirty="0">
                  <a:solidFill>
                    <a:srgbClr val="5E5E5E"/>
                  </a:solidFill>
                </a:rPr>
                <a:t>팀</a:t>
              </a:r>
              <a:r>
                <a:rPr lang="en-US" altLang="ko-KR" sz="1300" dirty="0">
                  <a:solidFill>
                    <a:srgbClr val="5E5E5E"/>
                  </a:solidFill>
                </a:rPr>
                <a:t> </a:t>
              </a:r>
              <a:r>
                <a:rPr lang="ko-KR" altLang="en-US" sz="1300" dirty="0">
                  <a:solidFill>
                    <a:srgbClr val="5E5E5E"/>
                  </a:solidFill>
                </a:rPr>
                <a:t>작품</a:t>
              </a:r>
              <a:endParaRPr lang="en-US" altLang="ko-KR" sz="1300" dirty="0">
                <a:solidFill>
                  <a:srgbClr val="5E5E5E"/>
                </a:solidFill>
              </a:endParaRPr>
            </a:p>
            <a:p>
              <a:r>
                <a:rPr lang="en-US" altLang="ko-KR" sz="1300" dirty="0" err="1">
                  <a:solidFill>
                    <a:srgbClr val="5E5E5E"/>
                  </a:solidFill>
                </a:rPr>
                <a:t>MapTool</a:t>
              </a:r>
              <a:r>
                <a:rPr lang="en-US" altLang="ko-KR" sz="1300" dirty="0">
                  <a:solidFill>
                    <a:srgbClr val="5E5E5E"/>
                  </a:solidFill>
                </a:rPr>
                <a:t> </a:t>
              </a:r>
              <a:r>
                <a:rPr lang="ko-KR" altLang="en-US" sz="1300" dirty="0">
                  <a:solidFill>
                    <a:srgbClr val="5E5E5E"/>
                  </a:solidFill>
                </a:rPr>
                <a:t>제작</a:t>
              </a:r>
              <a:r>
                <a:rPr lang="en-US" altLang="ko-KR" sz="1300" dirty="0">
                  <a:solidFill>
                    <a:srgbClr val="5E5E5E"/>
                  </a:solidFill>
                </a:rPr>
                <a:t>, Object, Effect </a:t>
              </a:r>
              <a:r>
                <a:rPr lang="ko-KR" altLang="en-US" sz="1300" dirty="0">
                  <a:solidFill>
                    <a:srgbClr val="5E5E5E"/>
                  </a:solidFill>
                </a:rPr>
                <a:t>구현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EC659F-3BB3-4CF8-8AC4-FECEA1C587B8}"/>
                </a:ext>
              </a:extLst>
            </p:cNvPr>
            <p:cNvSpPr txBox="1"/>
            <p:nvPr/>
          </p:nvSpPr>
          <p:spPr>
            <a:xfrm>
              <a:off x="4196264" y="7713915"/>
              <a:ext cx="25347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5E5E5E"/>
                  </a:solidFill>
                </a:rPr>
                <a:t>노루막이 창작</a:t>
              </a:r>
              <a:endParaRPr lang="en-US" altLang="ko-KR" sz="1400" b="1" dirty="0">
                <a:solidFill>
                  <a:srgbClr val="5E5E5E"/>
                </a:solidFill>
              </a:endParaRPr>
            </a:p>
            <a:p>
              <a:r>
                <a:rPr lang="en-US" altLang="ko-KR" sz="1300" dirty="0">
                  <a:solidFill>
                    <a:srgbClr val="5E5E5E"/>
                  </a:solidFill>
                </a:rPr>
                <a:t>DirectX11 </a:t>
              </a:r>
              <a:r>
                <a:rPr lang="ko-KR" altLang="en-US" sz="1300" dirty="0">
                  <a:solidFill>
                    <a:srgbClr val="5E5E5E"/>
                  </a:solidFill>
                </a:rPr>
                <a:t>팀</a:t>
              </a:r>
              <a:r>
                <a:rPr lang="en-US" altLang="ko-KR" sz="1300" dirty="0">
                  <a:solidFill>
                    <a:srgbClr val="5E5E5E"/>
                  </a:solidFill>
                </a:rPr>
                <a:t> </a:t>
              </a:r>
              <a:r>
                <a:rPr lang="ko-KR" altLang="en-US" sz="1300" dirty="0">
                  <a:solidFill>
                    <a:srgbClr val="5E5E5E"/>
                  </a:solidFill>
                </a:rPr>
                <a:t>작품</a:t>
              </a:r>
              <a:endParaRPr lang="en-US" altLang="ko-KR" sz="1300" dirty="0">
                <a:solidFill>
                  <a:srgbClr val="5E5E5E"/>
                </a:solidFill>
              </a:endParaRPr>
            </a:p>
            <a:p>
              <a:r>
                <a:rPr lang="en-US" altLang="ko-KR" sz="1300" dirty="0">
                  <a:solidFill>
                    <a:srgbClr val="5E5E5E"/>
                  </a:solidFill>
                </a:rPr>
                <a:t>Deferred, Toon, Shadow Shading</a:t>
              </a:r>
              <a:endParaRPr lang="ko-KR" altLang="en-US" sz="1300"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A92EA6-126E-4F27-BE1E-2EDF65295E17}"/>
              </a:ext>
            </a:extLst>
          </p:cNvPr>
          <p:cNvGrpSpPr/>
          <p:nvPr/>
        </p:nvGrpSpPr>
        <p:grpSpPr>
          <a:xfrm>
            <a:off x="3045724" y="1746"/>
            <a:ext cx="3685276" cy="1536392"/>
            <a:chOff x="3045724" y="523181"/>
            <a:chExt cx="3685276" cy="153639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C627AF0-149A-48BE-9A7E-80DDB505CE80}"/>
                </a:ext>
              </a:extLst>
            </p:cNvPr>
            <p:cNvGrpSpPr/>
            <p:nvPr/>
          </p:nvGrpSpPr>
          <p:grpSpPr>
            <a:xfrm>
              <a:off x="3045724" y="523181"/>
              <a:ext cx="3685276" cy="476606"/>
              <a:chOff x="3269658" y="638132"/>
              <a:chExt cx="3685276" cy="47660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21AAE1B-598B-447A-B2DC-5C40D58D1178}"/>
                  </a:ext>
                </a:extLst>
              </p:cNvPr>
              <p:cNvSpPr/>
              <p:nvPr/>
            </p:nvSpPr>
            <p:spPr>
              <a:xfrm>
                <a:off x="3269658" y="763835"/>
                <a:ext cx="210261" cy="210261"/>
              </a:xfrm>
              <a:prstGeom prst="ellipse">
                <a:avLst/>
              </a:prstGeom>
              <a:solidFill>
                <a:srgbClr val="E4E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13FD186-11CA-4471-857D-14EFF23B893D}"/>
                  </a:ext>
                </a:extLst>
              </p:cNvPr>
              <p:cNvSpPr txBox="1"/>
              <p:nvPr/>
            </p:nvSpPr>
            <p:spPr>
              <a:xfrm>
                <a:off x="3479919" y="638132"/>
                <a:ext cx="2705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383838"/>
                    </a:solidFill>
                    <a:latin typeface="+mj-ea"/>
                    <a:ea typeface="+mj-ea"/>
                  </a:rPr>
                  <a:t>About me</a:t>
                </a:r>
                <a:endParaRPr lang="ko-KR" altLang="en-US" sz="2400" b="1" dirty="0">
                  <a:solidFill>
                    <a:srgbClr val="383838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12E138B0-8CFE-4D30-BFF7-FA2F000DBEF8}"/>
                  </a:ext>
                </a:extLst>
              </p:cNvPr>
              <p:cNvSpPr/>
              <p:nvPr/>
            </p:nvSpPr>
            <p:spPr>
              <a:xfrm flipV="1">
                <a:off x="3269658" y="1069019"/>
                <a:ext cx="3685276" cy="45719"/>
              </a:xfrm>
              <a:prstGeom prst="roundRect">
                <a:avLst/>
              </a:prstGeom>
              <a:solidFill>
                <a:srgbClr val="5E5E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2C8E510-2473-4845-BA2F-E5E4487E8CE6}"/>
                </a:ext>
              </a:extLst>
            </p:cNvPr>
            <p:cNvSpPr txBox="1"/>
            <p:nvPr/>
          </p:nvSpPr>
          <p:spPr>
            <a:xfrm>
              <a:off x="3045724" y="1043910"/>
              <a:ext cx="35074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5E5E5E"/>
                  </a:solidFill>
                </a:rPr>
                <a:t>작은 실패에 좌절하고 쉽게 포기하지 않습니다</a:t>
              </a:r>
              <a:r>
                <a:rPr lang="en-US" altLang="ko-KR" sz="1200" b="1" dirty="0">
                  <a:solidFill>
                    <a:srgbClr val="5E5E5E"/>
                  </a:solidFill>
                </a:rPr>
                <a:t>.</a:t>
              </a:r>
            </a:p>
            <a:p>
              <a:r>
                <a:rPr lang="ko-KR" altLang="en-US" sz="1200" b="1" dirty="0">
                  <a:solidFill>
                    <a:srgbClr val="5E5E5E"/>
                  </a:solidFill>
                </a:rPr>
                <a:t>작은 성공에 도취되어 현재에 만족하지 않습니다</a:t>
              </a:r>
              <a:r>
                <a:rPr lang="en-US" altLang="ko-KR" sz="1200" b="1" dirty="0">
                  <a:solidFill>
                    <a:srgbClr val="5E5E5E"/>
                  </a:solidFill>
                </a:rPr>
                <a:t>.</a:t>
              </a:r>
            </a:p>
            <a:p>
              <a:r>
                <a:rPr lang="ko-KR" altLang="en-US" sz="1200" b="1" dirty="0">
                  <a:solidFill>
                    <a:srgbClr val="5E5E5E"/>
                  </a:solidFill>
                  <a:latin typeface="+mn-ea"/>
                </a:rPr>
                <a:t>실패를 두려워하지 않고 넘어설 용기가 있습니다</a:t>
              </a:r>
              <a:r>
                <a:rPr lang="en-US" altLang="ko-KR" sz="1200" b="1" dirty="0">
                  <a:solidFill>
                    <a:srgbClr val="5E5E5E"/>
                  </a:solidFill>
                  <a:latin typeface="+mn-ea"/>
                </a:rPr>
                <a:t>.</a:t>
              </a:r>
            </a:p>
            <a:p>
              <a:r>
                <a:rPr lang="ko-KR" altLang="en-US" sz="1200" b="1" dirty="0">
                  <a:solidFill>
                    <a:srgbClr val="5E5E5E"/>
                  </a:solidFill>
                  <a:latin typeface="+mn-ea"/>
                </a:rPr>
                <a:t>경청을 기반으로 소통할 수 있습니다</a:t>
              </a:r>
              <a:r>
                <a:rPr lang="en-US" altLang="ko-KR" sz="1200" b="1" dirty="0">
                  <a:solidFill>
                    <a:srgbClr val="5E5E5E"/>
                  </a:solidFill>
                  <a:latin typeface="+mn-ea"/>
                </a:rPr>
                <a:t>.</a:t>
              </a:r>
            </a:p>
            <a:p>
              <a:r>
                <a:rPr lang="ko-KR" altLang="en-US" sz="1200" b="1" dirty="0">
                  <a:solidFill>
                    <a:srgbClr val="5E5E5E"/>
                  </a:solidFill>
                  <a:latin typeface="+mn-ea"/>
                </a:rPr>
                <a:t>역할을 성실히 수행하며 책임감이 있습니다</a:t>
              </a:r>
              <a:r>
                <a:rPr lang="en-US" altLang="ko-KR" sz="1200" b="1" dirty="0">
                  <a:solidFill>
                    <a:srgbClr val="5E5E5E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BDDE133-E769-41DD-91D2-81786D876C22}"/>
              </a:ext>
            </a:extLst>
          </p:cNvPr>
          <p:cNvGrpSpPr/>
          <p:nvPr/>
        </p:nvGrpSpPr>
        <p:grpSpPr>
          <a:xfrm>
            <a:off x="147397" y="3443800"/>
            <a:ext cx="2587469" cy="1573451"/>
            <a:chOff x="147397" y="3558100"/>
            <a:chExt cx="2587469" cy="1573451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85C4F6CC-DE17-41F0-B8CE-17D368129653}"/>
                </a:ext>
              </a:extLst>
            </p:cNvPr>
            <p:cNvSpPr/>
            <p:nvPr/>
          </p:nvSpPr>
          <p:spPr>
            <a:xfrm flipV="1">
              <a:off x="149167" y="3995088"/>
              <a:ext cx="2585699" cy="45719"/>
            </a:xfrm>
            <a:prstGeom prst="roundRect">
              <a:avLst/>
            </a:prstGeom>
            <a:solidFill>
              <a:srgbClr val="5E5E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97F8535-6232-42EE-AB18-58238478DDE9}"/>
                </a:ext>
              </a:extLst>
            </p:cNvPr>
            <p:cNvSpPr txBox="1"/>
            <p:nvPr/>
          </p:nvSpPr>
          <p:spPr>
            <a:xfrm>
              <a:off x="357658" y="3558100"/>
              <a:ext cx="1929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+mj-ea"/>
                  <a:ea typeface="+mj-ea"/>
                </a:rPr>
                <a:t>Information</a:t>
              </a:r>
              <a:endParaRPr lang="ko-KR" altLang="en-US" sz="2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BC1AAEC5-D154-477E-8B1E-504EAFA1256D}"/>
                </a:ext>
              </a:extLst>
            </p:cNvPr>
            <p:cNvSpPr/>
            <p:nvPr/>
          </p:nvSpPr>
          <p:spPr>
            <a:xfrm>
              <a:off x="147397" y="3683802"/>
              <a:ext cx="210261" cy="2102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FF6435E7-3ED8-40A8-81D2-A296FFF7D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61" y="4144460"/>
              <a:ext cx="457200" cy="45720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9F794A2D-1160-457E-A0E1-B3F339FB9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61" y="4674351"/>
              <a:ext cx="457200" cy="457200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51F54FA-16F7-4F00-ADF7-35B11EF920C3}"/>
                </a:ext>
              </a:extLst>
            </p:cNvPr>
            <p:cNvSpPr txBox="1"/>
            <p:nvPr/>
          </p:nvSpPr>
          <p:spPr>
            <a:xfrm>
              <a:off x="837699" y="4174438"/>
              <a:ext cx="1449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1990.12.13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4D2D1C5-AFD0-4762-A5A1-E8916435353B}"/>
                </a:ext>
              </a:extLst>
            </p:cNvPr>
            <p:cNvSpPr txBox="1"/>
            <p:nvPr/>
          </p:nvSpPr>
          <p:spPr>
            <a:xfrm>
              <a:off x="837488" y="4708180"/>
              <a:ext cx="1219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</a:rPr>
                <a:t>만기제대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B56593-D62F-4518-8C86-4E352BB15BAF}"/>
              </a:ext>
            </a:extLst>
          </p:cNvPr>
          <p:cNvGrpSpPr/>
          <p:nvPr/>
        </p:nvGrpSpPr>
        <p:grpSpPr>
          <a:xfrm>
            <a:off x="107148" y="7613708"/>
            <a:ext cx="2674437" cy="2174986"/>
            <a:chOff x="107148" y="7613708"/>
            <a:chExt cx="2674437" cy="217498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78E5D98-AA8E-4D4D-93BE-29470262C97D}"/>
                </a:ext>
              </a:extLst>
            </p:cNvPr>
            <p:cNvGrpSpPr/>
            <p:nvPr/>
          </p:nvGrpSpPr>
          <p:grpSpPr>
            <a:xfrm>
              <a:off x="163000" y="7613708"/>
              <a:ext cx="2587469" cy="482707"/>
              <a:chOff x="163000" y="5705172"/>
              <a:chExt cx="2587469" cy="482707"/>
            </a:xfrm>
          </p:grpSpPr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BA5E789-51C9-4E99-B69E-C15E7975F5C2}"/>
                  </a:ext>
                </a:extLst>
              </p:cNvPr>
              <p:cNvSpPr/>
              <p:nvPr/>
            </p:nvSpPr>
            <p:spPr>
              <a:xfrm flipV="1">
                <a:off x="164770" y="6142160"/>
                <a:ext cx="2585699" cy="45719"/>
              </a:xfrm>
              <a:prstGeom prst="roundRect">
                <a:avLst/>
              </a:prstGeom>
              <a:solidFill>
                <a:srgbClr val="5E5E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F056D44-BB4A-494B-87D4-4E78D2BD9771}"/>
                  </a:ext>
                </a:extLst>
              </p:cNvPr>
              <p:cNvSpPr txBox="1"/>
              <p:nvPr/>
            </p:nvSpPr>
            <p:spPr>
              <a:xfrm>
                <a:off x="373261" y="5705172"/>
                <a:ext cx="19291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Skill</a:t>
                </a:r>
                <a:endParaRPr lang="ko-KR" altLang="en-US" sz="24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ABF4023C-93E9-42CB-AD32-414D259750DD}"/>
                  </a:ext>
                </a:extLst>
              </p:cNvPr>
              <p:cNvSpPr/>
              <p:nvPr/>
            </p:nvSpPr>
            <p:spPr>
              <a:xfrm>
                <a:off x="163000" y="5830874"/>
                <a:ext cx="210261" cy="21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E2984B1-E284-4AED-96F9-9A5A4A116E07}"/>
                </a:ext>
              </a:extLst>
            </p:cNvPr>
            <p:cNvGrpSpPr/>
            <p:nvPr/>
          </p:nvGrpSpPr>
          <p:grpSpPr>
            <a:xfrm>
              <a:off x="107148" y="8979748"/>
              <a:ext cx="2674437" cy="400110"/>
              <a:chOff x="107148" y="9051354"/>
              <a:chExt cx="2674437" cy="400110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28E1F73-E11C-413E-B1E1-EAC3E7897DF5}"/>
                  </a:ext>
                </a:extLst>
              </p:cNvPr>
              <p:cNvSpPr txBox="1"/>
              <p:nvPr/>
            </p:nvSpPr>
            <p:spPr>
              <a:xfrm>
                <a:off x="107148" y="9051354"/>
                <a:ext cx="1886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</a:rPr>
                  <a:t>Programming</a:t>
                </a: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F3C1923-DDA9-40A3-9BFC-255909E86A13}"/>
                  </a:ext>
                </a:extLst>
              </p:cNvPr>
              <p:cNvGrpSpPr/>
              <p:nvPr/>
            </p:nvGrpSpPr>
            <p:grpSpPr>
              <a:xfrm>
                <a:off x="1958426" y="9180521"/>
                <a:ext cx="823159" cy="141775"/>
                <a:chOff x="1994094" y="8345316"/>
                <a:chExt cx="823159" cy="141775"/>
              </a:xfrm>
              <a:solidFill>
                <a:srgbClr val="3CB4F0"/>
              </a:solidFill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BD730397-062F-4BD7-A482-D0CBACFD4264}"/>
                    </a:ext>
                  </a:extLst>
                </p:cNvPr>
                <p:cNvSpPr/>
                <p:nvPr/>
              </p:nvSpPr>
              <p:spPr>
                <a:xfrm>
                  <a:off x="1994094" y="8345316"/>
                  <a:ext cx="141775" cy="141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05D80FC5-A1F0-4C33-BF3E-81EBB4A5FBBF}"/>
                    </a:ext>
                  </a:extLst>
                </p:cNvPr>
                <p:cNvSpPr/>
                <p:nvPr/>
              </p:nvSpPr>
              <p:spPr>
                <a:xfrm>
                  <a:off x="2164440" y="8345316"/>
                  <a:ext cx="141775" cy="141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7E3CB31B-C873-4ACF-9779-3D27C14BC8ED}"/>
                    </a:ext>
                  </a:extLst>
                </p:cNvPr>
                <p:cNvSpPr/>
                <p:nvPr/>
              </p:nvSpPr>
              <p:spPr>
                <a:xfrm>
                  <a:off x="2334786" y="8345316"/>
                  <a:ext cx="141775" cy="141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019BDFB8-2E11-4953-9326-DF159A7DBDF8}"/>
                    </a:ext>
                  </a:extLst>
                </p:cNvPr>
                <p:cNvSpPr/>
                <p:nvPr/>
              </p:nvSpPr>
              <p:spPr>
                <a:xfrm>
                  <a:off x="2505132" y="8345316"/>
                  <a:ext cx="141775" cy="141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5A302AAB-7724-4DF2-8BA0-BAE059F33064}"/>
                    </a:ext>
                  </a:extLst>
                </p:cNvPr>
                <p:cNvSpPr/>
                <p:nvPr/>
              </p:nvSpPr>
              <p:spPr>
                <a:xfrm>
                  <a:off x="2675478" y="8345316"/>
                  <a:ext cx="141775" cy="141775"/>
                </a:xfrm>
                <a:prstGeom prst="rect">
                  <a:avLst/>
                </a:prstGeom>
                <a:solidFill>
                  <a:srgbClr val="3CB4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2032FA1B-7086-4DC7-BD6D-20B2B46DE4B4}"/>
                </a:ext>
              </a:extLst>
            </p:cNvPr>
            <p:cNvGrpSpPr/>
            <p:nvPr/>
          </p:nvGrpSpPr>
          <p:grpSpPr>
            <a:xfrm>
              <a:off x="107148" y="8570911"/>
              <a:ext cx="2674437" cy="400110"/>
              <a:chOff x="107148" y="8584016"/>
              <a:chExt cx="2674437" cy="400110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AE69825-6A37-4CF6-A58A-FDA9AAEE4538}"/>
                  </a:ext>
                </a:extLst>
              </p:cNvPr>
              <p:cNvSpPr txBox="1"/>
              <p:nvPr/>
            </p:nvSpPr>
            <p:spPr>
              <a:xfrm>
                <a:off x="107148" y="8584016"/>
                <a:ext cx="1886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</a:rPr>
                  <a:t>Creativity</a:t>
                </a:r>
              </a:p>
            </p:txBody>
          </p: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CAE2BC7C-707C-49CB-86AF-84F7292D9F6D}"/>
                  </a:ext>
                </a:extLst>
              </p:cNvPr>
              <p:cNvGrpSpPr/>
              <p:nvPr/>
            </p:nvGrpSpPr>
            <p:grpSpPr>
              <a:xfrm>
                <a:off x="1958426" y="8718454"/>
                <a:ext cx="823159" cy="141775"/>
                <a:chOff x="1994094" y="8345316"/>
                <a:chExt cx="823159" cy="141775"/>
              </a:xfrm>
              <a:solidFill>
                <a:srgbClr val="3CB4F0"/>
              </a:solidFill>
            </p:grpSpPr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09AD44E7-2C58-418F-8AEE-FD4CC3369FB6}"/>
                    </a:ext>
                  </a:extLst>
                </p:cNvPr>
                <p:cNvSpPr/>
                <p:nvPr/>
              </p:nvSpPr>
              <p:spPr>
                <a:xfrm>
                  <a:off x="1994094" y="8345316"/>
                  <a:ext cx="141775" cy="141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5255D67A-D4E9-491D-A874-50C198E58603}"/>
                    </a:ext>
                  </a:extLst>
                </p:cNvPr>
                <p:cNvSpPr/>
                <p:nvPr/>
              </p:nvSpPr>
              <p:spPr>
                <a:xfrm>
                  <a:off x="2164440" y="8345316"/>
                  <a:ext cx="141775" cy="141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직사각형 196">
                  <a:extLst>
                    <a:ext uri="{FF2B5EF4-FFF2-40B4-BE49-F238E27FC236}">
                      <a16:creationId xmlns:a16="http://schemas.microsoft.com/office/drawing/2014/main" id="{1850A4BE-7320-4A3F-9640-A89B8F45E052}"/>
                    </a:ext>
                  </a:extLst>
                </p:cNvPr>
                <p:cNvSpPr/>
                <p:nvPr/>
              </p:nvSpPr>
              <p:spPr>
                <a:xfrm>
                  <a:off x="2334786" y="8345316"/>
                  <a:ext cx="141775" cy="141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CCDFF0ED-BE3B-4815-9FB7-9A49841346F0}"/>
                    </a:ext>
                  </a:extLst>
                </p:cNvPr>
                <p:cNvSpPr/>
                <p:nvPr/>
              </p:nvSpPr>
              <p:spPr>
                <a:xfrm>
                  <a:off x="2505132" y="8345316"/>
                  <a:ext cx="141775" cy="14177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>
                  <a:extLst>
                    <a:ext uri="{FF2B5EF4-FFF2-40B4-BE49-F238E27FC236}">
                      <a16:creationId xmlns:a16="http://schemas.microsoft.com/office/drawing/2014/main" id="{5084AF94-C8F0-4FA1-A36C-E3995ED777FF}"/>
                    </a:ext>
                  </a:extLst>
                </p:cNvPr>
                <p:cNvSpPr/>
                <p:nvPr/>
              </p:nvSpPr>
              <p:spPr>
                <a:xfrm>
                  <a:off x="2675478" y="8345316"/>
                  <a:ext cx="141775" cy="14177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BC7ECE2-9636-471F-A3B9-EB3F9A03A833}"/>
                </a:ext>
              </a:extLst>
            </p:cNvPr>
            <p:cNvGrpSpPr/>
            <p:nvPr/>
          </p:nvGrpSpPr>
          <p:grpSpPr>
            <a:xfrm>
              <a:off x="107148" y="8162074"/>
              <a:ext cx="2674437" cy="400110"/>
              <a:chOff x="107148" y="8116678"/>
              <a:chExt cx="2674437" cy="400110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8D3A599-E720-4703-9578-D01CA33BC97A}"/>
                  </a:ext>
                </a:extLst>
              </p:cNvPr>
              <p:cNvSpPr txBox="1"/>
              <p:nvPr/>
            </p:nvSpPr>
            <p:spPr>
              <a:xfrm>
                <a:off x="107148" y="8116678"/>
                <a:ext cx="1886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</a:rPr>
                  <a:t>MS Office</a:t>
                </a:r>
              </a:p>
            </p:txBody>
          </p: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9A09A9A8-CA98-4CEA-8C46-442F2D477F0E}"/>
                  </a:ext>
                </a:extLst>
              </p:cNvPr>
              <p:cNvGrpSpPr/>
              <p:nvPr/>
            </p:nvGrpSpPr>
            <p:grpSpPr>
              <a:xfrm>
                <a:off x="1958426" y="8256387"/>
                <a:ext cx="823159" cy="141775"/>
                <a:chOff x="1994094" y="8345316"/>
                <a:chExt cx="823159" cy="141775"/>
              </a:xfrm>
              <a:solidFill>
                <a:srgbClr val="3CB4F0"/>
              </a:solidFill>
            </p:grpSpPr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8C7E521B-0E8C-4F51-A14C-54968709E750}"/>
                    </a:ext>
                  </a:extLst>
                </p:cNvPr>
                <p:cNvSpPr/>
                <p:nvPr/>
              </p:nvSpPr>
              <p:spPr>
                <a:xfrm>
                  <a:off x="1994094" y="8345316"/>
                  <a:ext cx="141775" cy="141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C65DCB66-6E71-47DF-AB8B-28F1A4712A80}"/>
                    </a:ext>
                  </a:extLst>
                </p:cNvPr>
                <p:cNvSpPr/>
                <p:nvPr/>
              </p:nvSpPr>
              <p:spPr>
                <a:xfrm>
                  <a:off x="2164440" y="8345316"/>
                  <a:ext cx="141775" cy="141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직사각형 202">
                  <a:extLst>
                    <a:ext uri="{FF2B5EF4-FFF2-40B4-BE49-F238E27FC236}">
                      <a16:creationId xmlns:a16="http://schemas.microsoft.com/office/drawing/2014/main" id="{1A17A3D5-76C5-44B0-884A-F4F6F63A2778}"/>
                    </a:ext>
                  </a:extLst>
                </p:cNvPr>
                <p:cNvSpPr/>
                <p:nvPr/>
              </p:nvSpPr>
              <p:spPr>
                <a:xfrm>
                  <a:off x="2334786" y="8345316"/>
                  <a:ext cx="141775" cy="141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4F02C432-69B0-4B69-9D2D-C02A982BE4FB}"/>
                    </a:ext>
                  </a:extLst>
                </p:cNvPr>
                <p:cNvSpPr/>
                <p:nvPr/>
              </p:nvSpPr>
              <p:spPr>
                <a:xfrm>
                  <a:off x="2505132" y="8345316"/>
                  <a:ext cx="141775" cy="141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B8540EB0-BF7C-437B-9A32-1335412139A6}"/>
                    </a:ext>
                  </a:extLst>
                </p:cNvPr>
                <p:cNvSpPr/>
                <p:nvPr/>
              </p:nvSpPr>
              <p:spPr>
                <a:xfrm>
                  <a:off x="2675478" y="8345316"/>
                  <a:ext cx="141775" cy="14177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1365388-09DC-428B-8B2C-581F68BC2E69}"/>
                </a:ext>
              </a:extLst>
            </p:cNvPr>
            <p:cNvGrpSpPr/>
            <p:nvPr/>
          </p:nvGrpSpPr>
          <p:grpSpPr>
            <a:xfrm>
              <a:off x="107148" y="9388584"/>
              <a:ext cx="2674437" cy="400110"/>
              <a:chOff x="107148" y="9464784"/>
              <a:chExt cx="2674437" cy="400110"/>
            </a:xfrm>
          </p:grpSpPr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8FC66697-830C-4D03-94B2-67AE10ACB813}"/>
                  </a:ext>
                </a:extLst>
              </p:cNvPr>
              <p:cNvSpPr txBox="1"/>
              <p:nvPr/>
            </p:nvSpPr>
            <p:spPr>
              <a:xfrm>
                <a:off x="107148" y="9464784"/>
                <a:ext cx="1886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</a:rPr>
                  <a:t>Communication</a:t>
                </a:r>
              </a:p>
            </p:txBody>
          </p:sp>
          <p:grpSp>
            <p:nvGrpSpPr>
              <p:cNvPr id="231" name="그룹 230">
                <a:extLst>
                  <a:ext uri="{FF2B5EF4-FFF2-40B4-BE49-F238E27FC236}">
                    <a16:creationId xmlns:a16="http://schemas.microsoft.com/office/drawing/2014/main" id="{5B094D70-3B1F-4D0A-9439-7B1F6D57510A}"/>
                  </a:ext>
                </a:extLst>
              </p:cNvPr>
              <p:cNvGrpSpPr/>
              <p:nvPr/>
            </p:nvGrpSpPr>
            <p:grpSpPr>
              <a:xfrm>
                <a:off x="1958426" y="9593951"/>
                <a:ext cx="823159" cy="141775"/>
                <a:chOff x="1994094" y="8345316"/>
                <a:chExt cx="823159" cy="141775"/>
              </a:xfrm>
              <a:solidFill>
                <a:srgbClr val="3CB4F0"/>
              </a:solidFill>
            </p:grpSpPr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2154D945-BE94-4350-B2B9-864AE037ECDB}"/>
                    </a:ext>
                  </a:extLst>
                </p:cNvPr>
                <p:cNvSpPr/>
                <p:nvPr/>
              </p:nvSpPr>
              <p:spPr>
                <a:xfrm>
                  <a:off x="1994094" y="8345316"/>
                  <a:ext cx="141775" cy="141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직사각형 232">
                  <a:extLst>
                    <a:ext uri="{FF2B5EF4-FFF2-40B4-BE49-F238E27FC236}">
                      <a16:creationId xmlns:a16="http://schemas.microsoft.com/office/drawing/2014/main" id="{CF2F54E9-FE8F-43DE-9F3C-829EB8DC06BE}"/>
                    </a:ext>
                  </a:extLst>
                </p:cNvPr>
                <p:cNvSpPr/>
                <p:nvPr/>
              </p:nvSpPr>
              <p:spPr>
                <a:xfrm>
                  <a:off x="2164440" y="8345316"/>
                  <a:ext cx="141775" cy="141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직사각형 233">
                  <a:extLst>
                    <a:ext uri="{FF2B5EF4-FFF2-40B4-BE49-F238E27FC236}">
                      <a16:creationId xmlns:a16="http://schemas.microsoft.com/office/drawing/2014/main" id="{13551E8E-BA95-44A3-8C07-E091D3F38137}"/>
                    </a:ext>
                  </a:extLst>
                </p:cNvPr>
                <p:cNvSpPr/>
                <p:nvPr/>
              </p:nvSpPr>
              <p:spPr>
                <a:xfrm>
                  <a:off x="2334786" y="8345316"/>
                  <a:ext cx="141775" cy="141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79E6FBE7-C157-49A8-AFC5-15E3D24EE52D}"/>
                    </a:ext>
                  </a:extLst>
                </p:cNvPr>
                <p:cNvSpPr/>
                <p:nvPr/>
              </p:nvSpPr>
              <p:spPr>
                <a:xfrm>
                  <a:off x="2505132" y="8345316"/>
                  <a:ext cx="141775" cy="141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88838E2E-5E52-44C5-8C4F-919E2A8B3EB1}"/>
                    </a:ext>
                  </a:extLst>
                </p:cNvPr>
                <p:cNvSpPr/>
                <p:nvPr/>
              </p:nvSpPr>
              <p:spPr>
                <a:xfrm>
                  <a:off x="2675478" y="8345316"/>
                  <a:ext cx="141775" cy="14177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13596291-2D5B-4E80-9188-8E4D4FAE799B}"/>
              </a:ext>
            </a:extLst>
          </p:cNvPr>
          <p:cNvGrpSpPr/>
          <p:nvPr/>
        </p:nvGrpSpPr>
        <p:grpSpPr>
          <a:xfrm>
            <a:off x="3045724" y="1428204"/>
            <a:ext cx="3754282" cy="2599382"/>
            <a:chOff x="3045724" y="1514635"/>
            <a:chExt cx="3754282" cy="259938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2660BFD-E8F3-415F-9D0A-59CF4A8A6597}"/>
                </a:ext>
              </a:extLst>
            </p:cNvPr>
            <p:cNvGrpSpPr/>
            <p:nvPr/>
          </p:nvGrpSpPr>
          <p:grpSpPr>
            <a:xfrm>
              <a:off x="3045724" y="1514635"/>
              <a:ext cx="3685276" cy="476606"/>
              <a:chOff x="3269658" y="2111332"/>
              <a:chExt cx="3685276" cy="47660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C54425D-4FB9-4EEC-B99E-22C66DEA462A}"/>
                  </a:ext>
                </a:extLst>
              </p:cNvPr>
              <p:cNvSpPr/>
              <p:nvPr/>
            </p:nvSpPr>
            <p:spPr>
              <a:xfrm>
                <a:off x="3269658" y="2237035"/>
                <a:ext cx="210261" cy="210261"/>
              </a:xfrm>
              <a:prstGeom prst="ellipse">
                <a:avLst/>
              </a:prstGeom>
              <a:solidFill>
                <a:srgbClr val="E4E0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88AF13-1386-4927-B572-898F26C344AB}"/>
                  </a:ext>
                </a:extLst>
              </p:cNvPr>
              <p:cNvSpPr txBox="1"/>
              <p:nvPr/>
            </p:nvSpPr>
            <p:spPr>
              <a:xfrm>
                <a:off x="3479919" y="2111332"/>
                <a:ext cx="2705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383838"/>
                    </a:solidFill>
                    <a:latin typeface="+mj-ea"/>
                    <a:ea typeface="+mj-ea"/>
                  </a:rPr>
                  <a:t>Education</a:t>
                </a:r>
                <a:endParaRPr lang="ko-KR" altLang="en-US" sz="2400" b="1" dirty="0">
                  <a:solidFill>
                    <a:srgbClr val="383838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61A74DA2-E7D3-4B7A-BCA4-2ABE0F2E7FF5}"/>
                  </a:ext>
                </a:extLst>
              </p:cNvPr>
              <p:cNvSpPr/>
              <p:nvPr/>
            </p:nvSpPr>
            <p:spPr>
              <a:xfrm flipV="1">
                <a:off x="3269658" y="2542219"/>
                <a:ext cx="3685276" cy="45719"/>
              </a:xfrm>
              <a:prstGeom prst="roundRect">
                <a:avLst/>
              </a:prstGeom>
              <a:solidFill>
                <a:srgbClr val="5E5E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F651310D-2B80-4B1E-981B-DB9DC0BD312C}"/>
                </a:ext>
              </a:extLst>
            </p:cNvPr>
            <p:cNvGrpSpPr/>
            <p:nvPr/>
          </p:nvGrpSpPr>
          <p:grpSpPr>
            <a:xfrm>
              <a:off x="3045724" y="2067771"/>
              <a:ext cx="3289438" cy="699525"/>
              <a:chOff x="3047862" y="2067771"/>
              <a:chExt cx="3289438" cy="699525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0727BC78-85CD-47DC-B398-3476E775A9F4}"/>
                  </a:ext>
                </a:extLst>
              </p:cNvPr>
              <p:cNvGrpSpPr/>
              <p:nvPr/>
            </p:nvGrpSpPr>
            <p:grpSpPr>
              <a:xfrm>
                <a:off x="3047862" y="2067771"/>
                <a:ext cx="1148404" cy="699525"/>
                <a:chOff x="3044517" y="4441706"/>
                <a:chExt cx="1148404" cy="699525"/>
              </a:xfrm>
            </p:grpSpPr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E3B62FDA-20D4-4247-BD97-C3D10C5BDB7A}"/>
                    </a:ext>
                  </a:extLst>
                </p:cNvPr>
                <p:cNvGrpSpPr/>
                <p:nvPr/>
              </p:nvGrpSpPr>
              <p:grpSpPr>
                <a:xfrm>
                  <a:off x="3044517" y="4441706"/>
                  <a:ext cx="832855" cy="307777"/>
                  <a:chOff x="3109274" y="5593793"/>
                  <a:chExt cx="832855" cy="307777"/>
                </a:xfrm>
              </p:grpSpPr>
              <p:sp>
                <p:nvSpPr>
                  <p:cNvPr id="73" name="순서도: 수행의 시작/종료 72">
                    <a:extLst>
                      <a:ext uri="{FF2B5EF4-FFF2-40B4-BE49-F238E27FC236}">
                        <a16:creationId xmlns:a16="http://schemas.microsoft.com/office/drawing/2014/main" id="{BA75B50B-5971-407E-BF0F-D9E6D1AF249D}"/>
                      </a:ext>
                    </a:extLst>
                  </p:cNvPr>
                  <p:cNvSpPr/>
                  <p:nvPr/>
                </p:nvSpPr>
                <p:spPr>
                  <a:xfrm>
                    <a:off x="3109274" y="5628643"/>
                    <a:ext cx="832855" cy="248007"/>
                  </a:xfrm>
                  <a:prstGeom prst="flowChartTerminator">
                    <a:avLst/>
                  </a:prstGeom>
                  <a:solidFill>
                    <a:srgbClr val="5F5D5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4529B11-24A2-4779-9FDF-E154D6789044}"/>
                      </a:ext>
                    </a:extLst>
                  </p:cNvPr>
                  <p:cNvSpPr txBox="1"/>
                  <p:nvPr/>
                </p:nvSpPr>
                <p:spPr>
                  <a:xfrm>
                    <a:off x="3118101" y="5593793"/>
                    <a:ext cx="81520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dirty="0"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2014.02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+mj-ea"/>
                      <a:ea typeface="+mj-ea"/>
                    </a:endParaRPr>
                  </a:p>
                </p:txBody>
              </p:sp>
            </p:grp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A8762621-7F33-4EB6-9489-9E2B12CEF563}"/>
                    </a:ext>
                  </a:extLst>
                </p:cNvPr>
                <p:cNvSpPr/>
                <p:nvPr/>
              </p:nvSpPr>
              <p:spPr>
                <a:xfrm flipH="1">
                  <a:off x="4040198" y="4538880"/>
                  <a:ext cx="152723" cy="125561"/>
                </a:xfrm>
                <a:prstGeom prst="ellipse">
                  <a:avLst/>
                </a:prstGeom>
                <a:solidFill>
                  <a:srgbClr val="E4E0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CD52222B-5777-418D-8E29-D1D2E10DAAC5}"/>
                    </a:ext>
                  </a:extLst>
                </p:cNvPr>
                <p:cNvSpPr/>
                <p:nvPr/>
              </p:nvSpPr>
              <p:spPr>
                <a:xfrm>
                  <a:off x="4093699" y="4595111"/>
                  <a:ext cx="45719" cy="546120"/>
                </a:xfrm>
                <a:prstGeom prst="roundRect">
                  <a:avLst/>
                </a:prstGeom>
                <a:solidFill>
                  <a:srgbClr val="E4E0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E4E0DF"/>
                    </a:solidFill>
                  </a:endParaRP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C6F015-804B-481A-B015-2084D4D33431}"/>
                  </a:ext>
                </a:extLst>
              </p:cNvPr>
              <p:cNvSpPr txBox="1"/>
              <p:nvPr/>
            </p:nvSpPr>
            <p:spPr>
              <a:xfrm>
                <a:off x="4196264" y="2073836"/>
                <a:ext cx="21410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5E5E5E"/>
                    </a:solidFill>
                  </a:rPr>
                  <a:t>부천대학 졸업</a:t>
                </a:r>
                <a:endParaRPr lang="en-US" altLang="ko-KR" sz="1400" b="1" dirty="0">
                  <a:solidFill>
                    <a:srgbClr val="5E5E5E"/>
                  </a:solidFill>
                </a:endParaRPr>
              </a:p>
              <a:p>
                <a:r>
                  <a:rPr lang="ko-KR" altLang="en-US" sz="1400" dirty="0">
                    <a:solidFill>
                      <a:srgbClr val="5E5E5E"/>
                    </a:solidFill>
                  </a:rPr>
                  <a:t>토목공학과 </a:t>
                </a:r>
                <a:r>
                  <a:rPr lang="en-US" altLang="ko-KR" sz="1400" dirty="0">
                    <a:solidFill>
                      <a:srgbClr val="5E5E5E"/>
                    </a:solidFill>
                  </a:rPr>
                  <a:t>2009.03 </a:t>
                </a:r>
                <a:r>
                  <a:rPr lang="ko-KR" altLang="en-US" sz="1400" dirty="0">
                    <a:solidFill>
                      <a:srgbClr val="5E5E5E"/>
                    </a:solidFill>
                  </a:rPr>
                  <a:t>입학</a:t>
                </a: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86E603FE-AC33-41FE-9087-6E92AD979D6D}"/>
                </a:ext>
              </a:extLst>
            </p:cNvPr>
            <p:cNvGrpSpPr/>
            <p:nvPr/>
          </p:nvGrpSpPr>
          <p:grpSpPr>
            <a:xfrm>
              <a:off x="3045724" y="2741132"/>
              <a:ext cx="3754282" cy="699525"/>
              <a:chOff x="3047862" y="2740957"/>
              <a:chExt cx="3754282" cy="699525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B257CC88-0944-4F83-B8B6-9D802B605C23}"/>
                  </a:ext>
                </a:extLst>
              </p:cNvPr>
              <p:cNvGrpSpPr/>
              <p:nvPr/>
            </p:nvGrpSpPr>
            <p:grpSpPr>
              <a:xfrm>
                <a:off x="3047862" y="2740957"/>
                <a:ext cx="1148404" cy="699525"/>
                <a:chOff x="3044517" y="4441706"/>
                <a:chExt cx="1148404" cy="699525"/>
              </a:xfrm>
            </p:grpSpPr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5A03A22B-9F1F-4863-81BA-1057BD3B8C60}"/>
                    </a:ext>
                  </a:extLst>
                </p:cNvPr>
                <p:cNvGrpSpPr/>
                <p:nvPr/>
              </p:nvGrpSpPr>
              <p:grpSpPr>
                <a:xfrm>
                  <a:off x="3044517" y="4441706"/>
                  <a:ext cx="832855" cy="307777"/>
                  <a:chOff x="3109274" y="5593793"/>
                  <a:chExt cx="832855" cy="307777"/>
                </a:xfrm>
              </p:grpSpPr>
              <p:sp>
                <p:nvSpPr>
                  <p:cNvPr id="79" name="순서도: 수행의 시작/종료 78">
                    <a:extLst>
                      <a:ext uri="{FF2B5EF4-FFF2-40B4-BE49-F238E27FC236}">
                        <a16:creationId xmlns:a16="http://schemas.microsoft.com/office/drawing/2014/main" id="{D665EB5E-9EC4-445C-A4E2-66DB4DC950AE}"/>
                      </a:ext>
                    </a:extLst>
                  </p:cNvPr>
                  <p:cNvSpPr/>
                  <p:nvPr/>
                </p:nvSpPr>
                <p:spPr>
                  <a:xfrm>
                    <a:off x="3109274" y="5628643"/>
                    <a:ext cx="832855" cy="248007"/>
                  </a:xfrm>
                  <a:prstGeom prst="flowChartTerminator">
                    <a:avLst/>
                  </a:prstGeom>
                  <a:solidFill>
                    <a:srgbClr val="5F5D5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CEAEE3DC-8868-45DF-8CCA-0EBFEB8616A9}"/>
                      </a:ext>
                    </a:extLst>
                  </p:cNvPr>
                  <p:cNvSpPr txBox="1"/>
                  <p:nvPr/>
                </p:nvSpPr>
                <p:spPr>
                  <a:xfrm>
                    <a:off x="3118101" y="5593793"/>
                    <a:ext cx="81520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dirty="0"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2016.06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+mj-ea"/>
                      <a:ea typeface="+mj-ea"/>
                    </a:endParaRPr>
                  </a:p>
                </p:txBody>
              </p:sp>
            </p:grp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DEB3F6E2-92A5-4098-B5FE-8873E44CB4CB}"/>
                    </a:ext>
                  </a:extLst>
                </p:cNvPr>
                <p:cNvSpPr/>
                <p:nvPr/>
              </p:nvSpPr>
              <p:spPr>
                <a:xfrm flipH="1">
                  <a:off x="4040198" y="4538880"/>
                  <a:ext cx="152723" cy="125561"/>
                </a:xfrm>
                <a:prstGeom prst="ellipse">
                  <a:avLst/>
                </a:prstGeom>
                <a:solidFill>
                  <a:srgbClr val="E4E0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8" name="사각형: 둥근 모서리 77">
                  <a:extLst>
                    <a:ext uri="{FF2B5EF4-FFF2-40B4-BE49-F238E27FC236}">
                      <a16:creationId xmlns:a16="http://schemas.microsoft.com/office/drawing/2014/main" id="{F50635B8-03A5-4352-91A1-9824E847193C}"/>
                    </a:ext>
                  </a:extLst>
                </p:cNvPr>
                <p:cNvSpPr/>
                <p:nvPr/>
              </p:nvSpPr>
              <p:spPr>
                <a:xfrm>
                  <a:off x="4093699" y="4595111"/>
                  <a:ext cx="45719" cy="546120"/>
                </a:xfrm>
                <a:prstGeom prst="roundRect">
                  <a:avLst/>
                </a:prstGeom>
                <a:solidFill>
                  <a:srgbClr val="E4E0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E4E0DF"/>
                    </a:solidFill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447EE2E-C2EA-4125-BF15-6430E05A15ED}"/>
                  </a:ext>
                </a:extLst>
              </p:cNvPr>
              <p:cNvSpPr txBox="1"/>
              <p:nvPr/>
            </p:nvSpPr>
            <p:spPr>
              <a:xfrm>
                <a:off x="4196264" y="2747022"/>
                <a:ext cx="26058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rgbClr val="5E5E5E"/>
                    </a:solidFill>
                  </a:rPr>
                  <a:t>쥬신게임아카데미</a:t>
                </a:r>
                <a:r>
                  <a:rPr lang="ko-KR" altLang="en-US" sz="1400" b="1" dirty="0">
                    <a:solidFill>
                      <a:srgbClr val="5E5E5E"/>
                    </a:solidFill>
                  </a:rPr>
                  <a:t> 졸업</a:t>
                </a:r>
                <a:endParaRPr lang="en-US" altLang="ko-KR" sz="1400" b="1" dirty="0">
                  <a:solidFill>
                    <a:srgbClr val="5E5E5E"/>
                  </a:solidFill>
                </a:endParaRPr>
              </a:p>
              <a:p>
                <a:r>
                  <a:rPr lang="en-US" altLang="ko-KR" sz="1400" dirty="0">
                    <a:solidFill>
                      <a:srgbClr val="5E5E5E"/>
                    </a:solidFill>
                  </a:rPr>
                  <a:t>2015.06 </a:t>
                </a:r>
                <a:r>
                  <a:rPr lang="ko-KR" altLang="en-US" sz="1400" dirty="0">
                    <a:solidFill>
                      <a:srgbClr val="5E5E5E"/>
                    </a:solidFill>
                  </a:rPr>
                  <a:t>입학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3C85EC4-82FC-403D-A2CF-21FFC1F05A9C}"/>
                </a:ext>
              </a:extLst>
            </p:cNvPr>
            <p:cNvGrpSpPr/>
            <p:nvPr/>
          </p:nvGrpSpPr>
          <p:grpSpPr>
            <a:xfrm>
              <a:off x="3045724" y="3414492"/>
              <a:ext cx="3754282" cy="699525"/>
              <a:chOff x="3066068" y="3451821"/>
              <a:chExt cx="3754282" cy="699525"/>
            </a:xfrm>
          </p:grpSpPr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51E6256B-6B91-40BB-863E-FE1A0E67B69D}"/>
                  </a:ext>
                </a:extLst>
              </p:cNvPr>
              <p:cNvGrpSpPr/>
              <p:nvPr/>
            </p:nvGrpSpPr>
            <p:grpSpPr>
              <a:xfrm>
                <a:off x="3066068" y="3451821"/>
                <a:ext cx="1148404" cy="699525"/>
                <a:chOff x="3044517" y="4441706"/>
                <a:chExt cx="1148404" cy="699525"/>
              </a:xfrm>
            </p:grpSpPr>
            <p:grpSp>
              <p:nvGrpSpPr>
                <p:cNvPr id="178" name="그룹 177">
                  <a:extLst>
                    <a:ext uri="{FF2B5EF4-FFF2-40B4-BE49-F238E27FC236}">
                      <a16:creationId xmlns:a16="http://schemas.microsoft.com/office/drawing/2014/main" id="{3CE457D7-D367-4F49-93D4-BA4A6B5162A5}"/>
                    </a:ext>
                  </a:extLst>
                </p:cNvPr>
                <p:cNvGrpSpPr/>
                <p:nvPr/>
              </p:nvGrpSpPr>
              <p:grpSpPr>
                <a:xfrm>
                  <a:off x="3044517" y="4441706"/>
                  <a:ext cx="832855" cy="307777"/>
                  <a:chOff x="3109274" y="5593793"/>
                  <a:chExt cx="832855" cy="307777"/>
                </a:xfrm>
              </p:grpSpPr>
              <p:sp>
                <p:nvSpPr>
                  <p:cNvPr id="181" name="순서도: 수행의 시작/종료 180">
                    <a:extLst>
                      <a:ext uri="{FF2B5EF4-FFF2-40B4-BE49-F238E27FC236}">
                        <a16:creationId xmlns:a16="http://schemas.microsoft.com/office/drawing/2014/main" id="{88690747-1503-4B1C-B92B-2EDA2BC8F1FC}"/>
                      </a:ext>
                    </a:extLst>
                  </p:cNvPr>
                  <p:cNvSpPr/>
                  <p:nvPr/>
                </p:nvSpPr>
                <p:spPr>
                  <a:xfrm>
                    <a:off x="3109274" y="5628643"/>
                    <a:ext cx="832855" cy="248007"/>
                  </a:xfrm>
                  <a:prstGeom prst="flowChartTerminator">
                    <a:avLst/>
                  </a:prstGeom>
                  <a:solidFill>
                    <a:srgbClr val="5F5D5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89BAC7D8-84E2-4B45-A6BC-3E6E49679BE4}"/>
                      </a:ext>
                    </a:extLst>
                  </p:cNvPr>
                  <p:cNvSpPr txBox="1"/>
                  <p:nvPr/>
                </p:nvSpPr>
                <p:spPr>
                  <a:xfrm>
                    <a:off x="3118101" y="5593793"/>
                    <a:ext cx="81520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dirty="0"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2018.02</a:t>
                    </a:r>
                    <a:endParaRPr lang="ko-KR" altLang="en-US" sz="1400" dirty="0">
                      <a:solidFill>
                        <a:schemeClr val="bg1"/>
                      </a:solidFill>
                      <a:latin typeface="+mj-ea"/>
                      <a:ea typeface="+mj-ea"/>
                    </a:endParaRPr>
                  </a:p>
                </p:txBody>
              </p:sp>
            </p:grpSp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3A05680F-5A65-4E60-97A9-C40EFDA2EDE3}"/>
                    </a:ext>
                  </a:extLst>
                </p:cNvPr>
                <p:cNvSpPr/>
                <p:nvPr/>
              </p:nvSpPr>
              <p:spPr>
                <a:xfrm flipH="1">
                  <a:off x="4040198" y="4538880"/>
                  <a:ext cx="152723" cy="125561"/>
                </a:xfrm>
                <a:prstGeom prst="ellipse">
                  <a:avLst/>
                </a:prstGeom>
                <a:solidFill>
                  <a:srgbClr val="E4E0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0" name="사각형: 둥근 모서리 179">
                  <a:extLst>
                    <a:ext uri="{FF2B5EF4-FFF2-40B4-BE49-F238E27FC236}">
                      <a16:creationId xmlns:a16="http://schemas.microsoft.com/office/drawing/2014/main" id="{E19CEDB3-D598-41BE-AEAA-51D41004C68D}"/>
                    </a:ext>
                  </a:extLst>
                </p:cNvPr>
                <p:cNvSpPr/>
                <p:nvPr/>
              </p:nvSpPr>
              <p:spPr>
                <a:xfrm>
                  <a:off x="4093699" y="4595111"/>
                  <a:ext cx="45719" cy="546120"/>
                </a:xfrm>
                <a:prstGeom prst="roundRect">
                  <a:avLst/>
                </a:prstGeom>
                <a:solidFill>
                  <a:srgbClr val="E4E0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E4E0DF"/>
                    </a:solidFill>
                  </a:endParaRPr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3B1B00F-6447-479E-85EB-25E5DD54B3DB}"/>
                  </a:ext>
                </a:extLst>
              </p:cNvPr>
              <p:cNvSpPr txBox="1"/>
              <p:nvPr/>
            </p:nvSpPr>
            <p:spPr>
              <a:xfrm>
                <a:off x="4214470" y="3457886"/>
                <a:ext cx="26058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5E5E5E"/>
                    </a:solidFill>
                  </a:rPr>
                  <a:t>한국산업기술대학교 졸업예정</a:t>
                </a:r>
                <a:endParaRPr lang="en-US" altLang="ko-KR" sz="1400" b="1" dirty="0">
                  <a:solidFill>
                    <a:srgbClr val="5E5E5E"/>
                  </a:solidFill>
                </a:endParaRPr>
              </a:p>
              <a:p>
                <a:r>
                  <a:rPr lang="ko-KR" altLang="en-US" sz="1400" dirty="0">
                    <a:solidFill>
                      <a:srgbClr val="5E5E5E"/>
                    </a:solidFill>
                  </a:rPr>
                  <a:t>게임공학과 </a:t>
                </a:r>
                <a:r>
                  <a:rPr lang="en-US" altLang="ko-KR" sz="1400" dirty="0">
                    <a:solidFill>
                      <a:srgbClr val="5E5E5E"/>
                    </a:solidFill>
                  </a:rPr>
                  <a:t>2015.03 </a:t>
                </a:r>
                <a:r>
                  <a:rPr lang="ko-KR" altLang="en-US" sz="1400" dirty="0">
                    <a:solidFill>
                      <a:srgbClr val="5E5E5E"/>
                    </a:solidFill>
                  </a:rPr>
                  <a:t>편입학</a:t>
                </a: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5D893CB-B592-43A9-991C-C1037224903B}"/>
              </a:ext>
            </a:extLst>
          </p:cNvPr>
          <p:cNvGrpSpPr/>
          <p:nvPr/>
        </p:nvGrpSpPr>
        <p:grpSpPr>
          <a:xfrm>
            <a:off x="107148" y="4966150"/>
            <a:ext cx="2715561" cy="2698658"/>
            <a:chOff x="107148" y="5002098"/>
            <a:chExt cx="2715561" cy="2698658"/>
          </a:xfrm>
        </p:grpSpPr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50CC51AF-9180-4107-A9CC-4008B16F3993}"/>
                </a:ext>
              </a:extLst>
            </p:cNvPr>
            <p:cNvGrpSpPr/>
            <p:nvPr/>
          </p:nvGrpSpPr>
          <p:grpSpPr>
            <a:xfrm>
              <a:off x="147152" y="5002098"/>
              <a:ext cx="2587469" cy="482707"/>
              <a:chOff x="163000" y="5705172"/>
              <a:chExt cx="2587469" cy="482707"/>
            </a:xfrm>
          </p:grpSpPr>
          <p:sp>
            <p:nvSpPr>
              <p:cNvPr id="169" name="사각형: 둥근 모서리 168">
                <a:extLst>
                  <a:ext uri="{FF2B5EF4-FFF2-40B4-BE49-F238E27FC236}">
                    <a16:creationId xmlns:a16="http://schemas.microsoft.com/office/drawing/2014/main" id="{EF41E124-E9B8-49A6-91B1-58D920D271D5}"/>
                  </a:ext>
                </a:extLst>
              </p:cNvPr>
              <p:cNvSpPr/>
              <p:nvPr/>
            </p:nvSpPr>
            <p:spPr>
              <a:xfrm flipV="1">
                <a:off x="164770" y="6142160"/>
                <a:ext cx="2585699" cy="45719"/>
              </a:xfrm>
              <a:prstGeom prst="roundRect">
                <a:avLst/>
              </a:prstGeom>
              <a:solidFill>
                <a:srgbClr val="5E5E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E65BAA85-B7C3-41BF-9943-A9FC6D643D98}"/>
                  </a:ext>
                </a:extLst>
              </p:cNvPr>
              <p:cNvSpPr txBox="1"/>
              <p:nvPr/>
            </p:nvSpPr>
            <p:spPr>
              <a:xfrm>
                <a:off x="373261" y="5705172"/>
                <a:ext cx="2083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Achievement</a:t>
                </a:r>
                <a:endParaRPr lang="ko-KR" altLang="en-US" sz="24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923D07B6-AB02-49CA-A3FC-D93DA9AB4839}"/>
                  </a:ext>
                </a:extLst>
              </p:cNvPr>
              <p:cNvSpPr/>
              <p:nvPr/>
            </p:nvSpPr>
            <p:spPr>
              <a:xfrm>
                <a:off x="163000" y="5830874"/>
                <a:ext cx="210261" cy="2102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26DA9B1-06AE-4DA8-AECA-A91EDBAC748D}"/>
                </a:ext>
              </a:extLst>
            </p:cNvPr>
            <p:cNvSpPr txBox="1"/>
            <p:nvPr/>
          </p:nvSpPr>
          <p:spPr>
            <a:xfrm>
              <a:off x="107148" y="5501729"/>
              <a:ext cx="27155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HUGE 2016 : </a:t>
              </a:r>
              <a:r>
                <a:rPr lang="en-US" altLang="ko-KR" sz="1400" b="1" dirty="0" err="1">
                  <a:solidFill>
                    <a:schemeClr val="bg1"/>
                  </a:solidFill>
                </a:rPr>
                <a:t>Sideomorph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ko-KR" altLang="en-US" sz="1400" b="1" dirty="0">
                  <a:solidFill>
                    <a:schemeClr val="bg1"/>
                  </a:solidFill>
                </a:rPr>
                <a:t>우수작품 선정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및 전시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(2016.09.30 ~ 2016.10.04)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E40E12B-CAC9-4442-BEB2-8616359C261A}"/>
                </a:ext>
              </a:extLst>
            </p:cNvPr>
            <p:cNvSpPr txBox="1"/>
            <p:nvPr/>
          </p:nvSpPr>
          <p:spPr>
            <a:xfrm>
              <a:off x="107148" y="6231910"/>
              <a:ext cx="27155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G-STAR 2016 : </a:t>
              </a:r>
              <a:r>
                <a:rPr lang="en-US" altLang="ko-KR" sz="1400" b="1" dirty="0" err="1">
                  <a:solidFill>
                    <a:schemeClr val="bg1"/>
                  </a:solidFill>
                </a:rPr>
                <a:t>Sideomorph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ko-KR" altLang="en-US" sz="1400" b="1" dirty="0">
                  <a:solidFill>
                    <a:schemeClr val="bg1"/>
                  </a:solidFill>
                </a:rPr>
                <a:t>출품 및 전시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(2016.11.17 ~ 2016.11.20)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40D11D8-4067-4239-9104-03A28B041508}"/>
                </a:ext>
              </a:extLst>
            </p:cNvPr>
            <p:cNvSpPr txBox="1"/>
            <p:nvPr/>
          </p:nvSpPr>
          <p:spPr>
            <a:xfrm>
              <a:off x="107148" y="6962092"/>
              <a:ext cx="271556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산업기술대전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2017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: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노루막이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ko-KR" altLang="en-US" sz="1400" b="1" dirty="0">
                  <a:solidFill>
                    <a:schemeClr val="bg1"/>
                  </a:solidFill>
                </a:rPr>
                <a:t>우수작품 선정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및 전시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(2017.10.18 ~ 2017.10.19)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67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</TotalTime>
  <Words>186</Words>
  <Application>Microsoft Office PowerPoint</Application>
  <PresentationFormat>A4 용지(210x297mm)</PresentationFormat>
  <Paragraphs>65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허지훈</dc:creator>
  <cp:lastModifiedBy>허지훈</cp:lastModifiedBy>
  <cp:revision>58</cp:revision>
  <dcterms:created xsi:type="dcterms:W3CDTF">2017-07-20T07:12:43Z</dcterms:created>
  <dcterms:modified xsi:type="dcterms:W3CDTF">2017-08-17T05:41:00Z</dcterms:modified>
</cp:coreProperties>
</file>