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9" r:id="rId3"/>
    <p:sldId id="260" r:id="rId4"/>
    <p:sldId id="262" r:id="rId5"/>
    <p:sldId id="266" r:id="rId6"/>
    <p:sldId id="267" r:id="rId7"/>
    <p:sldId id="263" r:id="rId8"/>
    <p:sldId id="264" r:id="rId9"/>
    <p:sldId id="265" r:id="rId10"/>
    <p:sldId id="269" r:id="rId11"/>
    <p:sldId id="270" r:id="rId12"/>
    <p:sldId id="271" r:id="rId13"/>
    <p:sldId id="280" r:id="rId14"/>
    <p:sldId id="272" r:id="rId15"/>
    <p:sldId id="282" r:id="rId16"/>
    <p:sldId id="273" r:id="rId17"/>
    <p:sldId id="274" r:id="rId18"/>
    <p:sldId id="281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3DC76DAF-7B8E-41F8-B121-D81764C3E9A2}">
          <p14:sldIdLst>
            <p14:sldId id="258"/>
          </p14:sldIdLst>
        </p14:section>
        <p14:section name="목차" id="{F8192184-3F15-4824-BF5D-32CA419100DB}">
          <p14:sldIdLst>
            <p14:sldId id="259"/>
          </p14:sldIdLst>
        </p14:section>
        <p14:section name="게임 컨셉" id="{8CA70DAD-D112-4739-B7B8-7D5B82D5956B}">
          <p14:sldIdLst>
            <p14:sldId id="260"/>
            <p14:sldId id="262"/>
            <p14:sldId id="266"/>
            <p14:sldId id="267"/>
            <p14:sldId id="263"/>
            <p14:sldId id="264"/>
            <p14:sldId id="265"/>
            <p14:sldId id="269"/>
            <p14:sldId id="270"/>
          </p14:sldIdLst>
        </p14:section>
        <p14:section name="디자인" id="{02ABB368-8FAF-49F3-A1CE-35F6BB616BCC}">
          <p14:sldIdLst>
            <p14:sldId id="271"/>
            <p14:sldId id="280"/>
            <p14:sldId id="272"/>
            <p14:sldId id="282"/>
            <p14:sldId id="273"/>
            <p14:sldId id="274"/>
          </p14:sldIdLst>
        </p14:section>
        <p14:section name="연구 과제" id="{E37DB16D-FE8F-4FDD-8A57-7B9207AF7C8F}">
          <p14:sldIdLst>
            <p14:sldId id="281"/>
          </p14:sldIdLst>
        </p14:section>
        <p14:section name="개발 계획" id="{9E065DBF-C078-4BDA-A753-3B59B2EAD5F9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5F"/>
    <a:srgbClr val="00DA63"/>
    <a:srgbClr val="4537FF"/>
    <a:srgbClr val="0E00C0"/>
    <a:srgbClr val="F25A3C"/>
    <a:srgbClr val="DF320F"/>
    <a:srgbClr val="EAB200"/>
    <a:srgbClr val="83C937"/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040D6-1D68-4BF4-B6AF-014E5E60BCF9}" v="484" dt="2018-12-10T18:49:3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77932" autoAdjust="0"/>
  </p:normalViewPr>
  <p:slideViewPr>
    <p:cSldViewPr snapToGrid="0">
      <p:cViewPr varScale="1">
        <p:scale>
          <a:sx n="67" d="100"/>
          <a:sy n="67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23A69-A730-4BF6-8DEA-FD1E0013C86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5115-DB4E-4F22-AA29-E723E723D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6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0806a2254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무기가 여러 종류가 있어서 선택할 수 있다는 뜻인가요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96" name="Google Shape;196;g40806a2254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0806a2254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40806a2254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배경을 어떻게 할 것인지</a:t>
            </a:r>
            <a:r>
              <a:rPr lang="en-US" altLang="ko-KR" dirty="0"/>
              <a:t>? - </a:t>
            </a:r>
            <a:r>
              <a:rPr lang="ko-KR" altLang="en-US" dirty="0" err="1"/>
              <a:t>큐브맵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오브젝트를 공격해서 없애면 파편이 되는 오브젝트가 남는 것인가</a:t>
            </a:r>
            <a:r>
              <a:rPr lang="en-US" altLang="ko-KR" dirty="0"/>
              <a:t>? </a:t>
            </a:r>
            <a:r>
              <a:rPr lang="ko-KR" altLang="en-US" dirty="0"/>
              <a:t>그 파편도 충돌하는 것인가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파편이 생긴다면 그 건물 파편을 어떻게 구현할 것인지</a:t>
            </a:r>
            <a:endParaRPr lang="en-US" altLang="ko-KR" dirty="0"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806a2254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 질문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40806a2254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0806a2254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40806a2254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포스트 프로세싱</a:t>
            </a:r>
            <a:r>
              <a:rPr lang="en-US" altLang="ko-KR" dirty="0"/>
              <a:t>: </a:t>
            </a:r>
            <a:r>
              <a:rPr lang="ko-KR" altLang="en-US" dirty="0"/>
              <a:t>모션 </a:t>
            </a:r>
            <a:r>
              <a:rPr lang="ko-KR" altLang="en-US" dirty="0" err="1"/>
              <a:t>블러</a:t>
            </a:r>
            <a:r>
              <a:rPr lang="en-US" altLang="ko-KR" dirty="0"/>
              <a:t>, </a:t>
            </a:r>
            <a:r>
              <a:rPr lang="ko-KR" altLang="en-US" dirty="0" err="1"/>
              <a:t>카툰</a:t>
            </a:r>
            <a:r>
              <a:rPr lang="ko-KR" altLang="en-US" dirty="0"/>
              <a:t> 렌더링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5115-DB4E-4F22-AA29-E723E723D1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29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0806a2254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예상질문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무기를 바꿀 때 무기를 들고 있는 모습의 모델로 바꾸는지 무기의 모델만 바뀌는지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175" name="Google Shape;175;g40806a2254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806a2254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0806a2254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806a225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40806a225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806a2254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0806a2254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0806a2254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g40806a2254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9141-987B-4E0E-8A1C-0D0C5E34CD8A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89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42AD-A711-4F07-AF92-61D330AD20B2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3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643C-D9FF-4B24-B73E-D589B63AA460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6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1534-38D3-446E-A87B-41ED7EA6F28B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4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ECCB-99D1-481F-8164-6090A1775B37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9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E58F-1A82-4A42-989B-D07B942E1FCE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0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DFE7-914D-4046-A60E-33D8623911A0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7124" y="6161187"/>
            <a:ext cx="1062155" cy="490599"/>
          </a:xfrm>
        </p:spPr>
        <p:txBody>
          <a:bodyPr/>
          <a:lstStyle>
            <a:lvl1pPr>
              <a:defRPr sz="1600"/>
            </a:lvl1pPr>
          </a:lstStyle>
          <a:p>
            <a:fld id="{22F905C2-50D5-44AC-866D-A51ECBF004AC}" type="slidenum">
              <a:rPr lang="ko-KR" altLang="en-US" smtClean="0"/>
              <a:pPr/>
              <a:t>‹#›</a:t>
            </a:fld>
            <a:r>
              <a:rPr lang="en-US" altLang="ko-KR" dirty="0"/>
              <a:t>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38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C0C3-320C-461F-925D-4A93EEF6A707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0AF4-ECE2-4057-8D3B-8B2263B0CFA0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7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018E-F1AF-4CAA-9DD5-BA77B6C40E95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2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5A91-4B35-4702-A24C-ECBC0E47F3C9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5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6736B-4A53-4FA4-8E59-8BB049B3B73C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4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AD11-C483-4887-8737-CC24028AEEAD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CA6E81C-E4EF-482F-BC78-6F664451D9FB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706A5A2-9EB7-40B5-A512-DBBE4894DCB4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2F905C2-50D5-44AC-866D-A51ECBF00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81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/>
            <a:r>
              <a:rPr lang="ko-KR" altLang="en-US" sz="9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휴먼엑스포" panose="02030504000101010101" pitchFamily="18" charset="-127"/>
                <a:ea typeface="휴먼엑스포" panose="02030504000101010101" pitchFamily="18" charset="-127"/>
                <a:cs typeface="Century Gothic"/>
                <a:sym typeface="Century Gothic"/>
              </a:rPr>
              <a:t> 알약전사</a:t>
            </a:r>
            <a:endParaRPr lang="ko-KR" altLang="en-US" sz="96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810001" y="5141951"/>
            <a:ext cx="10572000" cy="137188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2013180024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윤도균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2013180004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김</a:t>
            </a:r>
            <a:r>
              <a:rPr 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</a:t>
            </a:r>
            <a:r>
              <a:rPr lang="ko-KR" sz="2200" b="0" i="0" u="none" strike="noStrike" cap="none" dirty="0">
                <a:solidFill>
                  <a:schemeClr val="lt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Century Gothic"/>
              </a:rPr>
              <a:t>훈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ko-KR" sz="2200" b="0" i="0" u="none" strike="noStrike" cap="none" dirty="0">
                <a:solidFill>
                  <a:schemeClr val="lt1"/>
                </a:solidFill>
                <a:latin typeface="Adobe Garamond Pro" panose="02020502060506020403" pitchFamily="18" charset="0"/>
                <a:cs typeface="Century Gothic"/>
                <a:sym typeface="Century Gothic"/>
              </a:rPr>
              <a:t>2013180013</a:t>
            </a:r>
            <a:r>
              <a:rPr lang="ko-KR" sz="2200" dirty="0">
                <a:latin typeface="+mn-ea"/>
                <a:ea typeface="+mn-ea"/>
              </a:rPr>
              <a:t> </a:t>
            </a:r>
            <a:r>
              <a:rPr lang="ko-KR" sz="2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박진수</a:t>
            </a:r>
            <a:endParaRPr sz="2200" b="0" i="0" u="none" strike="noStrike" cap="none" dirty="0">
              <a:solidFill>
                <a:schemeClr val="lt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  <a:p>
            <a:pPr marL="0" marR="0" lvl="0" indent="0" algn="r" rtl="0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9937102" y="121298"/>
            <a:ext cx="2156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Team</a:t>
            </a:r>
            <a:r>
              <a:rPr lang="ko-KR" sz="1800" b="0" i="0" u="none" strike="noStrike" cap="none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Pill</a:t>
            </a:r>
            <a:r>
              <a:rPr lang="en-US" altLang="ko-KR" sz="1800" b="0" i="0" u="none" strike="noStrike" cap="none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Arial"/>
                <a:sym typeface="Arial"/>
              </a:rPr>
              <a:t>sFighter</a:t>
            </a:r>
            <a:endParaRPr sz="18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n-ea"/>
              <a:cs typeface="Arial"/>
              <a:sym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1074FE-B9B4-44B8-A0BE-9C9F806CD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12512"/>
              </p:ext>
            </p:extLst>
          </p:nvPr>
        </p:nvGraphicFramePr>
        <p:xfrm>
          <a:off x="260350" y="121298"/>
          <a:ext cx="2242820" cy="19589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2820">
                  <a:extLst>
                    <a:ext uri="{9D8B030D-6E8A-4147-A177-3AD203B41FA5}">
                      <a16:colId xmlns:a16="http://schemas.microsoft.com/office/drawing/2014/main" val="2128069708"/>
                    </a:ext>
                  </a:extLst>
                </a:gridCol>
              </a:tblGrid>
              <a:tr h="645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 교수 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731872"/>
                  </a:ext>
                </a:extLst>
              </a:tr>
              <a:tr h="13131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556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탄창</a:t>
            </a:r>
            <a:r>
              <a:rPr lang="ko-KR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식</a:t>
            </a:r>
            <a:endParaRPr sz="2200" dirty="0">
              <a:solidFill>
                <a:srgbClr val="FFFF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현재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남은 총알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수를 모두 사용하면 자동으로 재장전 된다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총알을 다 쓰지 않아도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수동으로 재장전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할 수 있다</a:t>
            </a: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74930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충전식</a:t>
            </a:r>
            <a:endParaRPr lang="ko-KR" altLang="en-US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717550"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500" dirty="0">
                <a:latin typeface="+mn-ea"/>
              </a:rPr>
              <a:t>시간이 지나며 무기의 에너지가 충전되고</a:t>
            </a:r>
            <a:r>
              <a:rPr lang="en-US" altLang="ko-KR" sz="1500" dirty="0">
                <a:latin typeface="+mn-ea"/>
              </a:rPr>
              <a:t>,</a:t>
            </a:r>
            <a:r>
              <a:rPr lang="ko-KR" altLang="en-US" sz="1500" dirty="0">
                <a:latin typeface="+mn-ea"/>
              </a:rPr>
              <a:t> 일정 치 이상 충전되어야 발사할 수 있다</a:t>
            </a:r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60FB582D-E6FF-421E-893D-D9CA3A47AEE4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발사형 무기 재장전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7FC7CA-180B-4B5E-8FF5-90131B9E2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36" y="4346672"/>
            <a:ext cx="2353995" cy="188319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D1800F-C82A-4DFE-95D8-8A839E1BB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46" y="2906001"/>
            <a:ext cx="3176917" cy="171866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7F3F04-0E19-4691-B3FA-76F18487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10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05" name="Google Shape;205;p29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2200" dirty="0" err="1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점수제</a:t>
            </a:r>
            <a:r>
              <a:rPr lang="en-US" altLang="ko-KR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게임</a:t>
            </a:r>
            <a:endParaRPr sz="2200" dirty="0">
              <a:solidFill>
                <a:srgbClr val="FFFF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양쪽 팀이 일정치의 포인트를 가지고 상대의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캐릭터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를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죽이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면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점수가 늘어난다</a:t>
            </a: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한쪽 팀의 포인트가 </a:t>
            </a:r>
            <a:r>
              <a:rPr lang="en-US" altLang="ko-KR" sz="1500" dirty="0">
                <a:solidFill>
                  <a:srgbClr val="FFFFFF"/>
                </a:solidFill>
                <a:latin typeface="+mn-ea"/>
              </a:rPr>
              <a:t>20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이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 되면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승리하는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게임 방식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2200" dirty="0" err="1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데스매치</a:t>
            </a:r>
            <a:r>
              <a:rPr lang="en-US" altLang="ko-KR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200" dirty="0">
                <a:solidFill>
                  <a:srgbClr val="FFFF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게임</a:t>
            </a:r>
            <a:endParaRPr sz="2200" dirty="0">
              <a:solidFill>
                <a:srgbClr val="FFFF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플레이어 마다 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3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번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부활</a:t>
            </a:r>
            <a:r>
              <a:rPr lang="en-US" altLang="ko-KR" sz="15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할 수 있다</a:t>
            </a:r>
            <a:endParaRPr lang="en-US" altLang="ko-KR" sz="1500" dirty="0">
              <a:solidFill>
                <a:srgbClr val="FFFFFF"/>
              </a:solidFill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모든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</a:rPr>
              <a:t>플레이어가 죽은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팀이 패배하는 </a:t>
            </a:r>
            <a:r>
              <a:rPr lang="ko-KR" altLang="en-US" sz="1500" dirty="0">
                <a:solidFill>
                  <a:srgbClr val="FFFFFF"/>
                </a:solidFill>
                <a:latin typeface="+mn-ea"/>
                <a:ea typeface="+mn-ea"/>
              </a:rPr>
              <a:t>게임 </a:t>
            </a:r>
            <a:r>
              <a:rPr lang="ko-KR" sz="1500" dirty="0">
                <a:solidFill>
                  <a:srgbClr val="FFFFFF"/>
                </a:solidFill>
                <a:latin typeface="+mn-ea"/>
                <a:ea typeface="+mn-ea"/>
              </a:rPr>
              <a:t>방식</a:t>
            </a:r>
            <a:endParaRPr sz="15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6286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dirty="0">
              <a:latin typeface="+mn-ea"/>
              <a:ea typeface="+mn-ea"/>
            </a:endParaRPr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B5111FAA-93B2-4BDC-8801-6EBED7CC663A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게임 규칙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B337467-9599-40E3-AF2B-0D8AD1FCB49E}"/>
              </a:ext>
            </a:extLst>
          </p:cNvPr>
          <p:cNvCxnSpPr>
            <a:cxnSpLocks/>
          </p:cNvCxnSpPr>
          <p:nvPr/>
        </p:nvCxnSpPr>
        <p:spPr>
          <a:xfrm>
            <a:off x="818712" y="4145688"/>
            <a:ext cx="1055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EBC60E-08E7-4FC8-8BF8-312DF065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11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en-US" dirty="0">
                <a:latin typeface="+mn-ea"/>
                <a:cs typeface="Century Gothic"/>
                <a:sym typeface="Century Gothic"/>
              </a:rPr>
              <a:t>스테이지 기획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b="1" dirty="0">
                <a:latin typeface="+mn-ea"/>
                <a:ea typeface="+mn-ea"/>
              </a:rPr>
              <a:t>우주</a:t>
            </a:r>
            <a:r>
              <a:rPr 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스테이지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6570904" y="2861500"/>
            <a:ext cx="4802384" cy="3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장애물이자 바닥의 역할을 하는 부유하는 암석이 존재</a:t>
            </a: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sz="1700" dirty="0">
                <a:solidFill>
                  <a:schemeClr val="lt1"/>
                </a:solidFill>
                <a:latin typeface="+mn-ea"/>
              </a:rPr>
              <a:t>공격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으로 암석을 파괴할 수 있다</a:t>
            </a: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 err="1">
                <a:solidFill>
                  <a:schemeClr val="lt1"/>
                </a:solidFill>
                <a:latin typeface="+mn-ea"/>
              </a:rPr>
              <a:t>랜덤한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 운석이 떨어져 플레이어와 부딪힌다</a:t>
            </a:r>
            <a:endParaRPr lang="en-US" altLang="ko-KR"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sz="1700" dirty="0">
                <a:solidFill>
                  <a:schemeClr val="lt1"/>
                </a:solidFill>
                <a:latin typeface="+mn-ea"/>
              </a:rPr>
              <a:t>중력이 작용하지 않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는다</a:t>
            </a:r>
            <a:endParaRPr sz="1700" dirty="0">
              <a:solidFill>
                <a:schemeClr val="lt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D273E-2099-4433-9355-C0D0E587E8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0" y="3026382"/>
            <a:ext cx="4888429" cy="30552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F6D4835E-9C56-4E65-B179-92412AF60D83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배경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76CF9C-755D-4308-B739-8ADC3747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12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3F9D5-7C95-43E1-B9A1-8D8240B1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cs typeface="Century Gothic"/>
                <a:sym typeface="Century Gothic"/>
              </a:rPr>
              <a:t>스테이지 기획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FB031-691C-4B71-B7CD-A9CCDFE5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b="1" dirty="0"/>
              <a:t>서든 </a:t>
            </a:r>
            <a:r>
              <a:rPr lang="ko-KR" altLang="en-US" b="1" dirty="0" err="1"/>
              <a:t>데스</a:t>
            </a:r>
            <a:r>
              <a:rPr lang="ko-KR" altLang="en-US" b="1" dirty="0"/>
              <a:t> 타임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Google Shape;150;p21">
            <a:extLst>
              <a:ext uri="{FF2B5EF4-FFF2-40B4-BE49-F238E27FC236}">
                <a16:creationId xmlns:a16="http://schemas.microsoft.com/office/drawing/2014/main" id="{11169490-8101-4328-9F35-BCC986039D9E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이벤트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488CF-8448-4AFF-A74F-5FBD886A9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59" y="2718483"/>
            <a:ext cx="6242304" cy="351129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7A5F7A-E684-4B1D-A103-1844AF94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13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2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스테이지 기획</a:t>
            </a: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19" name="Google Shape;219;p31"/>
          <p:cNvSpPr txBox="1">
            <a:spLocks noGrp="1"/>
          </p:cNvSpPr>
          <p:nvPr>
            <p:ph idx="1"/>
          </p:nvPr>
        </p:nvSpPr>
        <p:spPr>
          <a:xfrm>
            <a:off x="818712" y="2228242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b="1" dirty="0">
                <a:latin typeface="+mn-ea"/>
              </a:rPr>
              <a:t>스페이스 </a:t>
            </a:r>
            <a:r>
              <a:rPr lang="ko-KR" altLang="en-US" b="1" dirty="0" err="1">
                <a:latin typeface="+mn-ea"/>
                <a:ea typeface="+mn-ea"/>
              </a:rPr>
              <a:t>콜로니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스테이지</a:t>
            </a: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Century Gothic"/>
              <a:sym typeface="Century Gothic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6584555" y="2823673"/>
            <a:ext cx="3922200" cy="3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우주 공간에 있는 도시를 표현</a:t>
            </a: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장애물이 되는 </a:t>
            </a:r>
            <a:r>
              <a:rPr lang="ko-KR" sz="1700" dirty="0">
                <a:solidFill>
                  <a:schemeClr val="lt1"/>
                </a:solidFill>
                <a:latin typeface="+mn-ea"/>
                <a:ea typeface="+mn-ea"/>
              </a:rPr>
              <a:t>건물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들</a:t>
            </a:r>
            <a:r>
              <a:rPr lang="ko-KR" sz="1700" dirty="0">
                <a:solidFill>
                  <a:schemeClr val="lt1"/>
                </a:solidFill>
                <a:latin typeface="+mn-ea"/>
                <a:ea typeface="+mn-ea"/>
              </a:rPr>
              <a:t>이 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존재</a:t>
            </a: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공격으로 건물을 </a:t>
            </a: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파괴할</a:t>
            </a:r>
            <a:r>
              <a:rPr lang="ko-KR" altLang="en-US" sz="1700" dirty="0">
                <a:solidFill>
                  <a:schemeClr val="lt1"/>
                </a:solidFill>
                <a:latin typeface="+mn-ea"/>
                <a:ea typeface="+mn-ea"/>
              </a:rPr>
              <a:t> 수 있다</a:t>
            </a:r>
            <a:r>
              <a:rPr lang="en-US" altLang="ko-KR" sz="1700" dirty="0">
                <a:solidFill>
                  <a:schemeClr val="lt1"/>
                </a:solidFill>
                <a:latin typeface="+mn-ea"/>
                <a:ea typeface="+mn-ea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endParaRPr lang="en-US" altLang="ko-KR" sz="17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8000"/>
              <a:buFont typeface="Wingdings 2" panose="05020102010507070707" pitchFamily="18" charset="2"/>
              <a:buChar char=""/>
            </a:pPr>
            <a:r>
              <a:rPr lang="ko-KR" altLang="en-US" sz="1700" dirty="0">
                <a:solidFill>
                  <a:schemeClr val="lt1"/>
                </a:solidFill>
                <a:latin typeface="+mn-ea"/>
              </a:rPr>
              <a:t>중력이 작용한다</a:t>
            </a:r>
            <a:r>
              <a:rPr lang="en-US" altLang="ko-KR" sz="1700" dirty="0">
                <a:solidFill>
                  <a:schemeClr val="lt1"/>
                </a:solidFill>
                <a:latin typeface="+mn-ea"/>
              </a:rPr>
              <a:t>.</a:t>
            </a:r>
            <a:endParaRPr sz="17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06515-6AAF-4E7D-8405-53D682357FD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89" y="3023370"/>
            <a:ext cx="4887311" cy="313420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9FA32C0E-9393-4DE3-BAD0-5960D170137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배경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F708A1-E742-4E7A-98D6-9DF0FF7F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14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28755-5461-47D6-820C-7ED3E560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dirty="0"/>
              <a:t>아이템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2F6F2-6C04-4658-B603-B40703436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ko-KR" altLang="en-US" dirty="0"/>
              <a:t>스테이지에 랜덤하게 생성되는 보급품 상자</a:t>
            </a:r>
            <a:endParaRPr lang="en-US" altLang="ko-KR" dirty="0"/>
          </a:p>
          <a:p>
            <a:r>
              <a:rPr lang="ko-KR" altLang="en-US" dirty="0"/>
              <a:t>상자를 파괴하면 아이템을 습득</a:t>
            </a:r>
            <a:endParaRPr lang="en-US" altLang="ko-KR" dirty="0"/>
          </a:p>
          <a:p>
            <a:r>
              <a:rPr lang="ko-KR" altLang="en-US" dirty="0"/>
              <a:t>아이템을 사용하는 것으로 이로운 효과를 얻는다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BBEB6A-17B7-48DB-8E5F-1AC3A726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7124" y="6161187"/>
            <a:ext cx="1062155" cy="490599"/>
          </a:xfrm>
        </p:spPr>
        <p:txBody>
          <a:bodyPr/>
          <a:lstStyle/>
          <a:p>
            <a:fld id="{22F905C2-50D5-44AC-866D-A51ECBF004AC}" type="slidenum">
              <a:rPr lang="ko-KR" altLang="en-US" smtClean="0"/>
              <a:pPr/>
              <a:t>15</a:t>
            </a:fld>
            <a:r>
              <a:rPr lang="en-US" altLang="ko-KR"/>
              <a:t>/19</a:t>
            </a:r>
            <a:endParaRPr lang="ko-KR" altLang="en-US" dirty="0"/>
          </a:p>
        </p:txBody>
      </p:sp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21B0DF84-1D6A-48C9-BED0-01D7F4E08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68" y="2373478"/>
            <a:ext cx="3591460" cy="359146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38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D6454C-ABFE-4C88-992A-F59A23B6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91" y="2384048"/>
            <a:ext cx="6830794" cy="38435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내 </a:t>
            </a: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UI 디자인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9459525" y="2658896"/>
            <a:ext cx="2479500" cy="71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플레이어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주변의 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적들의 위치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빨간 점으로 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9459525" y="4627931"/>
            <a:ext cx="2566500" cy="72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장비한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무기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표시하고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사용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중인 무기는 강조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78150" y="2758520"/>
            <a:ext cx="1895100" cy="661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팀원의 이름과 체력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을 </a:t>
            </a:r>
            <a:r>
              <a:rPr lang="ko-KR" altLang="en-US" sz="1600" dirty="0">
                <a:solidFill>
                  <a:schemeClr val="lt1"/>
                </a:solidFill>
                <a:latin typeface="+mn-ea"/>
              </a:rPr>
              <a:t>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>
            <a:off x="385050" y="3396638"/>
            <a:ext cx="2142900" cy="1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2527950" y="3176834"/>
            <a:ext cx="705444" cy="98981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8371001" y="5147035"/>
            <a:ext cx="827373" cy="99504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38" name="Google Shape;238;p32"/>
          <p:cNvCxnSpPr>
            <a:cxnSpLocks/>
            <a:stCxn id="237" idx="3"/>
          </p:cNvCxnSpPr>
          <p:nvPr/>
        </p:nvCxnSpPr>
        <p:spPr>
          <a:xfrm flipV="1">
            <a:off x="9198374" y="5316200"/>
            <a:ext cx="262651" cy="32835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2"/>
          <p:cNvCxnSpPr>
            <a:cxnSpLocks/>
          </p:cNvCxnSpPr>
          <p:nvPr/>
        </p:nvCxnSpPr>
        <p:spPr>
          <a:xfrm flipV="1">
            <a:off x="9461025" y="5316200"/>
            <a:ext cx="2478000" cy="12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32"/>
          <p:cNvSpPr/>
          <p:nvPr/>
        </p:nvSpPr>
        <p:spPr>
          <a:xfrm>
            <a:off x="8111050" y="2484613"/>
            <a:ext cx="1076400" cy="1063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41" name="Google Shape;241;p32"/>
          <p:cNvCxnSpPr>
            <a:cxnSpLocks/>
          </p:cNvCxnSpPr>
          <p:nvPr/>
        </p:nvCxnSpPr>
        <p:spPr>
          <a:xfrm>
            <a:off x="9187450" y="3313875"/>
            <a:ext cx="2626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50;p33">
            <a:extLst>
              <a:ext uri="{FF2B5EF4-FFF2-40B4-BE49-F238E27FC236}">
                <a16:creationId xmlns:a16="http://schemas.microsoft.com/office/drawing/2014/main" id="{51933535-DE47-40E9-898E-A9D58179DAFA}"/>
              </a:ext>
            </a:extLst>
          </p:cNvPr>
          <p:cNvSpPr txBox="1"/>
          <p:nvPr/>
        </p:nvSpPr>
        <p:spPr>
          <a:xfrm>
            <a:off x="2195488" y="1916650"/>
            <a:ext cx="7369800" cy="42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+mn-ea"/>
                <a:ea typeface="+mn-ea"/>
              </a:rPr>
              <a:t>1920 X 1280 기준</a:t>
            </a:r>
            <a:endParaRPr sz="170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F3033A-3020-4EDF-BD89-EC2CC3B7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16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50929C1F-5BBD-45CB-AC93-28E131924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991" y="2384048"/>
            <a:ext cx="6830794" cy="384356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en-US" dirty="0">
                <a:latin typeface="+mn-ea"/>
                <a:cs typeface="Century Gothic"/>
                <a:sym typeface="Century Gothic"/>
              </a:rPr>
              <a:t>게임 내 </a:t>
            </a:r>
            <a:r>
              <a:rPr lang="ko-KR" altLang="ko-KR" dirty="0">
                <a:latin typeface="+mn-ea"/>
                <a:cs typeface="Century Gothic"/>
                <a:sym typeface="Century Gothic"/>
              </a:rPr>
              <a:t>UI 디자인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2195488" y="1916650"/>
            <a:ext cx="7369800" cy="42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lt1"/>
                </a:solidFill>
                <a:latin typeface="+mn-ea"/>
                <a:ea typeface="+mn-ea"/>
              </a:rPr>
              <a:t>1920 X 1280 기준</a:t>
            </a:r>
            <a:endParaRPr sz="170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7319350" y="3775675"/>
            <a:ext cx="214339" cy="10398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55" name="Google Shape;255;p33"/>
          <p:cNvCxnSpPr>
            <a:cxnSpLocks/>
            <a:stCxn id="254" idx="3"/>
          </p:cNvCxnSpPr>
          <p:nvPr/>
        </p:nvCxnSpPr>
        <p:spPr>
          <a:xfrm>
            <a:off x="7533689" y="4295575"/>
            <a:ext cx="2048411" cy="101964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3"/>
          <p:cNvSpPr txBox="1"/>
          <p:nvPr/>
        </p:nvSpPr>
        <p:spPr>
          <a:xfrm>
            <a:off x="9582100" y="4897475"/>
            <a:ext cx="2486420" cy="42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남아있는 </a:t>
            </a:r>
            <a:r>
              <a:rPr lang="ko-KR" sz="1600" b="1" dirty="0">
                <a:solidFill>
                  <a:schemeClr val="lt1"/>
                </a:solidFill>
                <a:latin typeface="+mn-ea"/>
                <a:ea typeface="+mn-ea"/>
              </a:rPr>
              <a:t>총알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수를 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7078116" y="3775675"/>
            <a:ext cx="214339" cy="1039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cxnSp>
        <p:nvCxnSpPr>
          <p:cNvPr id="258" name="Google Shape;258;p33"/>
          <p:cNvCxnSpPr>
            <a:cxnSpLocks/>
          </p:cNvCxnSpPr>
          <p:nvPr/>
        </p:nvCxnSpPr>
        <p:spPr>
          <a:xfrm>
            <a:off x="9582100" y="5315215"/>
            <a:ext cx="2386380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3"/>
          <p:cNvCxnSpPr>
            <a:cxnSpLocks/>
            <a:stCxn id="257" idx="0"/>
          </p:cNvCxnSpPr>
          <p:nvPr/>
        </p:nvCxnSpPr>
        <p:spPr>
          <a:xfrm flipV="1">
            <a:off x="7185286" y="3366964"/>
            <a:ext cx="424554" cy="40871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33"/>
          <p:cNvCxnSpPr>
            <a:cxnSpLocks/>
          </p:cNvCxnSpPr>
          <p:nvPr/>
        </p:nvCxnSpPr>
        <p:spPr>
          <a:xfrm flipV="1">
            <a:off x="7609840" y="3366965"/>
            <a:ext cx="3606800" cy="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3"/>
          <p:cNvSpPr txBox="1"/>
          <p:nvPr/>
        </p:nvSpPr>
        <p:spPr>
          <a:xfrm>
            <a:off x="9528420" y="2511710"/>
            <a:ext cx="19727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남아있는 </a:t>
            </a:r>
            <a:r>
              <a:rPr lang="ko-KR" sz="1600" b="1" dirty="0" err="1">
                <a:solidFill>
                  <a:schemeClr val="lt1"/>
                </a:solidFill>
                <a:latin typeface="+mn-ea"/>
                <a:ea typeface="+mn-ea"/>
              </a:rPr>
              <a:t>부스터</a:t>
            </a:r>
            <a:endParaRPr sz="1600" b="1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잔량을 표시하는 세로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+mn-ea"/>
                <a:ea typeface="+mn-ea"/>
              </a:rPr>
              <a:t>슬라이더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63" name="Google Shape;263;p33"/>
          <p:cNvCxnSpPr>
            <a:cxnSpLocks/>
          </p:cNvCxnSpPr>
          <p:nvPr/>
        </p:nvCxnSpPr>
        <p:spPr>
          <a:xfrm flipH="1">
            <a:off x="2473150" y="2868350"/>
            <a:ext cx="2742288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3"/>
          <p:cNvCxnSpPr/>
          <p:nvPr/>
        </p:nvCxnSpPr>
        <p:spPr>
          <a:xfrm flipH="1">
            <a:off x="2195500" y="2868350"/>
            <a:ext cx="285900" cy="571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3"/>
          <p:cNvCxnSpPr>
            <a:cxnSpLocks/>
          </p:cNvCxnSpPr>
          <p:nvPr/>
        </p:nvCxnSpPr>
        <p:spPr>
          <a:xfrm flipH="1" flipV="1">
            <a:off x="172720" y="3418500"/>
            <a:ext cx="2022755" cy="10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5215438" y="2462450"/>
            <a:ext cx="1329900" cy="422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294110" y="2532710"/>
            <a:ext cx="1884565" cy="88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진행중인 게임의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lt1"/>
                </a:solidFill>
                <a:latin typeface="+mn-ea"/>
                <a:ea typeface="+mn-ea"/>
              </a:rPr>
              <a:t>포인트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dirty="0" err="1">
                <a:solidFill>
                  <a:schemeClr val="lt1"/>
                </a:solidFill>
                <a:latin typeface="+mn-ea"/>
                <a:ea typeface="+mn-ea"/>
              </a:rPr>
              <a:t>or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b="1" dirty="0" err="1">
                <a:solidFill>
                  <a:schemeClr val="lt1"/>
                </a:solidFill>
                <a:latin typeface="+mn-ea"/>
                <a:ea typeface="+mn-ea"/>
              </a:rPr>
              <a:t>리스폰횟수</a:t>
            </a:r>
            <a:r>
              <a:rPr lang="ko-KR" sz="1600" dirty="0" err="1">
                <a:solidFill>
                  <a:schemeClr val="lt1"/>
                </a:solidFill>
                <a:latin typeface="+mn-ea"/>
                <a:ea typeface="+mn-ea"/>
              </a:rPr>
              <a:t>를</a:t>
            </a:r>
            <a:r>
              <a:rPr lang="en-US" altLang="ko-KR" sz="1600" dirty="0">
                <a:solidFill>
                  <a:schemeClr val="lt1"/>
                </a:solidFill>
                <a:latin typeface="+mn-ea"/>
                <a:ea typeface="+mn-ea"/>
              </a:rPr>
              <a:t> </a:t>
            </a:r>
            <a:r>
              <a:rPr lang="ko-KR" sz="1600" dirty="0">
                <a:solidFill>
                  <a:schemeClr val="lt1"/>
                </a:solidFill>
                <a:latin typeface="+mn-ea"/>
                <a:ea typeface="+mn-ea"/>
              </a:rPr>
              <a:t>표시</a:t>
            </a:r>
            <a:endParaRPr sz="1600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F45B99-5E15-4F31-8B86-02448EEE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17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78156-B37C-4C98-B696-DDEA8827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중점 연구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F7F34-11AB-4B89-B68A-B3AA5F2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509192" cy="3636511"/>
          </a:xfrm>
        </p:spPr>
        <p:txBody>
          <a:bodyPr/>
          <a:lstStyle/>
          <a:p>
            <a:r>
              <a:rPr lang="en-US" altLang="ko-KR" dirty="0"/>
              <a:t>DirectX12</a:t>
            </a:r>
            <a:r>
              <a:rPr lang="ko-KR" altLang="en-US" dirty="0"/>
              <a:t> 기반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endParaRPr lang="en-US" altLang="ko-KR" dirty="0"/>
          </a:p>
          <a:p>
            <a:r>
              <a:rPr lang="ko-KR" altLang="en-US" dirty="0"/>
              <a:t>환경 매핑을 사용한 금속 재질 표현</a:t>
            </a:r>
            <a:endParaRPr lang="en-US" altLang="ko-KR" dirty="0"/>
          </a:p>
          <a:p>
            <a:r>
              <a:rPr lang="ko-KR" altLang="en-US" dirty="0" err="1"/>
              <a:t>범프</a:t>
            </a:r>
            <a:r>
              <a:rPr lang="ko-KR" altLang="en-US" dirty="0"/>
              <a:t> 매핑을 사용한 질감의 디테일 표현</a:t>
            </a:r>
            <a:endParaRPr lang="en-US" altLang="ko-KR" dirty="0"/>
          </a:p>
          <a:p>
            <a:r>
              <a:rPr lang="ko-KR" altLang="en-US" dirty="0"/>
              <a:t>포스트 프로세싱 기법을 사용한 렌더링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모델 기반 서버 개발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D6BB7-EA41-40E6-B8FF-BADBDA78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18</a:t>
            </a:fld>
            <a:r>
              <a:rPr lang="en-US" altLang="ko-KR"/>
              <a:t>/19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D42507-C91B-4B7C-A62B-E0DB70E62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9" y="1464485"/>
            <a:ext cx="2816289" cy="216062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66822E-8EBD-4CCE-8F4E-0525822CC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847" y="1464485"/>
            <a:ext cx="3421431" cy="206892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DA170979-15EF-4F81-A942-5D8B0E61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440" y="4040541"/>
            <a:ext cx="3328416" cy="2093491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EF2F83-FA87-4E73-A93E-A68608BF8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615" y="3779140"/>
            <a:ext cx="2928663" cy="24950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229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역할 분담</a:t>
            </a:r>
            <a:endParaRPr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14B6F9-3D92-435A-B056-C4F751C5B4D2}"/>
              </a:ext>
            </a:extLst>
          </p:cNvPr>
          <p:cNvSpPr/>
          <p:nvPr/>
        </p:nvSpPr>
        <p:spPr>
          <a:xfrm>
            <a:off x="1460936" y="2154620"/>
            <a:ext cx="3023807" cy="970450"/>
          </a:xfrm>
          <a:prstGeom prst="rect">
            <a:avLst/>
          </a:prstGeom>
          <a:solidFill>
            <a:srgbClr val="EAB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돋움체" panose="020B0609000101010101" pitchFamily="49" charset="-127"/>
                <a:ea typeface="돋움체" panose="020B0609000101010101" pitchFamily="49" charset="-127"/>
                <a:cs typeface="함초롬바탕" panose="02030604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838FF-0CE8-40B9-BC12-749C59CD77F9}"/>
              </a:ext>
            </a:extLst>
          </p:cNvPr>
          <p:cNvSpPr/>
          <p:nvPr/>
        </p:nvSpPr>
        <p:spPr>
          <a:xfrm>
            <a:off x="5626207" y="2154620"/>
            <a:ext cx="5104856" cy="970450"/>
          </a:xfrm>
          <a:prstGeom prst="rect">
            <a:avLst/>
          </a:prstGeom>
          <a:solidFill>
            <a:srgbClr val="83C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돋움체" panose="020B0609000101010101" pitchFamily="49" charset="-127"/>
                <a:ea typeface="돋움체" panose="020B0609000101010101" pitchFamily="49" charset="-127"/>
                <a:cs typeface="함초롬바탕" panose="02030604000101010101" pitchFamily="18" charset="-127"/>
              </a:rPr>
              <a:t>클라이언트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81A6F39-AC35-45CE-A56E-01F2DF6708FD}"/>
              </a:ext>
            </a:extLst>
          </p:cNvPr>
          <p:cNvSpPr/>
          <p:nvPr/>
        </p:nvSpPr>
        <p:spPr>
          <a:xfrm>
            <a:off x="1460937" y="3279228"/>
            <a:ext cx="3023807" cy="2785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A37466-F8BE-4710-8E5C-151755563ACA}"/>
              </a:ext>
            </a:extLst>
          </p:cNvPr>
          <p:cNvSpPr/>
          <p:nvPr/>
        </p:nvSpPr>
        <p:spPr>
          <a:xfrm>
            <a:off x="5626207" y="3279228"/>
            <a:ext cx="5104856" cy="2785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672ECCF-5959-4973-AB28-3C7D5E2776E3}"/>
              </a:ext>
            </a:extLst>
          </p:cNvPr>
          <p:cNvSpPr/>
          <p:nvPr/>
        </p:nvSpPr>
        <p:spPr>
          <a:xfrm>
            <a:off x="2109157" y="3909848"/>
            <a:ext cx="1727363" cy="1524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김대훈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EE7643-8297-43E3-9954-9F2F5EEA63DD}"/>
              </a:ext>
            </a:extLst>
          </p:cNvPr>
          <p:cNvSpPr/>
          <p:nvPr/>
        </p:nvSpPr>
        <p:spPr>
          <a:xfrm>
            <a:off x="6170242" y="3862052"/>
            <a:ext cx="1727363" cy="1524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박진수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A43143-9F69-4EE0-82A3-3EEF77BB539D}"/>
              </a:ext>
            </a:extLst>
          </p:cNvPr>
          <p:cNvSpPr/>
          <p:nvPr/>
        </p:nvSpPr>
        <p:spPr>
          <a:xfrm>
            <a:off x="8441640" y="3862052"/>
            <a:ext cx="1727363" cy="1524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윤도균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6DA9E73-BDE0-4512-9CC8-650E0CA0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19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772239" y="1734857"/>
            <a:ext cx="2444758" cy="338828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5500" b="1" i="0" u="none" strike="noStrike" cap="non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Century Gothic"/>
              </a:rPr>
              <a:t>목차</a:t>
            </a:r>
            <a:endParaRPr lang="ko-KR" altLang="en-US" sz="5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prstGeom prst="rect">
            <a:avLst/>
          </a:prstGeom>
          <a:effectLst/>
        </p:spPr>
        <p:txBody>
          <a:bodyPr spcFirstLastPara="1" lIns="91425" tIns="45700" rIns="91425" bIns="45700" anchorCtr="0">
            <a:normAutofit/>
          </a:bodyPr>
          <a:lstStyle/>
          <a:p>
            <a:pPr marL="571500" marR="0" lvl="0" indent="-457200" rtl="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컨셉</a:t>
            </a:r>
            <a:r>
              <a:rPr lang="en-US" altLang="ko-KR" dirty="0">
                <a:latin typeface="+mn-ea"/>
                <a:ea typeface="+mn-ea"/>
              </a:rPr>
              <a:t>..................................................3~16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게임 컨셉</a:t>
            </a:r>
            <a:r>
              <a:rPr lang="en-US" altLang="ko-KR" dirty="0">
                <a:latin typeface="+mn-ea"/>
                <a:ea typeface="+mn-ea"/>
              </a:rPr>
              <a:t>.........................3~11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altLang="en-US" dirty="0">
                <a:latin typeface="+mn-ea"/>
              </a:rPr>
              <a:t>스테이지</a:t>
            </a:r>
            <a:r>
              <a:rPr lang="en-US" altLang="ko-KR" dirty="0">
                <a:latin typeface="+mn-ea"/>
                <a:ea typeface="+mn-ea"/>
              </a:rPr>
              <a:t>..........................12~14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UI</a:t>
            </a:r>
            <a:r>
              <a:rPr lang="en-US" altLang="ko-KR" dirty="0">
                <a:latin typeface="+mn-ea"/>
                <a:ea typeface="+mn-ea"/>
              </a:rPr>
              <a:t>........................................15,16</a:t>
            </a:r>
            <a:endParaRPr lang="ko-KR" altLang="en-US" dirty="0">
              <a:latin typeface="+mn-ea"/>
              <a:ea typeface="+mn-ea"/>
            </a:endParaRPr>
          </a:p>
          <a:p>
            <a:pPr marL="914400" marR="0" lvl="1" indent="-330200" rtl="0">
              <a:spcBef>
                <a:spcPts val="0"/>
              </a:spcBef>
              <a:buSzPts val="1600"/>
              <a:buChar char="-"/>
            </a:pPr>
            <a:endParaRPr lang="ko-KR" altLang="en-US" dirty="0">
              <a:latin typeface="+mn-ea"/>
              <a:ea typeface="+mn-ea"/>
            </a:endParaRPr>
          </a:p>
          <a:p>
            <a:pPr marL="571500" marR="0" lvl="0" indent="-457200" rtl="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연구 과제</a:t>
            </a:r>
            <a:r>
              <a:rPr lang="en-US" altLang="ko-KR" dirty="0">
                <a:latin typeface="+mn-ea"/>
                <a:ea typeface="+mn-ea"/>
              </a:rPr>
              <a:t>..........................................17</a:t>
            </a:r>
            <a:endParaRPr lang="ko-KR" altLang="en-US" dirty="0">
              <a:latin typeface="+mn-ea"/>
              <a:ea typeface="+mn-ea"/>
            </a:endParaRPr>
          </a:p>
          <a:p>
            <a:pPr marL="914400" marR="0" lvl="1" indent="-330200" rtl="0">
              <a:spcBef>
                <a:spcPts val="0"/>
              </a:spcBef>
              <a:buSzPts val="1600"/>
              <a:buChar char="-"/>
            </a:pPr>
            <a:endParaRPr lang="ko-KR" altLang="en-US" dirty="0">
              <a:latin typeface="+mn-ea"/>
              <a:ea typeface="+mn-ea"/>
            </a:endParaRPr>
          </a:p>
          <a:p>
            <a:pPr marL="584200" marR="0" lvl="0" indent="-457200" rtl="0">
              <a:spcBef>
                <a:spcPts val="0"/>
              </a:spcBef>
              <a:buSzPts val="1600"/>
              <a:buFont typeface="+mj-lt"/>
              <a:buAutoNum type="arabicPeriod"/>
            </a:pPr>
            <a:r>
              <a:rPr lang="ko-KR" altLang="en-US" dirty="0">
                <a:latin typeface="+mn-ea"/>
                <a:ea typeface="+mn-ea"/>
              </a:rPr>
              <a:t>구현 계획</a:t>
            </a:r>
            <a:r>
              <a:rPr lang="en-US" altLang="ko-KR" dirty="0">
                <a:latin typeface="+mn-ea"/>
                <a:ea typeface="+mn-ea"/>
              </a:rPr>
              <a:t>.......................................</a:t>
            </a:r>
            <a:r>
              <a:rPr lang="en-US" altLang="ko-KR" dirty="0">
                <a:latin typeface="+mn-ea"/>
              </a:rPr>
              <a:t>18~19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역할 분담</a:t>
            </a:r>
            <a:r>
              <a:rPr lang="en-US" altLang="ko-KR" dirty="0">
                <a:latin typeface="+mn-ea"/>
                <a:ea typeface="+mn-ea"/>
              </a:rPr>
              <a:t>...............................</a:t>
            </a:r>
            <a:r>
              <a:rPr lang="en-US" altLang="ko-KR" dirty="0">
                <a:latin typeface="+mn-ea"/>
              </a:rPr>
              <a:t>18</a:t>
            </a:r>
            <a:endParaRPr lang="ko-KR" altLang="en-US" dirty="0">
              <a:latin typeface="+mn-ea"/>
              <a:ea typeface="+mn-ea"/>
            </a:endParaRPr>
          </a:p>
          <a:p>
            <a:pPr marL="869950" lvl="1">
              <a:spcBef>
                <a:spcPts val="0"/>
              </a:spcBef>
              <a:buSzPts val="1600"/>
            </a:pPr>
            <a:r>
              <a:rPr lang="ko-KR" dirty="0">
                <a:latin typeface="+mn-ea"/>
                <a:ea typeface="+mn-ea"/>
              </a:rPr>
              <a:t>예상 개발 일정</a:t>
            </a:r>
            <a:r>
              <a:rPr lang="en-US" altLang="ko-KR" dirty="0">
                <a:latin typeface="+mn-ea"/>
                <a:ea typeface="+mn-ea"/>
              </a:rPr>
              <a:t>....................19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altLang="en-US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예상 일정</a:t>
            </a:r>
            <a:endParaRPr lang="ko-KR" altLang="en-US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8EE494-DEFD-4D97-83CF-5AB1D59D7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07" y="2567152"/>
            <a:ext cx="9467783" cy="3539358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05A81-D74D-4C76-BA5F-14830C40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20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>
              <a:latin typeface="+mn-ea"/>
              <a:ea typeface="+mn-ea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‘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SD건담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캡슐파이터’를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모방한 3</a:t>
            </a:r>
            <a:r>
              <a:rPr lang="ko-KR" dirty="0">
                <a:latin typeface="+mn-ea"/>
                <a:ea typeface="+mn-ea"/>
              </a:rPr>
              <a:t>인칭 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비행슈팅액션게임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762FD908-F87D-4F47-BC41-22319CC843F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장르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F3A105-78EF-452C-9B23-0F44E1C8B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9" y="2861443"/>
            <a:ext cx="5328631" cy="29973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D1737B-191C-4158-A683-29DF418FB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31" y="2861443"/>
            <a:ext cx="5328631" cy="29973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6CC66B-154A-404C-8CAD-06D0A47E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3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서로 잡아먹고 </a:t>
            </a:r>
            <a:r>
              <a:rPr lang="ko-KR" sz="1800" b="0" i="0" u="none" strike="noStrike" cap="none" dirty="0" err="1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잡아먹히는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Century Gothic"/>
                <a:sym typeface="Century Gothic"/>
              </a:rPr>
              <a:t> 상성 관계에서의 전투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950" y="2964250"/>
            <a:ext cx="3532975" cy="336939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8DC0C48E-1C81-4F79-8EE2-9FD613DF000B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별: 꼭짓점 24개 1">
            <a:extLst>
              <a:ext uri="{FF2B5EF4-FFF2-40B4-BE49-F238E27FC236}">
                <a16:creationId xmlns:a16="http://schemas.microsoft.com/office/drawing/2014/main" id="{7783C5AB-5E33-4C6D-A58F-F52C6286951F}"/>
              </a:ext>
            </a:extLst>
          </p:cNvPr>
          <p:cNvSpPr/>
          <p:nvPr/>
        </p:nvSpPr>
        <p:spPr>
          <a:xfrm>
            <a:off x="5544655" y="2919090"/>
            <a:ext cx="4378960" cy="1544320"/>
          </a:xfrm>
          <a:prstGeom prst="star24">
            <a:avLst/>
          </a:prstGeom>
          <a:solidFill>
            <a:srgbClr val="F25A3C"/>
          </a:solidFill>
          <a:ln>
            <a:solidFill>
              <a:srgbClr val="DF320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>
                <a:latin typeface="+mn-ea"/>
              </a:rPr>
              <a:t>상성 타입에 대해 데미지가 증가</a:t>
            </a:r>
          </a:p>
        </p:txBody>
      </p:sp>
      <p:sp>
        <p:nvSpPr>
          <p:cNvPr id="8" name="별: 꼭짓점 24개 7">
            <a:extLst>
              <a:ext uri="{FF2B5EF4-FFF2-40B4-BE49-F238E27FC236}">
                <a16:creationId xmlns:a16="http://schemas.microsoft.com/office/drawing/2014/main" id="{C76B2159-83AC-4FC3-800B-2D81BF883054}"/>
              </a:ext>
            </a:extLst>
          </p:cNvPr>
          <p:cNvSpPr/>
          <p:nvPr/>
        </p:nvSpPr>
        <p:spPr>
          <a:xfrm>
            <a:off x="7237191" y="4551904"/>
            <a:ext cx="4378960" cy="1544320"/>
          </a:xfrm>
          <a:prstGeom prst="star24">
            <a:avLst/>
          </a:prstGeom>
          <a:solidFill>
            <a:srgbClr val="00B050"/>
          </a:solidFill>
          <a:ln>
            <a:solidFill>
              <a:srgbClr val="007E3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b="1" dirty="0" err="1">
                <a:latin typeface="+mn-ea"/>
              </a:rPr>
              <a:t>역상성</a:t>
            </a:r>
            <a:r>
              <a:rPr lang="ko-KR" altLang="en-US" b="1" dirty="0">
                <a:latin typeface="+mn-ea"/>
              </a:rPr>
              <a:t> 타입에 대해 데미지가 감소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B75E6B-58F5-409C-AFC2-72828852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4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dirty="0">
                <a:latin typeface="+mn-ea"/>
                <a:ea typeface="+mn-ea"/>
              </a:rPr>
              <a:t>캐릭터마다 고유의 </a:t>
            </a:r>
            <a:r>
              <a:rPr lang="ko-KR" dirty="0">
                <a:latin typeface="+mn-ea"/>
                <a:ea typeface="+mn-ea"/>
              </a:rPr>
              <a:t>무기 3개를 </a:t>
            </a:r>
            <a:r>
              <a:rPr lang="ko-KR" altLang="en-US" dirty="0">
                <a:latin typeface="+mn-ea"/>
              </a:rPr>
              <a:t>지니고</a:t>
            </a:r>
            <a:r>
              <a:rPr lang="ko-KR" dirty="0">
                <a:latin typeface="+mn-ea"/>
                <a:ea typeface="+mn-ea"/>
              </a:rPr>
              <a:t> 시작</a:t>
            </a:r>
            <a:endParaRPr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dirty="0">
                <a:latin typeface="+mn-ea"/>
                <a:ea typeface="+mn-ea"/>
              </a:rPr>
              <a:t>상황에 따라 필요한 무기를 바꿔가며 싸</a:t>
            </a:r>
            <a:r>
              <a:rPr lang="ko-KR" altLang="en-US" dirty="0">
                <a:latin typeface="+mn-ea"/>
                <a:ea typeface="+mn-ea"/>
              </a:rPr>
              <a:t>울 수 있</a:t>
            </a:r>
            <a:r>
              <a:rPr lang="ko-KR" dirty="0">
                <a:latin typeface="+mn-ea"/>
                <a:ea typeface="+mn-ea"/>
              </a:rPr>
              <a:t>다</a:t>
            </a:r>
            <a:endParaRPr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dirty="0">
              <a:latin typeface="+mn-ea"/>
              <a:ea typeface="+mn-ea"/>
            </a:endParaRPr>
          </a:p>
        </p:txBody>
      </p:sp>
      <p:pic>
        <p:nvPicPr>
          <p:cNvPr id="179" name="Google Shape;179;p2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60" y="3311509"/>
            <a:ext cx="4021721" cy="170700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5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9680" y="4507092"/>
            <a:ext cx="3768290" cy="2103232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1" name="Google Shape;181;p25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3474" y="3429000"/>
            <a:ext cx="4761166" cy="173782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8B46AF1E-4172-4E11-9693-5FF9FC1F1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2904A6AB-4F93-4A6C-87AA-099F95C902A6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무기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2F4885-1A8B-4727-80AA-585F1FBE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5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EFEFE"/>
              </a:buClr>
              <a:buSzPts val="4000"/>
            </a:pPr>
            <a:r>
              <a:rPr lang="ko-KR" altLang="ko-KR" dirty="0">
                <a:latin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ko-KR" altLang="en-US" sz="2000" dirty="0" err="1">
                <a:latin typeface="+mn-ea"/>
                <a:ea typeface="+mn-ea"/>
              </a:rPr>
              <a:t>부스터</a:t>
            </a:r>
            <a:r>
              <a:rPr lang="ko-KR" altLang="en-US" sz="2000" dirty="0">
                <a:latin typeface="+mn-ea"/>
                <a:ea typeface="+mn-ea"/>
              </a:rPr>
              <a:t> 게이지를 사용해 비행한다</a:t>
            </a:r>
            <a:endParaRPr sz="2000" dirty="0">
              <a:latin typeface="+mn-ea"/>
              <a:ea typeface="+mn-ea"/>
            </a:endParaRPr>
          </a:p>
        </p:txBody>
      </p:sp>
      <p:pic>
        <p:nvPicPr>
          <p:cNvPr id="7" name="Google Shape;138;p19">
            <a:extLst>
              <a:ext uri="{FF2B5EF4-FFF2-40B4-BE49-F238E27FC236}">
                <a16:creationId xmlns:a16="http://schemas.microsoft.com/office/drawing/2014/main" id="{9BD69C8C-F14A-444F-8FAA-FE6EB15525D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322" y="2359900"/>
            <a:ext cx="5693388" cy="405091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  <p:sp>
        <p:nvSpPr>
          <p:cNvPr id="8" name="Google Shape;150;p21">
            <a:extLst>
              <a:ext uri="{FF2B5EF4-FFF2-40B4-BE49-F238E27FC236}">
                <a16:creationId xmlns:a16="http://schemas.microsoft.com/office/drawing/2014/main" id="{56631065-C555-4775-A283-F5068BB32965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비행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0C2DB-2F67-4EC6-BCBC-0DF90FCFF16E}"/>
              </a:ext>
            </a:extLst>
          </p:cNvPr>
          <p:cNvSpPr/>
          <p:nvPr/>
        </p:nvSpPr>
        <p:spPr>
          <a:xfrm>
            <a:off x="7535917" y="5654566"/>
            <a:ext cx="1975945" cy="341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7CADBF7-4C05-4A8A-95E3-51D6A14A10BB}"/>
              </a:ext>
            </a:extLst>
          </p:cNvPr>
          <p:cNvCxnSpPr/>
          <p:nvPr/>
        </p:nvCxnSpPr>
        <p:spPr>
          <a:xfrm>
            <a:off x="4750676" y="4256690"/>
            <a:ext cx="2785241" cy="1397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30456-601F-479D-A68D-FBCB67D8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6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idx="1"/>
          </p:nvPr>
        </p:nvSpPr>
        <p:spPr>
          <a:xfrm>
            <a:off x="3608832" y="3429000"/>
            <a:ext cx="7764480" cy="24298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체력, 방어력,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이동속도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가 높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은 근접 전투 특화 타입</a:t>
            </a:r>
            <a:endParaRPr lang="en-US" altLang="ko-KR"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수평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이동시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부스터를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소모하는 양이 적다</a:t>
            </a:r>
            <a:endParaRPr lang="en-US" altLang="ko-KR"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시야가 좁고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자동</a:t>
            </a:r>
            <a:r>
              <a:rPr lang="en-US" altLang="ko-KR" sz="19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조준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이 되는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 거리가 짧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다</a:t>
            </a:r>
            <a:endParaRPr lang="en-US" altLang="ko-KR"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80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근거리 전투에 적합한 무장을 갖추고 있다</a:t>
            </a:r>
            <a:endParaRPr sz="1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E511CBAA-507F-4CC5-99DC-5B07EAD3C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C5E08-F399-49DE-AB64-E50DD6FA0FC3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F25A3C"/>
          </a:solidFill>
          <a:ln>
            <a:noFill/>
          </a:ln>
          <a:effectLst>
            <a:glow rad="228600">
              <a:srgbClr val="F25A3C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근거리 캐릭터</a:t>
            </a:r>
          </a:p>
        </p:txBody>
      </p:sp>
      <p:sp>
        <p:nvSpPr>
          <p:cNvPr id="12" name="Google Shape;150;p21">
            <a:extLst>
              <a:ext uri="{FF2B5EF4-FFF2-40B4-BE49-F238E27FC236}">
                <a16:creationId xmlns:a16="http://schemas.microsoft.com/office/drawing/2014/main" id="{5872F836-7497-4E86-A152-ED0D24C8795F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135FB4-BAEF-4E62-93AA-9D4B0C1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7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idx="1"/>
          </p:nvPr>
        </p:nvSpPr>
        <p:spPr>
          <a:xfrm>
            <a:off x="3572256" y="3428999"/>
            <a:ext cx="7801056" cy="24298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2000" dirty="0">
                <a:solidFill>
                  <a:srgbClr val="FFFFFF"/>
                </a:solidFill>
                <a:latin typeface="+mn-ea"/>
                <a:ea typeface="+mn-ea"/>
              </a:rPr>
              <a:t>전체적으로 밸런스 잡힌 성능</a:t>
            </a:r>
            <a:endParaRPr lang="en-US" altLang="ko-KR" sz="20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모든 능력치가 중간에 있는 표준 캐릭터</a:t>
            </a:r>
            <a:endParaRPr lang="en-US" altLang="ko-KR" sz="2000" dirty="0">
              <a:solidFill>
                <a:srgbClr val="FFFFFF"/>
              </a:solidFill>
              <a:latin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2000" dirty="0">
                <a:solidFill>
                  <a:srgbClr val="FFFFFF"/>
                </a:solidFill>
                <a:latin typeface="+mn-ea"/>
                <a:ea typeface="+mn-ea"/>
              </a:rPr>
              <a:t>중거리 전투에 </a:t>
            </a:r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적합한</a:t>
            </a:r>
            <a:r>
              <a:rPr lang="ko-KR" altLang="en-US" sz="2000" dirty="0">
                <a:solidFill>
                  <a:srgbClr val="FFFFFF"/>
                </a:solidFill>
                <a:latin typeface="+mn-ea"/>
                <a:ea typeface="+mn-ea"/>
              </a:rPr>
              <a:t> 무장을 갖추고 있다</a:t>
            </a:r>
            <a:endParaRPr sz="20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B4D45506-10D1-44F0-9B6C-49ADC30497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B72491F5-7D1D-4D56-B5FC-0B88B35C6A06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F2EC5-F280-4C97-B18F-1538EE237891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4537FF"/>
          </a:solidFill>
          <a:ln>
            <a:noFill/>
          </a:ln>
          <a:effectLst>
            <a:glow rad="228600">
              <a:srgbClr val="0070C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중거리 캐릭터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6666DE-B1F1-44CA-979C-36974721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8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idx="1"/>
          </p:nvPr>
        </p:nvSpPr>
        <p:spPr>
          <a:xfrm>
            <a:off x="3560064" y="3428999"/>
            <a:ext cx="7813248" cy="242988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체력, 방어력,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이동속도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가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가장 낮은 암살자 타입</a:t>
            </a:r>
            <a:endParaRPr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수직 이동시 부스터를 소모하는 양이 적다</a:t>
            </a:r>
            <a:endParaRPr sz="1900" dirty="0">
              <a:solidFill>
                <a:srgbClr val="FFFFFF"/>
              </a:solidFill>
              <a:latin typeface="+mn-ea"/>
              <a:ea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시야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가 멀고</a:t>
            </a:r>
            <a:r>
              <a:rPr lang="en-US" altLang="ko-KR" sz="1900" dirty="0">
                <a:solidFill>
                  <a:srgbClr val="FFFFFF"/>
                </a:solidFill>
                <a:latin typeface="+mn-ea"/>
                <a:ea typeface="+mn-ea"/>
              </a:rPr>
              <a:t>,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 자동</a:t>
            </a:r>
            <a:r>
              <a:rPr lang="en-US" altLang="ko-KR" sz="19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조준</a:t>
            </a:r>
            <a:r>
              <a:rPr lang="ko-KR" altLang="en-US" sz="1900" dirty="0">
                <a:solidFill>
                  <a:srgbClr val="FFFFFF"/>
                </a:solidFill>
                <a:latin typeface="+mn-ea"/>
                <a:ea typeface="+mn-ea"/>
              </a:rPr>
              <a:t>이 되는</a:t>
            </a:r>
            <a:r>
              <a:rPr lang="ko-KR" sz="1900" dirty="0">
                <a:solidFill>
                  <a:srgbClr val="FFFFFF"/>
                </a:solidFill>
                <a:latin typeface="+mn-ea"/>
                <a:ea typeface="+mn-ea"/>
              </a:rPr>
              <a:t> 거리가 </a:t>
            </a: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길다</a:t>
            </a:r>
            <a:endParaRPr lang="en-US" altLang="ko-KR" sz="1900" dirty="0">
              <a:solidFill>
                <a:srgbClr val="FFFFFF"/>
              </a:solidFill>
              <a:latin typeface="+mn-ea"/>
            </a:endParaRPr>
          </a:p>
          <a:p>
            <a:pPr marL="30480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ko-KR" altLang="en-US" sz="1900" dirty="0">
                <a:solidFill>
                  <a:srgbClr val="FFFFFF"/>
                </a:solidFill>
                <a:latin typeface="+mn-ea"/>
              </a:rPr>
              <a:t>원거리 전투에 적합한 무장을 갖추고 있다</a:t>
            </a: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59139AFA-0125-458A-9CC0-61A932BE1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ko-KR" sz="4000" b="1" i="0" u="none" strike="noStrike" cap="none" dirty="0">
                <a:solidFill>
                  <a:srgbClr val="FEFEFE"/>
                </a:solidFill>
                <a:latin typeface="+mn-ea"/>
                <a:ea typeface="+mn-ea"/>
                <a:cs typeface="Century Gothic"/>
                <a:sym typeface="Century Gothic"/>
              </a:rPr>
              <a:t>게임 컨셉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38EBC181-681C-402C-A616-4426BA3559B1}"/>
              </a:ext>
            </a:extLst>
          </p:cNvPr>
          <p:cNvSpPr txBox="1">
            <a:spLocks/>
          </p:cNvSpPr>
          <p:nvPr/>
        </p:nvSpPr>
        <p:spPr>
          <a:xfrm>
            <a:off x="818712" y="1299292"/>
            <a:ext cx="10571998" cy="5520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[</a:t>
            </a:r>
            <a:r>
              <a:rPr lang="ko-KR" altLang="en-US" sz="2500" dirty="0">
                <a:latin typeface="+mn-ea"/>
                <a:ea typeface="+mn-ea"/>
                <a:cs typeface="Century Gothic"/>
                <a:sym typeface="Century Gothic"/>
              </a:rPr>
              <a:t>상성 시스템</a:t>
            </a:r>
            <a:r>
              <a:rPr lang="en-US" altLang="ko-KR" sz="2500" dirty="0">
                <a:latin typeface="+mn-ea"/>
                <a:ea typeface="+mn-ea"/>
                <a:cs typeface="Century Gothic"/>
                <a:sym typeface="Century Gothic"/>
              </a:rPr>
              <a:t>]</a:t>
            </a:r>
            <a:endParaRPr lang="ko-KR" altLang="en-US" sz="25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D346F-C297-44F7-8D85-94EF57EC9B36}"/>
              </a:ext>
            </a:extLst>
          </p:cNvPr>
          <p:cNvSpPr txBox="1"/>
          <p:nvPr/>
        </p:nvSpPr>
        <p:spPr>
          <a:xfrm>
            <a:off x="818700" y="2460412"/>
            <a:ext cx="2646878" cy="553998"/>
          </a:xfrm>
          <a:prstGeom prst="rect">
            <a:avLst/>
          </a:prstGeom>
          <a:solidFill>
            <a:srgbClr val="00D25F"/>
          </a:solidFill>
          <a:ln>
            <a:noFill/>
          </a:ln>
          <a:effectLst>
            <a:glow rad="228600">
              <a:srgbClr val="00B05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원거리 캐릭터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B9EBDD-EB5F-4926-9C99-A4D52E55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05C2-50D5-44AC-866D-A51ECBF004AC}" type="slidenum">
              <a:rPr lang="ko-KR" altLang="en-US" smtClean="0"/>
              <a:pPr/>
              <a:t>9</a:t>
            </a:fld>
            <a:r>
              <a:rPr lang="en-US" altLang="ko-KR"/>
              <a:t>/19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명언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</TotalTime>
  <Words>562</Words>
  <Application>Microsoft Office PowerPoint</Application>
  <PresentationFormat>와이드스크린</PresentationFormat>
  <Paragraphs>154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Noto Sans Symbols</vt:lpstr>
      <vt:lpstr>돋움체</vt:lpstr>
      <vt:lpstr>맑은 고딕</vt:lpstr>
      <vt:lpstr>함초롬돋움</vt:lpstr>
      <vt:lpstr>함초롬바탕</vt:lpstr>
      <vt:lpstr>휴먼모음T</vt:lpstr>
      <vt:lpstr>휴먼엑스포</vt:lpstr>
      <vt:lpstr>Adobe Garamond Pro</vt:lpstr>
      <vt:lpstr>Century Gothic</vt:lpstr>
      <vt:lpstr>Wingdings 2</vt:lpstr>
      <vt:lpstr>명언</vt:lpstr>
      <vt:lpstr> 알약전사</vt:lpstr>
      <vt:lpstr>목차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게임 컨셉</vt:lpstr>
      <vt:lpstr>스테이지 기획 </vt:lpstr>
      <vt:lpstr>스테이지 기획 </vt:lpstr>
      <vt:lpstr>스테이지 기획 </vt:lpstr>
      <vt:lpstr>아이템</vt:lpstr>
      <vt:lpstr>게임 내 UI 디자인</vt:lpstr>
      <vt:lpstr>게임 내 UI 디자인</vt:lpstr>
      <vt:lpstr>중점 연구 과제</vt:lpstr>
      <vt:lpstr>역할 분담</vt:lpstr>
      <vt:lpstr>예상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프레젠테이션에 추가해야할 내용은 여기에</dc:title>
  <dc:creator>도균 윤</dc:creator>
  <cp:lastModifiedBy>도균 윤</cp:lastModifiedBy>
  <cp:revision>57</cp:revision>
  <dcterms:created xsi:type="dcterms:W3CDTF">2018-12-08T15:53:36Z</dcterms:created>
  <dcterms:modified xsi:type="dcterms:W3CDTF">2018-12-13T12:11:29Z</dcterms:modified>
</cp:coreProperties>
</file>