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Калайда" initials="ИК" lastIdx="1" clrIdx="0">
    <p:extLst>
      <p:ext uri="{19B8F6BF-5375-455C-9EA6-DF929625EA0E}">
        <p15:presenceInfo xmlns:p15="http://schemas.microsoft.com/office/powerpoint/2012/main" userId="f1cd33e7491011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7:21:55.66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7EA26-B8ED-4A05-893B-F6DC28DB1D57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51D8-2743-44AD-8501-9025595B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8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C51D8-2743-44AD-8501-9025595B2C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5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7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0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50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9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8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4448-4DCB-4F5E-B309-1509D5054262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8907-CC23-469F-9C1C-60AD0B2FB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9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Лабораторный блок питания с активным ККМ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Технологическое проектирование</a:t>
            </a:r>
            <a:br>
              <a:rPr lang="ru-RU" dirty="0" smtClean="0"/>
            </a:br>
            <a:r>
              <a:rPr lang="ru-RU" dirty="0" smtClean="0"/>
              <a:t>в рамках курсового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47946" y="5785338"/>
            <a:ext cx="636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Студент группы РЛ1-74			Калайда И.Е.</a:t>
            </a:r>
          </a:p>
          <a:p>
            <a:pPr algn="r"/>
            <a:r>
              <a:rPr lang="ru-RU" dirty="0" smtClean="0"/>
              <a:t>Руководитель курсового проекта		   Родин М.В.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96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7"/>
            <a:ext cx="34788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как и для силовых трансформаторов, можно воспользоваться специальными программными средствами: </a:t>
            </a:r>
            <a:r>
              <a:rPr lang="en-US" dirty="0" err="1" smtClean="0"/>
              <a:t>Flyback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Flyback</a:t>
            </a:r>
            <a:r>
              <a:rPr lang="en-US" dirty="0" smtClean="0"/>
              <a:t>-Lite</a:t>
            </a:r>
            <a:r>
              <a:rPr lang="ru-RU" dirty="0" smtClean="0"/>
              <a:t>, позволяющие рассчитывать трансформаторы обратноходовых схем и некоторые элементы их обвязки.</a:t>
            </a:r>
          </a:p>
          <a:p>
            <a:endParaRPr lang="ru-RU" dirty="0"/>
          </a:p>
          <a:p>
            <a:r>
              <a:rPr lang="ru-RU" dirty="0" smtClean="0"/>
              <a:t>Сердечник выбирается также в программе </a:t>
            </a:r>
            <a:r>
              <a:rPr lang="en-US" dirty="0" smtClean="0"/>
              <a:t>Ferrite Magnetic Design Tool</a:t>
            </a:r>
            <a:r>
              <a:rPr lang="ru-RU" dirty="0" smtClean="0"/>
              <a:t>, зазор обеспечивает накопление магнитной энергии в сердечнике.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38" y="1616990"/>
            <a:ext cx="7083359" cy="396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48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5254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Задав входные параметры: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Сердечник </a:t>
            </a:r>
            <a:r>
              <a:rPr lang="en-US" dirty="0" smtClean="0"/>
              <a:t>ETD 29/16/10 N87 </a:t>
            </a:r>
            <a:r>
              <a:rPr lang="ru-RU" dirty="0" smtClean="0"/>
              <a:t>с зазором 0.5 мм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Напряжение питания от 85 до 410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Диаметр провода намотки 0.71 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Частота преобразования 100 кГц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Параметры ключа из документации </a:t>
            </a:r>
            <a:r>
              <a:rPr lang="en-US" dirty="0" smtClean="0"/>
              <a:t>STD3NK80Z</a:t>
            </a:r>
          </a:p>
          <a:p>
            <a:r>
              <a:rPr lang="ru-RU" dirty="0"/>
              <a:t>п</a:t>
            </a:r>
            <a:r>
              <a:rPr lang="ru-RU" dirty="0" smtClean="0"/>
              <a:t>олучаем параметры намотки трансформатора.</a:t>
            </a:r>
          </a:p>
          <a:p>
            <a:endParaRPr lang="ru-RU" dirty="0"/>
          </a:p>
          <a:p>
            <a:r>
              <a:rPr lang="ru-RU" dirty="0" smtClean="0"/>
              <a:t>После дополнительной стабилизации напряжения на выходе трансформатора упадут до заданных.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93" y="821208"/>
            <a:ext cx="4515837" cy="4929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64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разводки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690688"/>
            <a:ext cx="39711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разводке печатных плат необходимо учитывать токи, протекающие по линиям и напряжения между отдельными дорожками.</a:t>
            </a:r>
          </a:p>
          <a:p>
            <a:endParaRPr lang="ru-RU" dirty="0"/>
          </a:p>
          <a:p>
            <a:r>
              <a:rPr lang="ru-RU" dirty="0" smtClean="0"/>
              <a:t>Для этого производится выбор толщины металлизации стеклотекстолита с дальнейшим расчетом ширин линий в зависимости от тока, и зазоров между линиями, в зависимости от напряжения.</a:t>
            </a:r>
          </a:p>
          <a:p>
            <a:endParaRPr lang="ru-RU" dirty="0"/>
          </a:p>
          <a:p>
            <a:r>
              <a:rPr lang="en-US" dirty="0" err="1" smtClean="0"/>
              <a:t>KiCad</a:t>
            </a:r>
            <a:r>
              <a:rPr lang="en-US" dirty="0" smtClean="0"/>
              <a:t> </a:t>
            </a:r>
            <a:r>
              <a:rPr lang="ru-RU" dirty="0" smtClean="0"/>
              <a:t>имеет встроенные калькуляторы, использующие для расчетов </a:t>
            </a:r>
            <a:r>
              <a:rPr lang="ru-RU" dirty="0"/>
              <a:t>ГОСТ  Р </a:t>
            </a:r>
            <a:r>
              <a:rPr lang="ru-RU" dirty="0" smtClean="0"/>
              <a:t>55693-2013</a:t>
            </a:r>
          </a:p>
          <a:p>
            <a:r>
              <a:rPr lang="ru-RU" dirty="0" smtClean="0"/>
              <a:t>(межд</a:t>
            </a:r>
            <a:r>
              <a:rPr lang="ru-RU" dirty="0"/>
              <a:t>. </a:t>
            </a:r>
            <a:r>
              <a:rPr lang="ru-RU" dirty="0" smtClean="0"/>
              <a:t>IPС 2221A).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55" y="365125"/>
            <a:ext cx="5663245" cy="3065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55" y="3430700"/>
            <a:ext cx="5663245" cy="30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4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разводки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13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расчета ширины трассировки задаются: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Ток, протекающий по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Толщина металлизации стеклотекстолита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Превышение температуры проводника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Получаем параметры: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0.23 мм для линии 6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0.1 мм для линий 12 и 24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0.01 мм для линии 20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10 мм для линии 220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 мм для линии 400 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3" y="618952"/>
            <a:ext cx="6886900" cy="10717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3" y="1737648"/>
            <a:ext cx="6886900" cy="10860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3" y="2823659"/>
            <a:ext cx="6886900" cy="10595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3" y="3883182"/>
            <a:ext cx="6886900" cy="107938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245" y="5382321"/>
            <a:ext cx="3233038" cy="6495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3" y="5382322"/>
            <a:ext cx="3653862" cy="10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разводки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13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расчетов зазоров нужно знать только приложенное напряжение и тип проводника.</a:t>
            </a:r>
          </a:p>
          <a:p>
            <a:endParaRPr lang="ru-RU" dirty="0"/>
          </a:p>
          <a:p>
            <a:r>
              <a:rPr lang="ru-RU" dirty="0" smtClean="0"/>
              <a:t>Для платы ККМ и ДП выбран стеклотекстолит </a:t>
            </a:r>
            <a:r>
              <a:rPr lang="en-US" dirty="0" smtClean="0"/>
              <a:t>FR4 </a:t>
            </a:r>
            <a:r>
              <a:rPr lang="ru-RU" dirty="0" smtClean="0"/>
              <a:t>с двухсторонней металлизацией 70 мкм. Дорожки покрыты защитной маской.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Получаем следующие параметры зазоров: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0.05 мм для линий 6, 12, 20 и 24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0.8 мм для линии 400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0.4 мм для линии 220 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7"/>
          <a:stretch/>
        </p:blipFill>
        <p:spPr>
          <a:xfrm>
            <a:off x="5442439" y="1257300"/>
            <a:ext cx="6295293" cy="4353566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Ход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32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разводки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815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получения дополнительных параметров разводки определяется класс ПП по уже имеющимся параметрам.</a:t>
            </a:r>
          </a:p>
          <a:p>
            <a:endParaRPr lang="ru-RU" dirty="0"/>
          </a:p>
          <a:p>
            <a:r>
              <a:rPr lang="ru-RU" dirty="0" smtClean="0"/>
              <a:t>Для этого используется встроенная в </a:t>
            </a:r>
            <a:r>
              <a:rPr lang="en-US" dirty="0" err="1" smtClean="0"/>
              <a:t>KiCad</a:t>
            </a:r>
            <a:r>
              <a:rPr lang="en-US" dirty="0" smtClean="0"/>
              <a:t> </a:t>
            </a:r>
            <a:r>
              <a:rPr lang="ru-RU" dirty="0" smtClean="0"/>
              <a:t>таблица.</a:t>
            </a:r>
          </a:p>
          <a:p>
            <a:endParaRPr lang="ru-RU" dirty="0"/>
          </a:p>
          <a:p>
            <a:r>
              <a:rPr lang="ru-RU" dirty="0" smtClean="0"/>
              <a:t>Минимальные параметры линий и зазоров для определения класса: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0.25 мм – ширина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0.15 мм – ширина зазора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По итогу имеем 5 класс ПП с дополнительными параметрами: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0.24 мм – диаметр сверла переходного отверстия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0.39 мм – диаметр сверла металлической контактной площадки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9"/>
          <a:stretch/>
        </p:blipFill>
        <p:spPr>
          <a:xfrm>
            <a:off x="5882055" y="1143055"/>
            <a:ext cx="6071188" cy="490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Корпус БП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815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качестве корпуса был выбран стандартный 19 дюймовый (</a:t>
            </a:r>
            <a:r>
              <a:rPr lang="en-US" dirty="0" smtClean="0"/>
              <a:t>RACK – </a:t>
            </a:r>
            <a:r>
              <a:rPr lang="ru-RU" dirty="0" smtClean="0"/>
              <a:t>корпус) по ГОСТ Р МЭК 60297-3-101-2006. Такие корпуса используются для сборки серверов в стойки.</a:t>
            </a:r>
          </a:p>
          <a:p>
            <a:endParaRPr lang="ru-RU" dirty="0"/>
          </a:p>
          <a:p>
            <a:r>
              <a:rPr lang="ru-RU" dirty="0" smtClean="0"/>
              <a:t>Использование данных корпусов позволит объединить несколько видов оборудования в одну стойку для уменьшения занимаемого пространства.</a:t>
            </a:r>
          </a:p>
          <a:p>
            <a:endParaRPr lang="ru-RU" dirty="0"/>
          </a:p>
          <a:p>
            <a:r>
              <a:rPr lang="ru-RU" dirty="0" smtClean="0"/>
              <a:t>Также, ГОСТ предусматривает разные глубины корпусов, что позволяет разработчикам сделать приемлемым также и для настольного использования.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83" y="1802422"/>
            <a:ext cx="4809287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1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Корпус БП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815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Дополнительно можно произвести тепловой расчет корпуса и печатных плат для анализа зон нагрева корпуса и дальнейшего проектирования охлаждения.</a:t>
            </a:r>
          </a:p>
          <a:p>
            <a:endParaRPr lang="ru-RU" dirty="0"/>
          </a:p>
          <a:p>
            <a:r>
              <a:rPr lang="ru-RU" dirty="0" smtClean="0"/>
              <a:t>Также можно построить турбулентные потоки и оценить поток воздуха через отверстия вентиляции.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62" y="306143"/>
            <a:ext cx="4352191" cy="29137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85" y="3278848"/>
            <a:ext cx="4353669" cy="31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курсового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1692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проведенной работы были получены параметры намотки силовых трансформаторов, обеспечивающих работу выходных каналов, и трансформатора дежурного питания, включенного в обратноходовой схеме для обеспечения дополнительным питанием ключей ККМ и ПМ, а также блоков измерений и управления. </a:t>
            </a:r>
          </a:p>
          <a:p>
            <a:r>
              <a:rPr lang="ru-RU" dirty="0" smtClean="0"/>
              <a:t>Дополнительно был проведен анализ и расчет необходимых параметров разводки печатной платы ККМ и ДП в соответствии с протекающими токами и приложенным напряжением.</a:t>
            </a:r>
          </a:p>
          <a:p>
            <a:r>
              <a:rPr lang="ru-RU" dirty="0" smtClean="0"/>
              <a:t>Для обеспечения совмещения блока питания с другими устройствами был спроектирован корпус 19’ по ГОСТ МЭК 60297-3-101-2007 и проведен тепловой анализ размещенных в нем плат.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17" y="1919288"/>
            <a:ext cx="4760321" cy="3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2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курсового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00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Целью курсового проекта является разработка составляющих элементов лабораторного блока питания. К таким элементам относятся: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Трансформаторы силовой и дежурной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Печатные платы ККМ и выходных каналов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Корпус блока питания, позволяющий использовать модуль в составе общей стойки лабораторного оборудования, а также как отдельное устройство.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28" y="3820369"/>
            <a:ext cx="3639441" cy="2441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0" y="3820369"/>
            <a:ext cx="3373822" cy="24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7"/>
            <a:ext cx="4208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работы была спроектирована структурная схема устройства, ориентируясь на которую можно проектировать отдельные узлы блока питания.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По схеме видно наличие на каждом из выходных каналов силового трансформатора.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62" y="100589"/>
            <a:ext cx="6301530" cy="6659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33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7"/>
            <a:ext cx="42082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Силовой трансформатор состоит из одной первичной обмотки и четырех вторичных.</a:t>
            </a:r>
          </a:p>
          <a:p>
            <a:endParaRPr lang="ru-RU" dirty="0"/>
          </a:p>
          <a:p>
            <a:r>
              <a:rPr lang="ru-RU" dirty="0" smtClean="0"/>
              <a:t>Первичная обмотка принимает переключаемое </a:t>
            </a:r>
            <a:r>
              <a:rPr lang="ru-RU" dirty="0" err="1" smtClean="0"/>
              <a:t>полумостовой</a:t>
            </a:r>
            <a:r>
              <a:rPr lang="ru-RU" dirty="0" smtClean="0"/>
              <a:t> схемой переменное напряжение 400 В, каждая из вторичных обмоток обеспечивает напряжение 20 В и ток 5 А.</a:t>
            </a:r>
          </a:p>
          <a:p>
            <a:endParaRPr lang="ru-RU" dirty="0"/>
          </a:p>
          <a:p>
            <a:r>
              <a:rPr lang="ru-RU" dirty="0" smtClean="0"/>
              <a:t>Выходной блок коммутации обеспечивает параллельное и последовательное включение обмоток для получения выходных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Напряжение 20 В и ток 20 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Напряжение 40 В и ток 10 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49" y="948905"/>
            <a:ext cx="5652631" cy="5082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22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7377" y="1690688"/>
            <a:ext cx="4850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Расчет силового трансформатора можно произвести по методике, предложенной В.Г. Костиковым в учебнике «Источники электропитания электронных средств.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конструирование.»</a:t>
            </a:r>
          </a:p>
          <a:p>
            <a:endParaRPr lang="ru-RU" dirty="0"/>
          </a:p>
          <a:p>
            <a:r>
              <a:rPr lang="ru-RU" dirty="0" smtClean="0"/>
              <a:t>Алгоритм расчета реализован в программах </a:t>
            </a:r>
            <a:r>
              <a:rPr lang="en-US" dirty="0" err="1" smtClean="0"/>
              <a:t>ExcellentIT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Lite-</a:t>
            </a:r>
            <a:r>
              <a:rPr lang="en-US" dirty="0" err="1" smtClean="0"/>
              <a:t>CalclT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Входные параметры для расчета трансформатора: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Полумостовая</a:t>
            </a:r>
            <a:r>
              <a:rPr lang="ru-RU" dirty="0" smtClean="0"/>
              <a:t> схема преобразования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Входное напряжение постоянное – 400 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Частота преобразования – 100 кГц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Четыре вторичных обмотки – 20 В 100 Вт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Диаметр провода один для всех обмоток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40" y="1590614"/>
            <a:ext cx="6400583" cy="3908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7"/>
            <a:ext cx="42082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сердечников стандартного вида можно узнать с помощью программы </a:t>
            </a:r>
            <a:r>
              <a:rPr lang="en-US" dirty="0" smtClean="0"/>
              <a:t>Ferrite Magnetic Design Tools, </a:t>
            </a:r>
            <a:r>
              <a:rPr lang="ru-RU" dirty="0" smtClean="0"/>
              <a:t>разработанной компанией </a:t>
            </a:r>
            <a:r>
              <a:rPr lang="en-US" dirty="0" smtClean="0"/>
              <a:t>TDK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Программа позволяет оценить по некоторых входным параметрам габаритную мощность трансформаторов на сердечниках, произведенных </a:t>
            </a:r>
            <a:r>
              <a:rPr lang="en-US" dirty="0" smtClean="0"/>
              <a:t>TDK</a:t>
            </a:r>
            <a:r>
              <a:rPr lang="ru-RU" dirty="0" smtClean="0"/>
              <a:t>, а также дополнительные параметры, такие как петля гистерезиса и относительная проницаемость материала.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62" y="1176454"/>
            <a:ext cx="6154616" cy="4475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04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7"/>
            <a:ext cx="4208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Выбрав тип и материал сердечника производится расчет силового трансформатора.</a:t>
            </a:r>
          </a:p>
          <a:p>
            <a:endParaRPr lang="ru-RU" dirty="0"/>
          </a:p>
          <a:p>
            <a:r>
              <a:rPr lang="ru-RU" dirty="0" smtClean="0"/>
              <a:t>Сердечником выступает </a:t>
            </a:r>
            <a:r>
              <a:rPr lang="en-US" dirty="0" smtClean="0"/>
              <a:t>ETD 39/20/13 </a:t>
            </a:r>
            <a:r>
              <a:rPr lang="ru-RU" dirty="0" smtClean="0"/>
              <a:t>из материала </a:t>
            </a:r>
            <a:r>
              <a:rPr lang="en-US" dirty="0" smtClean="0"/>
              <a:t>N87.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72" y="959118"/>
            <a:ext cx="4658705" cy="4971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00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7"/>
            <a:ext cx="4208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по структурной схеме видим наличие узла дежурного питания.</a:t>
            </a:r>
          </a:p>
          <a:p>
            <a:endParaRPr lang="ru-RU" dirty="0" smtClean="0"/>
          </a:p>
          <a:p>
            <a:r>
              <a:rPr lang="ru-RU" dirty="0" smtClean="0"/>
              <a:t>Он обеспечивает дополнительными напряжениями питания такие узлы, как: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Платы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Блок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Блок измерений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Корректор коэффициента мощности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Полумостовые</a:t>
            </a:r>
            <a:r>
              <a:rPr lang="ru-RU" dirty="0" smtClean="0"/>
              <a:t> схемы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Дежурное питание трансформирует ток на выходе ККМ в токи, обеспечивающие работу основной силовой части.</a:t>
            </a:r>
          </a:p>
          <a:p>
            <a:endParaRPr lang="ru-RU" dirty="0"/>
          </a:p>
          <a:p>
            <a:r>
              <a:rPr lang="ru-RU" dirty="0" smtClean="0"/>
              <a:t>В схему дежурного питания входит свой трансформатора.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34" y="1690686"/>
            <a:ext cx="6736403" cy="411521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53354" y="1266092"/>
            <a:ext cx="2672861" cy="703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4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7"/>
            <a:ext cx="49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Дежурное питание работает по схеме обратноходового ПН. Для обеспечения его работы используется ШИМ контроллер </a:t>
            </a:r>
            <a:r>
              <a:rPr lang="en-US" dirty="0" smtClean="0"/>
              <a:t>UC3842 </a:t>
            </a:r>
            <a:r>
              <a:rPr lang="ru-RU" dirty="0" smtClean="0"/>
              <a:t>и ключ </a:t>
            </a:r>
            <a:r>
              <a:rPr lang="en-US" dirty="0" smtClean="0"/>
              <a:t>STD3NK80Z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Трансформатор принимает на первичную обмотку напряжение 400 В, а на вторичных обмотках обеспечивает: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20 В 0.1 А – 1 обмотка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6 В 1 А – 1 обмотка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12 В 0.5 А – 1 обмотка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24 В 0.5 А с отводом в середине – 2 обмотки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Для расчета можно воспользоваться алгоритмами, представленными в книгах «Импульсные источники питания» Р. </a:t>
            </a:r>
            <a:r>
              <a:rPr lang="ru-RU" dirty="0" err="1" smtClean="0"/>
              <a:t>Майека</a:t>
            </a:r>
            <a:r>
              <a:rPr lang="ru-RU" dirty="0" smtClean="0"/>
              <a:t> и книге «Транзисторная преобразовательная техника» </a:t>
            </a:r>
            <a:r>
              <a:rPr lang="ru-RU" dirty="0" err="1" smtClean="0"/>
              <a:t>Мелешина</a:t>
            </a:r>
            <a:r>
              <a:rPr lang="ru-RU" dirty="0" smtClean="0"/>
              <a:t> В.И. 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15" y="1397977"/>
            <a:ext cx="5438421" cy="3893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962" y="12573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Трансформаторы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349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1010</Words>
  <Application>Microsoft Office PowerPoint</Application>
  <PresentationFormat>Широкоэкранный</PresentationFormat>
  <Paragraphs>147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Лабораторный блок питания с активным ККМ</vt:lpstr>
      <vt:lpstr>Цель курсового проекта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Презентация PowerPoint</vt:lpstr>
      <vt:lpstr>Презентация PowerPoint</vt:lpstr>
      <vt:lpstr>Ход работы</vt:lpstr>
      <vt:lpstr>Ход работы</vt:lpstr>
      <vt:lpstr>Итоги курсового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Лабораторный блок питания с активным ККМ</dc:title>
  <dc:creator>Игорь Калайда</dc:creator>
  <cp:lastModifiedBy>Игорь Калайда</cp:lastModifiedBy>
  <cp:revision>13</cp:revision>
  <dcterms:created xsi:type="dcterms:W3CDTF">2022-04-17T14:19:35Z</dcterms:created>
  <dcterms:modified xsi:type="dcterms:W3CDTF">2022-04-17T16:18:05Z</dcterms:modified>
</cp:coreProperties>
</file>