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Montserrat" panose="00000500000000000000" pitchFamily="2" charset="-52"/>
      <p:regular r:id="rId13"/>
    </p:embeddedFont>
    <p:embeddedFont>
      <p:font typeface="Montserrat Bold" panose="00000800000000000000" charset="-52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806030504020204" charset="0"/>
      <p:regular r:id="rId16"/>
    </p:embeddedFont>
    <p:embeddedFont>
      <p:font typeface="Pattanakarn SemiExpanded" panose="020B0604020202020204" charset="-34"/>
      <p:regular r:id="rId17"/>
    </p:embeddedFont>
    <p:embeddedFont>
      <p:font typeface="Pattanakarn SemiExpanded Bold" panose="020B0604020202020204" charset="-3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797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.svg"/><Relationship Id="rId5" Type="http://schemas.openxmlformats.org/officeDocument/2006/relationships/image" Target="../media/image9.sv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6791253" y="-2883010"/>
            <a:ext cx="11961533" cy="11961533"/>
          </a:xfrm>
          <a:custGeom>
            <a:avLst/>
            <a:gdLst/>
            <a:ahLst/>
            <a:cxnLst/>
            <a:rect l="l" t="t" r="r" b="b"/>
            <a:pathLst>
              <a:path w="11961533" h="11961533">
                <a:moveTo>
                  <a:pt x="0" y="11961533"/>
                </a:moveTo>
                <a:lnTo>
                  <a:pt x="11961533" y="11961533"/>
                </a:lnTo>
                <a:lnTo>
                  <a:pt x="11961533" y="0"/>
                </a:lnTo>
                <a:lnTo>
                  <a:pt x="0" y="0"/>
                </a:lnTo>
                <a:lnTo>
                  <a:pt x="0" y="11961533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3" name="Group 3"/>
          <p:cNvGrpSpPr/>
          <p:nvPr/>
        </p:nvGrpSpPr>
        <p:grpSpPr>
          <a:xfrm>
            <a:off x="-1562623" y="7190891"/>
            <a:ext cx="9011700" cy="1804895"/>
            <a:chOff x="0" y="0"/>
            <a:chExt cx="2373452" cy="4753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73452" cy="475363"/>
            </a:xfrm>
            <a:custGeom>
              <a:avLst/>
              <a:gdLst/>
              <a:ahLst/>
              <a:cxnLst/>
              <a:rect l="l" t="t" r="r" b="b"/>
              <a:pathLst>
                <a:path w="2373452" h="475363">
                  <a:moveTo>
                    <a:pt x="85910" y="0"/>
                  </a:moveTo>
                  <a:lnTo>
                    <a:pt x="2287542" y="0"/>
                  </a:lnTo>
                  <a:cubicBezTo>
                    <a:pt x="2334989" y="0"/>
                    <a:pt x="2373452" y="38463"/>
                    <a:pt x="2373452" y="85910"/>
                  </a:cubicBezTo>
                  <a:lnTo>
                    <a:pt x="2373452" y="389454"/>
                  </a:lnTo>
                  <a:cubicBezTo>
                    <a:pt x="2373452" y="436900"/>
                    <a:pt x="2334989" y="475363"/>
                    <a:pt x="2287542" y="475363"/>
                  </a:cubicBezTo>
                  <a:lnTo>
                    <a:pt x="85910" y="475363"/>
                  </a:lnTo>
                  <a:cubicBezTo>
                    <a:pt x="38463" y="475363"/>
                    <a:pt x="0" y="436900"/>
                    <a:pt x="0" y="389454"/>
                  </a:cubicBezTo>
                  <a:lnTo>
                    <a:pt x="0" y="85910"/>
                  </a:lnTo>
                  <a:cubicBezTo>
                    <a:pt x="0" y="38463"/>
                    <a:pt x="38463" y="0"/>
                    <a:pt x="8591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50000">
                  <a:srgbClr val="2954ED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73452" cy="513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76028" y="3507617"/>
            <a:ext cx="2588615" cy="25886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9659" y="2227377"/>
            <a:ext cx="1575285" cy="157528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796884" y="7437715"/>
            <a:ext cx="1251622" cy="125162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051681" y="7806514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>
                <a:moveTo>
                  <a:pt x="0" y="0"/>
                </a:moveTo>
                <a:lnTo>
                  <a:pt x="742029" y="0"/>
                </a:lnTo>
                <a:lnTo>
                  <a:pt x="742029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6" name="Freeform 16"/>
          <p:cNvSpPr/>
          <p:nvPr/>
        </p:nvSpPr>
        <p:spPr>
          <a:xfrm>
            <a:off x="7036978" y="2218108"/>
            <a:ext cx="2540668" cy="2579017"/>
          </a:xfrm>
          <a:custGeom>
            <a:avLst/>
            <a:gdLst/>
            <a:ahLst/>
            <a:cxnLst/>
            <a:rect l="l" t="t" r="r" b="b"/>
            <a:pathLst>
              <a:path w="2540668" h="2579017">
                <a:moveTo>
                  <a:pt x="0" y="0"/>
                </a:moveTo>
                <a:lnTo>
                  <a:pt x="2540668" y="0"/>
                </a:lnTo>
                <a:lnTo>
                  <a:pt x="2540668" y="2579018"/>
                </a:lnTo>
                <a:lnTo>
                  <a:pt x="0" y="2579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7" name="TextBox 17"/>
          <p:cNvSpPr txBox="1"/>
          <p:nvPr/>
        </p:nvSpPr>
        <p:spPr>
          <a:xfrm>
            <a:off x="9855931" y="1959669"/>
            <a:ext cx="9434854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74"/>
              </a:lnSpc>
            </a:pPr>
            <a:r>
              <a:rPr lang="en-US" sz="10478" b="1" dirty="0">
                <a:solidFill>
                  <a:srgbClr val="FFFFFF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Cookie</a:t>
            </a:r>
          </a:p>
          <a:p>
            <a:pPr algn="l">
              <a:lnSpc>
                <a:spcPts val="12574"/>
              </a:lnSpc>
            </a:pPr>
            <a:r>
              <a:rPr lang="en-US" sz="10478" b="1" dirty="0">
                <a:solidFill>
                  <a:srgbClr val="FFFFFF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Verse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24446" y="5493800"/>
            <a:ext cx="7588071" cy="60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</a:t>
            </a:r>
            <a:r>
              <a:rPr lang="en-US" sz="35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bg-BG" sz="35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отбор „</a:t>
            </a:r>
            <a:r>
              <a:rPr lang="en-US" sz="35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Cookie Verse</a:t>
            </a:r>
            <a:r>
              <a:rPr lang="bg-BG" sz="35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lang="en-US" sz="35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3666344" y="-4749458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>
                <a:moveTo>
                  <a:pt x="0" y="10449434"/>
                </a:moveTo>
                <a:lnTo>
                  <a:pt x="10449433" y="10449434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4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3" name="TextBox 3"/>
          <p:cNvSpPr txBox="1"/>
          <p:nvPr/>
        </p:nvSpPr>
        <p:spPr>
          <a:xfrm>
            <a:off x="2924105" y="3515216"/>
            <a:ext cx="11758519" cy="594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47"/>
              </a:lnSpc>
              <a:spcBef>
                <a:spcPct val="0"/>
              </a:spcBef>
            </a:pPr>
            <a:r>
              <a:rPr lang="en-US" sz="13039" b="1" dirty="0" err="1">
                <a:solidFill>
                  <a:srgbClr val="38B6FF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Благодарим</a:t>
            </a:r>
            <a:r>
              <a:rPr lang="en-US" sz="13039" b="1" dirty="0">
                <a:solidFill>
                  <a:srgbClr val="38B6FF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 </a:t>
            </a:r>
            <a:r>
              <a:rPr lang="en-US" sz="13039" b="1" dirty="0" err="1">
                <a:solidFill>
                  <a:srgbClr val="38B6FF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Ви</a:t>
            </a:r>
            <a:r>
              <a:rPr lang="en-US" sz="13039" b="1" dirty="0">
                <a:solidFill>
                  <a:srgbClr val="38B6FF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 </a:t>
            </a:r>
            <a:r>
              <a:rPr lang="en-US" sz="13039" b="1" dirty="0" err="1">
                <a:solidFill>
                  <a:srgbClr val="38B6FF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за</a:t>
            </a:r>
            <a:r>
              <a:rPr lang="en-US" sz="13039" b="1" dirty="0">
                <a:solidFill>
                  <a:srgbClr val="38B6FF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 </a:t>
            </a:r>
            <a:r>
              <a:rPr lang="en-US" sz="13039" b="1" dirty="0" err="1">
                <a:solidFill>
                  <a:srgbClr val="38B6FF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вниманието</a:t>
            </a:r>
            <a:endParaRPr lang="en-US" sz="13039" b="1" dirty="0">
              <a:solidFill>
                <a:srgbClr val="38B6FF"/>
              </a:solidFill>
              <a:latin typeface="Pattanakarn SemiExpanded Bold"/>
              <a:ea typeface="Pattanakarn SemiExpanded Bold"/>
              <a:cs typeface="Pattanakarn SemiExpanded Bold"/>
              <a:sym typeface="Pattanakarn SemiExpanded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3864485" y="5699976"/>
            <a:ext cx="5763002" cy="576300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416071" y="956756"/>
            <a:ext cx="2843229" cy="284322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2954ED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232924" y="5143500"/>
            <a:ext cx="4497665" cy="449766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797370" y="-3261003"/>
            <a:ext cx="8262471" cy="8262471"/>
          </a:xfrm>
          <a:custGeom>
            <a:avLst/>
            <a:gdLst/>
            <a:ahLst/>
            <a:cxnLst/>
            <a:rect l="l" t="t" r="r" b="b"/>
            <a:pathLst>
              <a:path w="8262471" h="8262471">
                <a:moveTo>
                  <a:pt x="0" y="8262471"/>
                </a:moveTo>
                <a:lnTo>
                  <a:pt x="8262470" y="8262471"/>
                </a:lnTo>
                <a:lnTo>
                  <a:pt x="8262470" y="0"/>
                </a:lnTo>
                <a:lnTo>
                  <a:pt x="0" y="0"/>
                </a:lnTo>
                <a:lnTo>
                  <a:pt x="0" y="8262471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3" name="TextBox 3"/>
          <p:cNvSpPr txBox="1"/>
          <p:nvPr/>
        </p:nvSpPr>
        <p:spPr>
          <a:xfrm>
            <a:off x="1948737" y="1035367"/>
            <a:ext cx="9531698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613"/>
              </a:lnSpc>
              <a:spcBef>
                <a:spcPct val="0"/>
              </a:spcBef>
            </a:pPr>
            <a:r>
              <a:rPr lang="en-US" sz="9723" b="1" dirty="0" err="1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Въведение</a:t>
            </a:r>
            <a:endParaRPr lang="en-US" sz="9723" b="1" dirty="0">
              <a:solidFill>
                <a:srgbClr val="466AEB"/>
              </a:solidFill>
              <a:latin typeface="Pattanakarn SemiExpanded"/>
              <a:ea typeface="Pattanakarn SemiExpanded"/>
              <a:cs typeface="Pattanakarn SemiExpanded"/>
              <a:sym typeface="Pattanakarn SemiExpande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2197628" y="3183786"/>
            <a:ext cx="12543911" cy="3423923"/>
            <a:chOff x="0" y="0"/>
            <a:chExt cx="3303746" cy="9017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03746" cy="901774"/>
            </a:xfrm>
            <a:custGeom>
              <a:avLst/>
              <a:gdLst/>
              <a:ahLst/>
              <a:cxnLst/>
              <a:rect l="l" t="t" r="r" b="b"/>
              <a:pathLst>
                <a:path w="3303746" h="901774">
                  <a:moveTo>
                    <a:pt x="61719" y="0"/>
                  </a:moveTo>
                  <a:lnTo>
                    <a:pt x="3242027" y="0"/>
                  </a:lnTo>
                  <a:cubicBezTo>
                    <a:pt x="3258396" y="0"/>
                    <a:pt x="3274095" y="6502"/>
                    <a:pt x="3285669" y="18077"/>
                  </a:cubicBezTo>
                  <a:cubicBezTo>
                    <a:pt x="3297244" y="29651"/>
                    <a:pt x="3303746" y="45350"/>
                    <a:pt x="3303746" y="61719"/>
                  </a:cubicBezTo>
                  <a:lnTo>
                    <a:pt x="3303746" y="840056"/>
                  </a:lnTo>
                  <a:cubicBezTo>
                    <a:pt x="3303746" y="856424"/>
                    <a:pt x="3297244" y="872123"/>
                    <a:pt x="3285669" y="883697"/>
                  </a:cubicBezTo>
                  <a:cubicBezTo>
                    <a:pt x="3274095" y="895272"/>
                    <a:pt x="3258396" y="901774"/>
                    <a:pt x="3242027" y="901774"/>
                  </a:cubicBezTo>
                  <a:lnTo>
                    <a:pt x="61719" y="901774"/>
                  </a:lnTo>
                  <a:cubicBezTo>
                    <a:pt x="27632" y="901774"/>
                    <a:pt x="0" y="874142"/>
                    <a:pt x="0" y="840056"/>
                  </a:cubicBezTo>
                  <a:lnTo>
                    <a:pt x="0" y="61719"/>
                  </a:lnTo>
                  <a:cubicBezTo>
                    <a:pt x="0" y="45350"/>
                    <a:pt x="6502" y="29651"/>
                    <a:pt x="18077" y="18077"/>
                  </a:cubicBezTo>
                  <a:cubicBezTo>
                    <a:pt x="29651" y="6502"/>
                    <a:pt x="45350" y="0"/>
                    <a:pt x="6171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2954E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303746" cy="939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182869"/>
            <a:ext cx="8663548" cy="161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71"/>
              </a:lnSpc>
              <a:spcBef>
                <a:spcPct val="0"/>
              </a:spcBef>
            </a:pPr>
            <a:r>
              <a:rPr lang="en-US" sz="233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Cookie Verse е социална платформа, в която могат да се дискутират всякакви теми, свързани със здравето, здравеопазването, активния начин на живот и други.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735143" y="1089425"/>
            <a:ext cx="2588615" cy="258861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508775" y="-190815"/>
            <a:ext cx="1575285" cy="157528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1588" y="3329674"/>
            <a:ext cx="2971888" cy="519856"/>
            <a:chOff x="0" y="0"/>
            <a:chExt cx="1281756" cy="2242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9916" y="0"/>
                  </a:moveTo>
                  <a:lnTo>
                    <a:pt x="1221840" y="0"/>
                  </a:lnTo>
                  <a:cubicBezTo>
                    <a:pt x="1237731" y="0"/>
                    <a:pt x="1252970" y="6313"/>
                    <a:pt x="1264207" y="17549"/>
                  </a:cubicBezTo>
                  <a:cubicBezTo>
                    <a:pt x="1275443" y="28786"/>
                    <a:pt x="1281756" y="44025"/>
                    <a:pt x="1281756" y="59916"/>
                  </a:cubicBezTo>
                  <a:lnTo>
                    <a:pt x="1281756" y="164294"/>
                  </a:lnTo>
                  <a:cubicBezTo>
                    <a:pt x="1281756" y="180185"/>
                    <a:pt x="1275443" y="195425"/>
                    <a:pt x="1264207" y="206662"/>
                  </a:cubicBezTo>
                  <a:cubicBezTo>
                    <a:pt x="1252970" y="217898"/>
                    <a:pt x="1237731" y="224211"/>
                    <a:pt x="1221840" y="224211"/>
                  </a:cubicBezTo>
                  <a:lnTo>
                    <a:pt x="59916" y="224211"/>
                  </a:lnTo>
                  <a:cubicBezTo>
                    <a:pt x="26825" y="224211"/>
                    <a:pt x="0" y="197385"/>
                    <a:pt x="0" y="164294"/>
                  </a:cubicBezTo>
                  <a:lnTo>
                    <a:pt x="0" y="59916"/>
                  </a:lnTo>
                  <a:cubicBezTo>
                    <a:pt x="0" y="26825"/>
                    <a:pt x="26825" y="0"/>
                    <a:pt x="59916" y="0"/>
                  </a:cubicBezTo>
                  <a:close/>
                </a:path>
              </a:pathLst>
            </a:custGeom>
            <a:solidFill>
              <a:srgbClr val="54545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Проблем 1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219790"/>
            <a:ext cx="1162010" cy="1062711"/>
          </a:xfrm>
          <a:custGeom>
            <a:avLst/>
            <a:gdLst/>
            <a:ahLst/>
            <a:cxnLst/>
            <a:rect l="l" t="t" r="r" b="b"/>
            <a:pathLst>
              <a:path w="1162010" h="1062711">
                <a:moveTo>
                  <a:pt x="0" y="0"/>
                </a:moveTo>
                <a:lnTo>
                  <a:pt x="1162010" y="0"/>
                </a:lnTo>
                <a:lnTo>
                  <a:pt x="1162010" y="1062711"/>
                </a:lnTo>
                <a:lnTo>
                  <a:pt x="0" y="1062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6" name="Freeform 6"/>
          <p:cNvSpPr/>
          <p:nvPr/>
        </p:nvSpPr>
        <p:spPr>
          <a:xfrm>
            <a:off x="1136828" y="5422201"/>
            <a:ext cx="945755" cy="1235547"/>
          </a:xfrm>
          <a:custGeom>
            <a:avLst/>
            <a:gdLst/>
            <a:ahLst/>
            <a:cxnLst/>
            <a:rect l="l" t="t" r="r" b="b"/>
            <a:pathLst>
              <a:path w="945755" h="1235547">
                <a:moveTo>
                  <a:pt x="0" y="0"/>
                </a:moveTo>
                <a:lnTo>
                  <a:pt x="945754" y="0"/>
                </a:lnTo>
                <a:lnTo>
                  <a:pt x="945754" y="1235546"/>
                </a:lnTo>
                <a:lnTo>
                  <a:pt x="0" y="123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7" name="Group 7"/>
          <p:cNvGrpSpPr/>
          <p:nvPr/>
        </p:nvGrpSpPr>
        <p:grpSpPr>
          <a:xfrm>
            <a:off x="2521588" y="5398656"/>
            <a:ext cx="2971888" cy="519856"/>
            <a:chOff x="0" y="0"/>
            <a:chExt cx="1281756" cy="2242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9916" y="0"/>
                  </a:moveTo>
                  <a:lnTo>
                    <a:pt x="1221840" y="0"/>
                  </a:lnTo>
                  <a:cubicBezTo>
                    <a:pt x="1237731" y="0"/>
                    <a:pt x="1252970" y="6313"/>
                    <a:pt x="1264207" y="17549"/>
                  </a:cubicBezTo>
                  <a:cubicBezTo>
                    <a:pt x="1275443" y="28786"/>
                    <a:pt x="1281756" y="44025"/>
                    <a:pt x="1281756" y="59916"/>
                  </a:cubicBezTo>
                  <a:lnTo>
                    <a:pt x="1281756" y="164294"/>
                  </a:lnTo>
                  <a:cubicBezTo>
                    <a:pt x="1281756" y="180185"/>
                    <a:pt x="1275443" y="195425"/>
                    <a:pt x="1264207" y="206662"/>
                  </a:cubicBezTo>
                  <a:cubicBezTo>
                    <a:pt x="1252970" y="217898"/>
                    <a:pt x="1237731" y="224211"/>
                    <a:pt x="1221840" y="224211"/>
                  </a:cubicBezTo>
                  <a:lnTo>
                    <a:pt x="59916" y="224211"/>
                  </a:lnTo>
                  <a:cubicBezTo>
                    <a:pt x="26825" y="224211"/>
                    <a:pt x="0" y="197385"/>
                    <a:pt x="0" y="164294"/>
                  </a:cubicBezTo>
                  <a:lnTo>
                    <a:pt x="0" y="59916"/>
                  </a:lnTo>
                  <a:cubicBezTo>
                    <a:pt x="0" y="26825"/>
                    <a:pt x="26825" y="0"/>
                    <a:pt x="59916" y="0"/>
                  </a:cubicBezTo>
                  <a:close/>
                </a:path>
              </a:pathLst>
            </a:custGeom>
            <a:solidFill>
              <a:srgbClr val="54545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Проблем 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521588" y="7467527"/>
            <a:ext cx="2971888" cy="519856"/>
            <a:chOff x="0" y="0"/>
            <a:chExt cx="1281756" cy="2242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9916" y="0"/>
                  </a:moveTo>
                  <a:lnTo>
                    <a:pt x="1221840" y="0"/>
                  </a:lnTo>
                  <a:cubicBezTo>
                    <a:pt x="1237731" y="0"/>
                    <a:pt x="1252970" y="6313"/>
                    <a:pt x="1264207" y="17549"/>
                  </a:cubicBezTo>
                  <a:cubicBezTo>
                    <a:pt x="1275443" y="28786"/>
                    <a:pt x="1281756" y="44025"/>
                    <a:pt x="1281756" y="59916"/>
                  </a:cubicBezTo>
                  <a:lnTo>
                    <a:pt x="1281756" y="164294"/>
                  </a:lnTo>
                  <a:cubicBezTo>
                    <a:pt x="1281756" y="180185"/>
                    <a:pt x="1275443" y="195425"/>
                    <a:pt x="1264207" y="206662"/>
                  </a:cubicBezTo>
                  <a:cubicBezTo>
                    <a:pt x="1252970" y="217898"/>
                    <a:pt x="1237731" y="224211"/>
                    <a:pt x="1221840" y="224211"/>
                  </a:cubicBezTo>
                  <a:lnTo>
                    <a:pt x="59916" y="224211"/>
                  </a:lnTo>
                  <a:cubicBezTo>
                    <a:pt x="26825" y="224211"/>
                    <a:pt x="0" y="197385"/>
                    <a:pt x="0" y="164294"/>
                  </a:cubicBezTo>
                  <a:lnTo>
                    <a:pt x="0" y="59916"/>
                  </a:lnTo>
                  <a:cubicBezTo>
                    <a:pt x="0" y="26825"/>
                    <a:pt x="26825" y="0"/>
                    <a:pt x="59916" y="0"/>
                  </a:cubicBezTo>
                  <a:close/>
                </a:path>
              </a:pathLst>
            </a:custGeom>
            <a:solidFill>
              <a:srgbClr val="54545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Проблем 3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8700" y="7608546"/>
            <a:ext cx="1053882" cy="852687"/>
          </a:xfrm>
          <a:custGeom>
            <a:avLst/>
            <a:gdLst/>
            <a:ahLst/>
            <a:cxnLst/>
            <a:rect l="l" t="t" r="r" b="b"/>
            <a:pathLst>
              <a:path w="1053882" h="852687">
                <a:moveTo>
                  <a:pt x="0" y="0"/>
                </a:moveTo>
                <a:lnTo>
                  <a:pt x="1053882" y="0"/>
                </a:lnTo>
                <a:lnTo>
                  <a:pt x="1053882" y="852686"/>
                </a:lnTo>
                <a:lnTo>
                  <a:pt x="0" y="852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14" name="Group 14"/>
          <p:cNvGrpSpPr/>
          <p:nvPr/>
        </p:nvGrpSpPr>
        <p:grpSpPr>
          <a:xfrm>
            <a:off x="-806541" y="868914"/>
            <a:ext cx="9312477" cy="1771990"/>
            <a:chOff x="0" y="0"/>
            <a:chExt cx="2452669" cy="4666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52669" cy="466697"/>
            </a:xfrm>
            <a:custGeom>
              <a:avLst/>
              <a:gdLst/>
              <a:ahLst/>
              <a:cxnLst/>
              <a:rect l="l" t="t" r="r" b="b"/>
              <a:pathLst>
                <a:path w="2452669" h="466697">
                  <a:moveTo>
                    <a:pt x="83135" y="0"/>
                  </a:moveTo>
                  <a:lnTo>
                    <a:pt x="2369534" y="0"/>
                  </a:lnTo>
                  <a:cubicBezTo>
                    <a:pt x="2391583" y="0"/>
                    <a:pt x="2412729" y="8759"/>
                    <a:pt x="2428319" y="24350"/>
                  </a:cubicBezTo>
                  <a:cubicBezTo>
                    <a:pt x="2443910" y="39940"/>
                    <a:pt x="2452669" y="61086"/>
                    <a:pt x="2452669" y="83135"/>
                  </a:cubicBezTo>
                  <a:lnTo>
                    <a:pt x="2452669" y="383562"/>
                  </a:lnTo>
                  <a:cubicBezTo>
                    <a:pt x="2452669" y="429476"/>
                    <a:pt x="2415448" y="466697"/>
                    <a:pt x="2369534" y="466697"/>
                  </a:cubicBezTo>
                  <a:lnTo>
                    <a:pt x="83135" y="466697"/>
                  </a:lnTo>
                  <a:cubicBezTo>
                    <a:pt x="37221" y="466697"/>
                    <a:pt x="0" y="429476"/>
                    <a:pt x="0" y="383562"/>
                  </a:cubicBezTo>
                  <a:lnTo>
                    <a:pt x="0" y="83135"/>
                  </a:lnTo>
                  <a:cubicBezTo>
                    <a:pt x="0" y="37221"/>
                    <a:pt x="37221" y="0"/>
                    <a:pt x="831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50000">
                  <a:srgbClr val="2954ED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452669" cy="504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95801" y="1184932"/>
            <a:ext cx="7958844" cy="1232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4"/>
              </a:lnSpc>
            </a:pPr>
            <a:r>
              <a:rPr lang="en-US" sz="8036" b="1" dirty="0" err="1">
                <a:solidFill>
                  <a:srgbClr val="FFFFFF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Проблемите</a:t>
            </a:r>
            <a:endParaRPr lang="en-US" sz="8036" b="1" dirty="0">
              <a:solidFill>
                <a:srgbClr val="FFFFFF"/>
              </a:solidFill>
              <a:latin typeface="Pattanakarn SemiExpanded"/>
              <a:ea typeface="Pattanakarn SemiExpanded"/>
              <a:cs typeface="Pattanakarn SemiExpanded"/>
              <a:sym typeface="Pattanakarn SemiExpande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787506" y="3917426"/>
            <a:ext cx="7452472" cy="593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38B6FF"/>
                </a:solidFill>
                <a:latin typeface="Montserrat"/>
                <a:ea typeface="Montserrat"/>
                <a:cs typeface="Montserrat"/>
                <a:sym typeface="Montserrat"/>
              </a:rPr>
              <a:t>Нездравословният начин на е значителен проблем в днешното общество.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87506" y="5986408"/>
            <a:ext cx="7452472" cy="593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38B6FF"/>
                </a:solidFill>
                <a:latin typeface="Montserrat"/>
                <a:ea typeface="Montserrat"/>
                <a:cs typeface="Montserrat"/>
                <a:sym typeface="Montserrat"/>
              </a:rPr>
              <a:t>Много хора не знаят какво да правят при наличие на здравословен проблем и се допитват в БГ Мама.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87506" y="8055279"/>
            <a:ext cx="7452472" cy="898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66"/>
              </a:lnSpc>
              <a:spcBef>
                <a:spcPct val="0"/>
              </a:spcBef>
            </a:pPr>
            <a:r>
              <a:rPr lang="en-US" sz="1761">
                <a:solidFill>
                  <a:srgbClr val="38B6FF"/>
                </a:solidFill>
                <a:latin typeface="Montserrat"/>
                <a:ea typeface="Montserrat"/>
                <a:cs typeface="Montserrat"/>
                <a:sym typeface="Montserrat"/>
              </a:rPr>
              <a:t>Не съществуват професионални платформи с фокус здраве, а социалните мрежи не могат да бъдат достоверен източник.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25" name="Freeform 25"/>
          <p:cNvSpPr/>
          <p:nvPr/>
        </p:nvSpPr>
        <p:spPr>
          <a:xfrm flipV="1">
            <a:off x="11861701" y="-479084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>
            <a:blip r:embed="rId10">
              <a:alphaModFix amt="7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26" name="Group 26"/>
          <p:cNvGrpSpPr/>
          <p:nvPr/>
        </p:nvGrpSpPr>
        <p:grpSpPr>
          <a:xfrm>
            <a:off x="11861701" y="2288692"/>
            <a:ext cx="5527610" cy="5527610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790618" y="1028700"/>
            <a:ext cx="1817326" cy="181732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29121" y="3793023"/>
            <a:ext cx="10204038" cy="10204038"/>
          </a:xfrm>
          <a:custGeom>
            <a:avLst/>
            <a:gdLst/>
            <a:ahLst/>
            <a:cxnLst/>
            <a:rect l="l" t="t" r="r" b="b"/>
            <a:pathLst>
              <a:path w="10204038" h="10204038">
                <a:moveTo>
                  <a:pt x="0" y="0"/>
                </a:moveTo>
                <a:lnTo>
                  <a:pt x="10204038" y="0"/>
                </a:lnTo>
                <a:lnTo>
                  <a:pt x="10204038" y="10204039"/>
                </a:lnTo>
                <a:lnTo>
                  <a:pt x="0" y="102040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3" name="Group 3"/>
          <p:cNvGrpSpPr/>
          <p:nvPr/>
        </p:nvGrpSpPr>
        <p:grpSpPr>
          <a:xfrm>
            <a:off x="5977568" y="1028700"/>
            <a:ext cx="2980568" cy="298056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89335" y="600702"/>
            <a:ext cx="8208824" cy="300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69"/>
              </a:lnSpc>
              <a:spcBef>
                <a:spcPct val="0"/>
              </a:spcBef>
            </a:pPr>
            <a:r>
              <a:rPr lang="en-US" sz="9974" b="1">
                <a:solidFill>
                  <a:srgbClr val="466AEB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Какво предлагаме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9335" y="4267544"/>
            <a:ext cx="8079320" cy="537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4889" lvl="1" indent="-232444" algn="just">
              <a:lnSpc>
                <a:spcPts val="3014"/>
              </a:lnSpc>
              <a:buFont typeface="Arial"/>
              <a:buChar char="•"/>
            </a:pPr>
            <a:r>
              <a:rPr lang="en-US" sz="2153">
                <a:solidFill>
                  <a:srgbClr val="38B6FF"/>
                </a:solidFill>
                <a:latin typeface="Montserrat"/>
                <a:ea typeface="Montserrat"/>
                <a:cs typeface="Montserrat"/>
                <a:sym typeface="Montserrat"/>
              </a:rPr>
              <a:t>Фокусирана платформа за всичко свързано със здравето на професионално ниво - било то съвети за отслабване или покачване на теглото, опазване на имунната система и нейното подобряване и много други.</a:t>
            </a:r>
          </a:p>
          <a:p>
            <a:pPr algn="just">
              <a:lnSpc>
                <a:spcPts val="3014"/>
              </a:lnSpc>
            </a:pPr>
            <a:endParaRPr lang="en-US" sz="2153">
              <a:solidFill>
                <a:srgbClr val="38B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64889" lvl="1" indent="-232444" algn="just">
              <a:lnSpc>
                <a:spcPts val="3014"/>
              </a:lnSpc>
              <a:buFont typeface="Arial"/>
              <a:buChar char="•"/>
            </a:pPr>
            <a:r>
              <a:rPr lang="en-US" sz="2153">
                <a:solidFill>
                  <a:srgbClr val="38B6FF"/>
                </a:solidFill>
                <a:latin typeface="Montserrat"/>
                <a:ea typeface="Montserrat"/>
                <a:cs typeface="Montserrat"/>
                <a:sym typeface="Montserrat"/>
              </a:rPr>
              <a:t>Достъп до специално написани статии, свързани със специфични проблеми или съвети.</a:t>
            </a:r>
          </a:p>
          <a:p>
            <a:pPr algn="just">
              <a:lnSpc>
                <a:spcPts val="3014"/>
              </a:lnSpc>
            </a:pPr>
            <a:endParaRPr lang="en-US" sz="2153">
              <a:solidFill>
                <a:srgbClr val="38B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64889" lvl="1" indent="-232444" algn="just">
              <a:lnSpc>
                <a:spcPts val="3014"/>
              </a:lnSpc>
              <a:buFont typeface="Arial"/>
              <a:buChar char="•"/>
            </a:pPr>
            <a:r>
              <a:rPr lang="en-US" sz="2153">
                <a:solidFill>
                  <a:srgbClr val="38B6FF"/>
                </a:solidFill>
                <a:latin typeface="Montserrat"/>
                <a:ea typeface="Montserrat"/>
                <a:cs typeface="Montserrat"/>
                <a:sym typeface="Montserrat"/>
              </a:rPr>
              <a:t>Общуване с общността - задаване на въпроси, дискутиране, споделяне на проблеми и успехи.</a:t>
            </a:r>
          </a:p>
          <a:p>
            <a:pPr algn="just">
              <a:lnSpc>
                <a:spcPts val="3014"/>
              </a:lnSpc>
            </a:pPr>
            <a:endParaRPr lang="en-US" sz="2153">
              <a:solidFill>
                <a:srgbClr val="38B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64889" lvl="1" indent="-232444" algn="just">
              <a:lnSpc>
                <a:spcPts val="3014"/>
              </a:lnSpc>
              <a:spcBef>
                <a:spcPct val="0"/>
              </a:spcBef>
              <a:buFont typeface="Arial"/>
              <a:buChar char="•"/>
            </a:pPr>
            <a:r>
              <a:rPr lang="en-US" sz="2153">
                <a:solidFill>
                  <a:srgbClr val="38B6FF"/>
                </a:solidFill>
                <a:latin typeface="Montserrat"/>
                <a:ea typeface="Montserrat"/>
                <a:cs typeface="Montserrat"/>
                <a:sym typeface="Montserrat"/>
              </a:rPr>
              <a:t>Лесна за използване, с добър и интерактивен дизайн.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3324069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>
                <a:moveTo>
                  <a:pt x="0" y="0"/>
                </a:moveTo>
                <a:lnTo>
                  <a:pt x="10449433" y="0"/>
                </a:lnTo>
                <a:lnTo>
                  <a:pt x="10449433" y="10449433"/>
                </a:lnTo>
                <a:lnTo>
                  <a:pt x="0" y="10449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3" name="Group 3"/>
          <p:cNvGrpSpPr/>
          <p:nvPr/>
        </p:nvGrpSpPr>
        <p:grpSpPr>
          <a:xfrm>
            <a:off x="-948540" y="3855657"/>
            <a:ext cx="1977240" cy="197724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1105" y="536169"/>
            <a:ext cx="10134646" cy="3319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142"/>
              </a:lnSpc>
              <a:spcBef>
                <a:spcPct val="0"/>
              </a:spcBef>
            </a:pPr>
            <a:r>
              <a:rPr lang="en-US" sz="10951" b="1">
                <a:solidFill>
                  <a:srgbClr val="466AEB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За кого е този продукт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11" name="Group 11"/>
          <p:cNvGrpSpPr/>
          <p:nvPr/>
        </p:nvGrpSpPr>
        <p:grpSpPr>
          <a:xfrm>
            <a:off x="9794081" y="7983651"/>
            <a:ext cx="3720986" cy="372098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1105" y="4777602"/>
            <a:ext cx="9510281" cy="522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1872" lvl="1" indent="-355936" algn="l">
              <a:lnSpc>
                <a:spcPts val="4616"/>
              </a:lnSpc>
              <a:buFont typeface="Arial"/>
              <a:buChar char="•"/>
            </a:pPr>
            <a:r>
              <a:rPr lang="en-US" sz="3297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Платформата е за всеки, който се интересува от своето здраве.</a:t>
            </a:r>
          </a:p>
          <a:p>
            <a:pPr algn="l">
              <a:lnSpc>
                <a:spcPts val="4616"/>
              </a:lnSpc>
            </a:pPr>
            <a:endParaRPr lang="en-US" sz="3297">
              <a:solidFill>
                <a:srgbClr val="38B6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1872" lvl="1" indent="-355936" algn="l">
              <a:lnSpc>
                <a:spcPts val="4616"/>
              </a:lnSpc>
              <a:buFont typeface="Arial"/>
              <a:buChar char="•"/>
            </a:pPr>
            <a:r>
              <a:rPr lang="en-US" sz="3297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Хора, които търсят решение на проблемите си в Интернет.</a:t>
            </a:r>
          </a:p>
          <a:p>
            <a:pPr algn="l">
              <a:lnSpc>
                <a:spcPts val="4616"/>
              </a:lnSpc>
            </a:pPr>
            <a:endParaRPr lang="en-US" sz="3297">
              <a:solidFill>
                <a:srgbClr val="38B6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1872" lvl="1" indent="-355936" algn="l">
              <a:lnSpc>
                <a:spcPts val="4616"/>
              </a:lnSpc>
              <a:buFont typeface="Arial"/>
              <a:buChar char="•"/>
            </a:pPr>
            <a:r>
              <a:rPr lang="en-US" sz="3297">
                <a:solidFill>
                  <a:srgbClr val="38B6FF"/>
                </a:solidFill>
                <a:latin typeface="Canva Sans"/>
                <a:ea typeface="Canva Sans"/>
                <a:cs typeface="Canva Sans"/>
                <a:sym typeface="Canva Sans"/>
              </a:rPr>
              <a:t>Забързани в ежедневието и нямат време за посещение при личния си лекар.</a:t>
            </a:r>
          </a:p>
          <a:p>
            <a:pPr algn="l">
              <a:lnSpc>
                <a:spcPts val="4616"/>
              </a:lnSpc>
              <a:spcBef>
                <a:spcPct val="0"/>
              </a:spcBef>
            </a:pPr>
            <a:endParaRPr lang="en-US" sz="3297">
              <a:solidFill>
                <a:srgbClr val="38B6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3666344" y="-4749458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>
                <a:moveTo>
                  <a:pt x="0" y="10449434"/>
                </a:moveTo>
                <a:lnTo>
                  <a:pt x="10449433" y="10449434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4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3" name="Group 3"/>
          <p:cNvGrpSpPr/>
          <p:nvPr/>
        </p:nvGrpSpPr>
        <p:grpSpPr>
          <a:xfrm>
            <a:off x="11073736" y="-1402315"/>
            <a:ext cx="8923666" cy="892366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09253" y="6319298"/>
            <a:ext cx="2438783" cy="243878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41057" y="3418664"/>
            <a:ext cx="676487" cy="686698"/>
          </a:xfrm>
          <a:custGeom>
            <a:avLst/>
            <a:gdLst/>
            <a:ahLst/>
            <a:cxnLst/>
            <a:rect l="l" t="t" r="r" b="b"/>
            <a:pathLst>
              <a:path w="676487" h="686698">
                <a:moveTo>
                  <a:pt x="0" y="0"/>
                </a:moveTo>
                <a:lnTo>
                  <a:pt x="676487" y="0"/>
                </a:lnTo>
                <a:lnTo>
                  <a:pt x="676487" y="686698"/>
                </a:lnTo>
                <a:lnTo>
                  <a:pt x="0" y="686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TextBox 10"/>
          <p:cNvSpPr txBox="1"/>
          <p:nvPr/>
        </p:nvSpPr>
        <p:spPr>
          <a:xfrm>
            <a:off x="1486132" y="4219210"/>
            <a:ext cx="8891881" cy="1620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00"/>
              </a:lnSpc>
            </a:pPr>
            <a:r>
              <a:rPr lang="en-US" sz="10666" b="1">
                <a:solidFill>
                  <a:srgbClr val="466AEB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Demo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28858" y="3476265"/>
            <a:ext cx="3641636" cy="514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Cookie Verse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02395" y="-4533639"/>
            <a:ext cx="8442182" cy="10285779"/>
            <a:chOff x="0" y="0"/>
            <a:chExt cx="2223455" cy="27090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23455" cy="2709012"/>
            </a:xfrm>
            <a:custGeom>
              <a:avLst/>
              <a:gdLst/>
              <a:ahLst/>
              <a:cxnLst/>
              <a:rect l="l" t="t" r="r" b="b"/>
              <a:pathLst>
                <a:path w="2223455" h="2709012">
                  <a:moveTo>
                    <a:pt x="91705" y="0"/>
                  </a:moveTo>
                  <a:lnTo>
                    <a:pt x="2131750" y="0"/>
                  </a:lnTo>
                  <a:cubicBezTo>
                    <a:pt x="2182398" y="0"/>
                    <a:pt x="2223455" y="41058"/>
                    <a:pt x="2223455" y="91705"/>
                  </a:cubicBezTo>
                  <a:lnTo>
                    <a:pt x="2223455" y="2617307"/>
                  </a:lnTo>
                  <a:cubicBezTo>
                    <a:pt x="2223455" y="2641628"/>
                    <a:pt x="2213794" y="2664954"/>
                    <a:pt x="2196596" y="2682152"/>
                  </a:cubicBezTo>
                  <a:cubicBezTo>
                    <a:pt x="2179397" y="2699350"/>
                    <a:pt x="2156072" y="2709012"/>
                    <a:pt x="2131750" y="2709012"/>
                  </a:cubicBezTo>
                  <a:lnTo>
                    <a:pt x="91705" y="2709012"/>
                  </a:lnTo>
                  <a:cubicBezTo>
                    <a:pt x="41058" y="2709012"/>
                    <a:pt x="0" y="2667954"/>
                    <a:pt x="0" y="2617307"/>
                  </a:cubicBezTo>
                  <a:lnTo>
                    <a:pt x="0" y="91705"/>
                  </a:lnTo>
                  <a:cubicBezTo>
                    <a:pt x="0" y="41058"/>
                    <a:pt x="41058" y="0"/>
                    <a:pt x="917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2954ED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23455" cy="2747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856385" y="2833410"/>
            <a:ext cx="2565864" cy="256586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6129818" y="4606840"/>
            <a:ext cx="9142565" cy="9142565"/>
          </a:xfrm>
          <a:custGeom>
            <a:avLst/>
            <a:gdLst/>
            <a:ahLst/>
            <a:cxnLst/>
            <a:rect l="l" t="t" r="r" b="b"/>
            <a:pathLst>
              <a:path w="9142565" h="9142565">
                <a:moveTo>
                  <a:pt x="9142564" y="0"/>
                </a:moveTo>
                <a:lnTo>
                  <a:pt x="0" y="0"/>
                </a:lnTo>
                <a:lnTo>
                  <a:pt x="0" y="9142565"/>
                </a:lnTo>
                <a:lnTo>
                  <a:pt x="9142564" y="9142565"/>
                </a:lnTo>
                <a:lnTo>
                  <a:pt x="9142564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9" name="Group 9"/>
          <p:cNvGrpSpPr/>
          <p:nvPr/>
        </p:nvGrpSpPr>
        <p:grpSpPr>
          <a:xfrm>
            <a:off x="-1174292" y="5100548"/>
            <a:ext cx="9570426" cy="3622498"/>
            <a:chOff x="0" y="0"/>
            <a:chExt cx="2520606" cy="95407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20606" cy="954074"/>
            </a:xfrm>
            <a:custGeom>
              <a:avLst/>
              <a:gdLst/>
              <a:ahLst/>
              <a:cxnLst/>
              <a:rect l="l" t="t" r="r" b="b"/>
              <a:pathLst>
                <a:path w="2520606" h="954074">
                  <a:moveTo>
                    <a:pt x="57435" y="0"/>
                  </a:moveTo>
                  <a:lnTo>
                    <a:pt x="2463171" y="0"/>
                  </a:lnTo>
                  <a:cubicBezTo>
                    <a:pt x="2478404" y="0"/>
                    <a:pt x="2493013" y="6051"/>
                    <a:pt x="2503784" y="16822"/>
                  </a:cubicBezTo>
                  <a:cubicBezTo>
                    <a:pt x="2514555" y="27593"/>
                    <a:pt x="2520606" y="42202"/>
                    <a:pt x="2520606" y="57435"/>
                  </a:cubicBezTo>
                  <a:lnTo>
                    <a:pt x="2520606" y="896639"/>
                  </a:lnTo>
                  <a:cubicBezTo>
                    <a:pt x="2520606" y="911871"/>
                    <a:pt x="2514555" y="926480"/>
                    <a:pt x="2503784" y="937251"/>
                  </a:cubicBezTo>
                  <a:cubicBezTo>
                    <a:pt x="2493013" y="948022"/>
                    <a:pt x="2478404" y="954074"/>
                    <a:pt x="2463171" y="954074"/>
                  </a:cubicBezTo>
                  <a:lnTo>
                    <a:pt x="57435" y="954074"/>
                  </a:lnTo>
                  <a:cubicBezTo>
                    <a:pt x="42202" y="954074"/>
                    <a:pt x="27593" y="948022"/>
                    <a:pt x="16822" y="937251"/>
                  </a:cubicBezTo>
                  <a:cubicBezTo>
                    <a:pt x="6051" y="926480"/>
                    <a:pt x="0" y="911871"/>
                    <a:pt x="0" y="896639"/>
                  </a:cubicBezTo>
                  <a:lnTo>
                    <a:pt x="0" y="57435"/>
                  </a:lnTo>
                  <a:cubicBezTo>
                    <a:pt x="0" y="42202"/>
                    <a:pt x="6051" y="27593"/>
                    <a:pt x="16822" y="16822"/>
                  </a:cubicBezTo>
                  <a:cubicBezTo>
                    <a:pt x="27593" y="6051"/>
                    <a:pt x="42202" y="0"/>
                    <a:pt x="574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20606" cy="992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907604" y="2826053"/>
            <a:ext cx="2565864" cy="256586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007678" y="7983651"/>
            <a:ext cx="1251622" cy="125162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262474" y="8352450"/>
            <a:ext cx="742030" cy="514024"/>
          </a:xfrm>
          <a:custGeom>
            <a:avLst/>
            <a:gdLst/>
            <a:ahLst/>
            <a:cxnLst/>
            <a:rect l="l" t="t" r="r" b="b"/>
            <a:pathLst>
              <a:path w="742030" h="514024">
                <a:moveTo>
                  <a:pt x="0" y="0"/>
                </a:moveTo>
                <a:lnTo>
                  <a:pt x="742030" y="0"/>
                </a:lnTo>
                <a:lnTo>
                  <a:pt x="742030" y="514024"/>
                </a:lnTo>
                <a:lnTo>
                  <a:pt x="0" y="514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19" name="Group 19"/>
          <p:cNvGrpSpPr/>
          <p:nvPr/>
        </p:nvGrpSpPr>
        <p:grpSpPr>
          <a:xfrm>
            <a:off x="-1174292" y="7983651"/>
            <a:ext cx="2980568" cy="29805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1169885" y="149124"/>
            <a:ext cx="4214611" cy="2370719"/>
          </a:xfrm>
          <a:custGeom>
            <a:avLst/>
            <a:gdLst/>
            <a:ahLst/>
            <a:cxnLst/>
            <a:rect l="l" t="t" r="r" b="b"/>
            <a:pathLst>
              <a:path w="4214611" h="2370719">
                <a:moveTo>
                  <a:pt x="0" y="0"/>
                </a:moveTo>
                <a:lnTo>
                  <a:pt x="4214611" y="0"/>
                </a:lnTo>
                <a:lnTo>
                  <a:pt x="4214611" y="2370719"/>
                </a:lnTo>
                <a:lnTo>
                  <a:pt x="0" y="2370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23" name="Freeform 23"/>
          <p:cNvSpPr/>
          <p:nvPr/>
        </p:nvSpPr>
        <p:spPr>
          <a:xfrm>
            <a:off x="11169885" y="3139554"/>
            <a:ext cx="1938863" cy="1938863"/>
          </a:xfrm>
          <a:custGeom>
            <a:avLst/>
            <a:gdLst/>
            <a:ahLst/>
            <a:cxnLst/>
            <a:rect l="l" t="t" r="r" b="b"/>
            <a:pathLst>
              <a:path w="1938863" h="1938863">
                <a:moveTo>
                  <a:pt x="0" y="0"/>
                </a:moveTo>
                <a:lnTo>
                  <a:pt x="1938863" y="0"/>
                </a:lnTo>
                <a:lnTo>
                  <a:pt x="1938863" y="1938863"/>
                </a:lnTo>
                <a:lnTo>
                  <a:pt x="0" y="19388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24" name="Freeform 24"/>
          <p:cNvSpPr/>
          <p:nvPr/>
        </p:nvSpPr>
        <p:spPr>
          <a:xfrm>
            <a:off x="12627675" y="3139554"/>
            <a:ext cx="3125723" cy="1953577"/>
          </a:xfrm>
          <a:custGeom>
            <a:avLst/>
            <a:gdLst/>
            <a:ahLst/>
            <a:cxnLst/>
            <a:rect l="l" t="t" r="r" b="b"/>
            <a:pathLst>
              <a:path w="3125723" h="1953577">
                <a:moveTo>
                  <a:pt x="0" y="0"/>
                </a:moveTo>
                <a:lnTo>
                  <a:pt x="3125723" y="0"/>
                </a:lnTo>
                <a:lnTo>
                  <a:pt x="3125723" y="1953577"/>
                </a:lnTo>
                <a:lnTo>
                  <a:pt x="0" y="19535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25" name="TextBox 25"/>
          <p:cNvSpPr txBox="1"/>
          <p:nvPr/>
        </p:nvSpPr>
        <p:spPr>
          <a:xfrm>
            <a:off x="697736" y="1038225"/>
            <a:ext cx="9498641" cy="179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194"/>
              </a:lnSpc>
              <a:spcBef>
                <a:spcPct val="0"/>
              </a:spcBef>
            </a:pPr>
            <a:r>
              <a:rPr lang="en-US" sz="11828" b="1">
                <a:solidFill>
                  <a:srgbClr val="466AEB"/>
                </a:solidFill>
                <a:latin typeface="Pattanakarn SemiExpanded Bold"/>
                <a:ea typeface="Pattanakarn SemiExpanded Bold"/>
                <a:cs typeface="Pattanakarn SemiExpanded Bold"/>
                <a:sym typeface="Pattanakarn SemiExpanded Bold"/>
              </a:rPr>
              <a:t>Технологии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87142" y="5493843"/>
            <a:ext cx="7190449" cy="2531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 помощта на Python и нейната библиотека Django, както и HTML и CSS за самите страници, се получи тази интуитивна и интерактивна платформа.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6633489" y="-818984"/>
            <a:ext cx="2565864" cy="256586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538845" y="-6196251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>
                <a:moveTo>
                  <a:pt x="0" y="10449433"/>
                </a:moveTo>
                <a:lnTo>
                  <a:pt x="10449433" y="10449433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3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3" name="Group 3"/>
          <p:cNvGrpSpPr/>
          <p:nvPr/>
        </p:nvGrpSpPr>
        <p:grpSpPr>
          <a:xfrm>
            <a:off x="16588635" y="7036723"/>
            <a:ext cx="2574416" cy="257441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638845" y="663802"/>
            <a:ext cx="2266317" cy="226631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-2491043" y="8323931"/>
            <a:ext cx="5274728" cy="5274728"/>
          </a:xfrm>
          <a:custGeom>
            <a:avLst/>
            <a:gdLst/>
            <a:ahLst/>
            <a:cxnLst/>
            <a:rect l="l" t="t" r="r" b="b"/>
            <a:pathLst>
              <a:path w="5274728" h="5274728">
                <a:moveTo>
                  <a:pt x="5274728" y="5274728"/>
                </a:moveTo>
                <a:lnTo>
                  <a:pt x="0" y="5274728"/>
                </a:lnTo>
                <a:lnTo>
                  <a:pt x="0" y="0"/>
                </a:lnTo>
                <a:lnTo>
                  <a:pt x="5274728" y="0"/>
                </a:lnTo>
                <a:lnTo>
                  <a:pt x="5274728" y="5274728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0" name="Freeform 10"/>
          <p:cNvSpPr/>
          <p:nvPr/>
        </p:nvSpPr>
        <p:spPr>
          <a:xfrm rot="-5400000">
            <a:off x="6438329" y="2195782"/>
            <a:ext cx="456369" cy="4114800"/>
          </a:xfrm>
          <a:custGeom>
            <a:avLst/>
            <a:gdLst/>
            <a:ahLst/>
            <a:cxnLst/>
            <a:rect l="l" t="t" r="r" b="b"/>
            <a:pathLst>
              <a:path w="456369" h="4114800">
                <a:moveTo>
                  <a:pt x="0" y="0"/>
                </a:moveTo>
                <a:lnTo>
                  <a:pt x="456369" y="0"/>
                </a:lnTo>
                <a:lnTo>
                  <a:pt x="456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>
          <a:xfrm rot="-5400000">
            <a:off x="14667929" y="2195782"/>
            <a:ext cx="456369" cy="4114800"/>
          </a:xfrm>
          <a:custGeom>
            <a:avLst/>
            <a:gdLst/>
            <a:ahLst/>
            <a:cxnLst/>
            <a:rect l="l" t="t" r="r" b="b"/>
            <a:pathLst>
              <a:path w="456369" h="4114800">
                <a:moveTo>
                  <a:pt x="0" y="0"/>
                </a:moveTo>
                <a:lnTo>
                  <a:pt x="456369" y="0"/>
                </a:lnTo>
                <a:lnTo>
                  <a:pt x="456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2" name="Freeform 12"/>
          <p:cNvSpPr/>
          <p:nvPr/>
        </p:nvSpPr>
        <p:spPr>
          <a:xfrm rot="-5400000">
            <a:off x="10553129" y="2195782"/>
            <a:ext cx="456369" cy="4114800"/>
          </a:xfrm>
          <a:custGeom>
            <a:avLst/>
            <a:gdLst/>
            <a:ahLst/>
            <a:cxnLst/>
            <a:rect l="l" t="t" r="r" b="b"/>
            <a:pathLst>
              <a:path w="456369" h="4114800">
                <a:moveTo>
                  <a:pt x="0" y="0"/>
                </a:moveTo>
                <a:lnTo>
                  <a:pt x="456369" y="0"/>
                </a:lnTo>
                <a:lnTo>
                  <a:pt x="456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3" name="Freeform 13"/>
          <p:cNvSpPr/>
          <p:nvPr/>
        </p:nvSpPr>
        <p:spPr>
          <a:xfrm rot="-5400000">
            <a:off x="2323529" y="2195782"/>
            <a:ext cx="456369" cy="4114800"/>
          </a:xfrm>
          <a:custGeom>
            <a:avLst/>
            <a:gdLst/>
            <a:ahLst/>
            <a:cxnLst/>
            <a:rect l="l" t="t" r="r" b="b"/>
            <a:pathLst>
              <a:path w="456369" h="4114800">
                <a:moveTo>
                  <a:pt x="0" y="0"/>
                </a:moveTo>
                <a:lnTo>
                  <a:pt x="456369" y="0"/>
                </a:lnTo>
                <a:lnTo>
                  <a:pt x="456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sp>
        <p:nvSpPr>
          <p:cNvPr id="14" name="TextBox 14"/>
          <p:cNvSpPr txBox="1"/>
          <p:nvPr/>
        </p:nvSpPr>
        <p:spPr>
          <a:xfrm>
            <a:off x="2394530" y="552384"/>
            <a:ext cx="13498939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169"/>
              </a:lnSpc>
              <a:spcBef>
                <a:spcPct val="0"/>
              </a:spcBef>
            </a:pPr>
            <a:r>
              <a:rPr lang="en-US" sz="11808" b="1" dirty="0" err="1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Процес</a:t>
            </a:r>
            <a:r>
              <a:rPr lang="en-US" sz="11808" b="1" dirty="0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 </a:t>
            </a:r>
            <a:r>
              <a:rPr lang="en-US" sz="11808" b="1" dirty="0" err="1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на</a:t>
            </a:r>
            <a:r>
              <a:rPr lang="en-US" sz="11808" b="1" dirty="0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 </a:t>
            </a:r>
            <a:r>
              <a:rPr lang="en-US" sz="11808" b="1" dirty="0" err="1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работа</a:t>
            </a:r>
            <a:endParaRPr lang="en-US" sz="11808" b="1" dirty="0">
              <a:solidFill>
                <a:srgbClr val="466AEB"/>
              </a:solidFill>
              <a:latin typeface="Pattanakarn SemiExpanded"/>
              <a:ea typeface="Pattanakarn SemiExpanded"/>
              <a:cs typeface="Pattanakarn SemiExpanded"/>
              <a:sym typeface="Pattanakarn SemiExpand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3059809"/>
            <a:ext cx="2765318" cy="78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0"/>
              </a:lnSpc>
            </a:pPr>
            <a:r>
              <a:rPr lang="en-US" sz="224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Идентифициране </a:t>
            </a:r>
          </a:p>
          <a:p>
            <a:pPr algn="ctr">
              <a:lnSpc>
                <a:spcPts val="3140"/>
              </a:lnSpc>
            </a:pPr>
            <a:r>
              <a:rPr lang="en-US" sz="224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на проблема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4314" y="4576616"/>
            <a:ext cx="4114800" cy="2229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8"/>
              </a:lnSpc>
            </a:pPr>
            <a:r>
              <a:rPr lang="en-US" sz="21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След като проучихме основните предизвикателства пред здравето на младите хора, осъзнахме нуждата от надежден и достъпен източник на информация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08060" y="3059809"/>
            <a:ext cx="2416740" cy="787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40"/>
              </a:lnSpc>
            </a:pPr>
            <a:r>
              <a:rPr lang="en-US" sz="2243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Планиране</a:t>
            </a:r>
            <a:r>
              <a:rPr lang="en-US" sz="2243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и</a:t>
            </a:r>
          </a:p>
          <a:p>
            <a:pPr algn="ctr">
              <a:lnSpc>
                <a:spcPts val="3140"/>
              </a:lnSpc>
            </a:pPr>
            <a:r>
              <a:rPr lang="en-US" sz="2243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разпределение</a:t>
            </a:r>
            <a:endParaRPr lang="en-US" sz="2243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029200" y="4624241"/>
            <a:ext cx="3488657" cy="110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8"/>
              </a:lnSpc>
            </a:pPr>
            <a:r>
              <a:rPr lang="en-US" sz="21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Разпределихме задачите според възможностите на хората в екипа.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20555" y="3259117"/>
            <a:ext cx="1721518" cy="389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0"/>
              </a:lnSpc>
            </a:pPr>
            <a:r>
              <a:rPr lang="en-US" sz="224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Разработка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244569" y="4624241"/>
            <a:ext cx="3488657" cy="110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8"/>
              </a:lnSpc>
            </a:pPr>
            <a:r>
              <a:rPr lang="en-US" sz="21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В рамките на хакатона, успяхме да разработим MVP на платформата.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387195" y="3259117"/>
            <a:ext cx="3017837" cy="381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0"/>
              </a:lnSpc>
            </a:pPr>
            <a:r>
              <a:rPr lang="en-US" sz="224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Предизвикателства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52327" y="4603543"/>
            <a:ext cx="3488657" cy="1855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8"/>
              </a:lnSpc>
            </a:pPr>
            <a:r>
              <a:rPr lang="en-US" sz="21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Проучването на пазара, поребителите и справянето със софтуерните предизвикателства.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3666344" y="-4749458"/>
            <a:ext cx="10449433" cy="10449433"/>
          </a:xfrm>
          <a:custGeom>
            <a:avLst/>
            <a:gdLst/>
            <a:ahLst/>
            <a:cxnLst/>
            <a:rect l="l" t="t" r="r" b="b"/>
            <a:pathLst>
              <a:path w="10449433" h="10449433">
                <a:moveTo>
                  <a:pt x="0" y="10449434"/>
                </a:moveTo>
                <a:lnTo>
                  <a:pt x="10449433" y="10449434"/>
                </a:lnTo>
                <a:lnTo>
                  <a:pt x="10449433" y="0"/>
                </a:lnTo>
                <a:lnTo>
                  <a:pt x="0" y="0"/>
                </a:lnTo>
                <a:lnTo>
                  <a:pt x="0" y="10449434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bg-BG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5522558" y="5570921"/>
            <a:ext cx="7242883" cy="1120451"/>
            <a:chOff x="0" y="0"/>
            <a:chExt cx="1907591" cy="2950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07591" cy="295098"/>
            </a:xfrm>
            <a:custGeom>
              <a:avLst/>
              <a:gdLst/>
              <a:ahLst/>
              <a:cxnLst/>
              <a:rect l="l" t="t" r="r" b="b"/>
              <a:pathLst>
                <a:path w="1907591" h="295098">
                  <a:moveTo>
                    <a:pt x="106890" y="0"/>
                  </a:moveTo>
                  <a:lnTo>
                    <a:pt x="1800701" y="0"/>
                  </a:lnTo>
                  <a:cubicBezTo>
                    <a:pt x="1859734" y="0"/>
                    <a:pt x="1907591" y="47856"/>
                    <a:pt x="1907591" y="106890"/>
                  </a:cubicBezTo>
                  <a:lnTo>
                    <a:pt x="1907591" y="188208"/>
                  </a:lnTo>
                  <a:cubicBezTo>
                    <a:pt x="1907591" y="247242"/>
                    <a:pt x="1859734" y="295098"/>
                    <a:pt x="1800701" y="295098"/>
                  </a:cubicBezTo>
                  <a:lnTo>
                    <a:pt x="106890" y="295098"/>
                  </a:lnTo>
                  <a:cubicBezTo>
                    <a:pt x="47856" y="295098"/>
                    <a:pt x="0" y="247242"/>
                    <a:pt x="0" y="188208"/>
                  </a:cubicBezTo>
                  <a:lnTo>
                    <a:pt x="0" y="106890"/>
                  </a:lnTo>
                  <a:cubicBezTo>
                    <a:pt x="0" y="47856"/>
                    <a:pt x="47856" y="0"/>
                    <a:pt x="106890" y="0"/>
                  </a:cubicBezTo>
                  <a:close/>
                </a:path>
              </a:pathLst>
            </a:custGeom>
            <a:solidFill>
              <a:srgbClr val="737373"/>
            </a:solidFill>
          </p:spPr>
          <p:txBody>
            <a:bodyPr/>
            <a:lstStyle/>
            <a:p>
              <a:endParaRPr lang="bg-B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07591" cy="3331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71600" y="4010813"/>
            <a:ext cx="16162170" cy="144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95"/>
              </a:lnSpc>
              <a:spcBef>
                <a:spcPct val="0"/>
              </a:spcBef>
            </a:pPr>
            <a:r>
              <a:rPr lang="en-US" sz="9413" b="1" dirty="0" err="1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Нашето</a:t>
            </a:r>
            <a:r>
              <a:rPr lang="en-US" sz="9413" b="1" dirty="0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 </a:t>
            </a:r>
            <a:r>
              <a:rPr lang="en-US" sz="9413" b="1" dirty="0" err="1">
                <a:solidFill>
                  <a:srgbClr val="466AEB"/>
                </a:solidFill>
                <a:latin typeface="Pattanakarn SemiExpanded"/>
                <a:ea typeface="Pattanakarn SemiExpanded"/>
                <a:cs typeface="Pattanakarn SemiExpanded"/>
                <a:sym typeface="Pattanakarn SemiExpanded"/>
              </a:rPr>
              <a:t>преживяване</a:t>
            </a:r>
            <a:endParaRPr lang="en-US" sz="9413" b="1" dirty="0">
              <a:solidFill>
                <a:srgbClr val="466AEB"/>
              </a:solidFill>
              <a:latin typeface="Pattanakarn SemiExpanded"/>
              <a:ea typeface="Pattanakarn SemiExpanded"/>
              <a:cs typeface="Pattanakarn SemiExpanded"/>
              <a:sym typeface="Pattanakarn SemiExpande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3864485" y="5699976"/>
            <a:ext cx="5763002" cy="576300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416071" y="956756"/>
            <a:ext cx="2843229" cy="284322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2CC6">
                    <a:alpha val="100000"/>
                  </a:srgbClr>
                </a:gs>
                <a:gs pos="100000">
                  <a:srgbClr val="2954ED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232924" y="5143500"/>
            <a:ext cx="4497665" cy="449766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00000"/>
                  </a:srgbClr>
                </a:gs>
                <a:gs pos="100000">
                  <a:srgbClr val="002CC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bg-BG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7010400" y="5755907"/>
            <a:ext cx="739321" cy="750480"/>
          </a:xfrm>
          <a:custGeom>
            <a:avLst/>
            <a:gdLst/>
            <a:ahLst/>
            <a:cxnLst/>
            <a:rect l="l" t="t" r="r" b="b"/>
            <a:pathLst>
              <a:path w="739321" h="750480">
                <a:moveTo>
                  <a:pt x="0" y="0"/>
                </a:moveTo>
                <a:lnTo>
                  <a:pt x="739321" y="0"/>
                </a:lnTo>
                <a:lnTo>
                  <a:pt x="739321" y="750480"/>
                </a:lnTo>
                <a:lnTo>
                  <a:pt x="0" y="750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bg-BG" dirty="0"/>
          </a:p>
        </p:txBody>
      </p:sp>
      <p:sp>
        <p:nvSpPr>
          <p:cNvPr id="17" name="TextBox 17"/>
          <p:cNvSpPr txBox="1"/>
          <p:nvPr/>
        </p:nvSpPr>
        <p:spPr>
          <a:xfrm>
            <a:off x="7137509" y="5793011"/>
            <a:ext cx="4382029" cy="616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4"/>
              </a:lnSpc>
              <a:spcBef>
                <a:spcPct val="0"/>
              </a:spcBef>
            </a:pPr>
            <a:r>
              <a:rPr lang="en-US" sz="361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Cookie Verse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306</Words>
  <Application>Microsoft Office PowerPoint</Application>
  <PresentationFormat>По избор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20" baseType="lpstr">
      <vt:lpstr>Montserrat</vt:lpstr>
      <vt:lpstr>Pattanakarn SemiExpanded</vt:lpstr>
      <vt:lpstr>Pattanakarn SemiExpanded Bold</vt:lpstr>
      <vt:lpstr>Montserrat Bold</vt:lpstr>
      <vt:lpstr>Arial</vt:lpstr>
      <vt:lpstr>Calibri</vt:lpstr>
      <vt:lpstr>Canva Sans</vt:lpstr>
      <vt:lpstr>Open Sans Bold</vt:lpstr>
      <vt:lpstr>Open Sans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 Verse</dc:title>
  <cp:lastModifiedBy>Georgy Manev</cp:lastModifiedBy>
  <cp:revision>3</cp:revision>
  <dcterms:created xsi:type="dcterms:W3CDTF">2006-08-16T00:00:00Z</dcterms:created>
  <dcterms:modified xsi:type="dcterms:W3CDTF">2025-03-21T23:39:28Z</dcterms:modified>
  <dc:identifier>DAGiYhse7OM</dc:identifier>
</cp:coreProperties>
</file>