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00FF00"/>
    <a:srgbClr val="FF0000"/>
    <a:srgbClr val="0000F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2"/>
    <p:restoredTop sz="94606"/>
  </p:normalViewPr>
  <p:slideViewPr>
    <p:cSldViewPr snapToGrid="0">
      <p:cViewPr>
        <p:scale>
          <a:sx n="110" d="100"/>
          <a:sy n="110" d="100"/>
        </p:scale>
        <p:origin x="-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20:58:20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5808 2466 24575,'15'-23'0,"2"0"0,18-41 0,-10 18 0,6-26 0,-16 13 0,1-35 0,-6 20 0,-6 20 0,-1 2 0,2-11 0,-11-25 0,1 26 0,-14-12 0,2 8 0,-18 4 0,14 7 0,-23-5 0,7 15 0,-8-5 0,1 7 0,1-1 0,6 7 0,-2-2 0,-27-22 0,16 14 0,0 1 0,-17-10 0,22 19 0,-3 0 0,5 2 0,-1 2 0,-11-4 0,-2 0 0,-5-5 0,0 3 0,3 8 0,-1 1 0,-2-4 0,-1 2-463,-3 5 1,1 1 462,11 4 0,0 1 0,-16-6 0,1 1 0,16 4 0,0 1 0,-12-6 0,0 1-38,12 4 0,0 0 38,-12-1 0,2 1 0,-19-11 0,28 20 0,1 0 0,-16-11 0,-6 12 921,2-3-921,13 5 80,0 0-80,3 5 0,11 1 0,-11 0 0,17 3 0,-9-4 0,3 5 0,1 8 0,-15 0 0,-2 2 0,-7 6 0,8-4 0,-1 2 0,-11 12 0,10-3 0,-17 9 0,10-1 0,2-7 0,-16 19 0,7-9 0,0 4 0,28-15 0,1 0 0,-27 16 0,26-15 0,-1 0 0,1-3 0,2 0 0,-35 22 0,36-20 0,0 1 0,-36 29 0,14-3 0,24-22 0,2 1 0,-19 26 0,-19 4 0,10 8 0,22-17 0,0 1 0,10-13 0,2 2 0,-5 11 0,3 1 0,-11 19 0,6 1 0,4-2 0,4 14 0,-10-17 0,19 14 0,-28 0 0,29-4 0,-1-27 0,0 2 0,9 0 0,1 1 0,-12 5 0,0 1 0,10-1 0,0-2 0,-5-8 0,0 0 0,10 2 0,1-1 0,-25 37 0,23-36 0,1 1 0,-4 0 0,0-1 0,4 2 0,2-1 0,-7 44 0,6-41 0,0 0 0,-6 41 0,-6 0 0,18-38 0,-1 3 0,-6 8 0,1 2 0,6 0 0,2 1 0,-5 3 0,1-2 0,4-6 0,2-3 0,1-5 0,2-1 0,-2 0 0,2 1 0,4 6 0,2 0 0,-1-6 0,2-1 0,4 4 0,2 1 0,2 4 0,0-1 0,0-8 0,0 0 0,5 7 0,4 3-697,6 8 1,3-1 696,-3-8 0,2 2 0,-2-8 0,4 3 0,-2-2 0,6 7 0,2 1 0,0-6 0,3 4 0,2-1-731,-3-5 0,2-2 0,1 2 731,10 14 0,3 2 0,0-2 0,-5-10 0,1-2 0,0 2 0,3 8 0,1 2 0,1-3 0,1-5 0,1-3 0,-1-1 0,-5-4 0,0-2 0,3 1 0,6 3 0,3 1 0,-3-5-551,13 7 1,-1-4 550,-16-13 0,3 1 0,0-2 0,0-1 0,1-1 0,-1-1 0,-4-2 0,0-1 0,2 2 0,11 7 0,3 1 0,-3-3-466,-13-13 1,-1-2 0,0 2 465,11 12 0,1 3 0,2-4 0,-1-10 0,2-4 0,-1 1 0,-4 3 0,0 2 0,3-2 0,7 1 0,3-2 0,1 0 0,3-1 0,1 0 0,-1 0-321,-3 1 1,-1-1-1,3-2 321,-12-8 0,2-1 0,1-1 0,-1 0 0,20 6 0,0-1 0,1-1 0,-22-7 0,1-2 0,0 0 0,3 1-140,11 3 0,2 1 0,0-1 0,0 0 140,-6-2 0,0 0 0,0-1 0,2 0-380,7 1 0,3 0 0,0 0 0,0 0 380,-1 1 0,0-1 0,0 0 0,1-1-340,-16-4 0,1-2 0,0 0 0,0 0 0,-2 0 340,16 3 0,-2 0 0,0-1 0,0-3 0,-1-2 0,0-2 0,-1-1 0,-2-2-27,-10 1 1,-1-2 0,-2 0 0,1-1 26,22 0 0,-1-2 0,1 1 0,0 0 0,0 0 0,-2 0 0,-6 1 0,-2-1 0,-1-1 0,-3-2 0,-2-2 0,-2-1 288,-11-1 1,-2 0-1,-1-3-288,1-2 0,0-2 0,-2 0 0,25-6 0,0 1 0,5 0 0,-1 0 814,-15-1 1,-2-1-815,4 3 0,-2-2 0,-12-6 0,-2 0 0,0 5 0,0 0 0,-1-1 0,-2-1 1694,-11 2 1,0 0-1695,2 5 0,0-1 0,-4-3 0,-1 1 0,44-11 0,-34 8 0,-1 0 0,-11 4 0,1-1 0,10-6 0,1 0 0,-4 6 0,0 0 0,1-5 0,0-1 0,9 1 0,-1 1 0,-12 1 0,-1 1 0,3-1 0,1 1 0,-5 3 0,-2 0 2507,38-16-2507,-35 19 0,3-1 727,9-5 0,0-1-727,-8 8 0,0 0 0,16-8 0,-2-1 0,25-6 0,-45 11 0,0 0 0,1 0 0,-1 0 947,37-16-947,-38 16 0,0 1 0,28-16 139,-2 1-139,-9 6 0,-12-6 0,3 10 0,-3-10 0,-2 12 0,5-4 0,-2-5 0,11 6 0,12-14 0,-9 11 0,11-2 0,-12 3 0,-18 7 0,0 0 0,-21-6 0,-2 10 0,7-15 0,-1 15 0,2-7 0,3 5 0,1-11 0,0 8 0,14-13 0,-7 13 0,13-15 0,-6 8 0,7-5 0,-11 4 0,-5 8 0,-5-2 0,0 8 0,-1-3 0,0 6 0,-6-5 0,0 3 0,-5 0 0,-5-2 0,-9 10 0,-5-2 0,-2 6 0,-3 6 0,-4 1 0,-3 9 0,-10 3 0,-7 9 0,0-8 0,-12 13 0,2-7 0,4 4 0,-25 8 0,21-2 0,-17 0 0,16 0 0,3-11 0,0 4 0,0-8 0,3 6 0,5-14 0,7 2 0,8-8 0,-2-1 0,7-6 0,18-13 0,4-4 0,29-11 0,-14 6 0,9-5 0,3-6 0,-14 5 0,4-3 0,-16 13 0,-5 4 0,0 1 0,0 2 0,-5 2 0,-5 0 0,4 5 0,-9-7 0,9 7 0,-8-5 0,6 6 0,-4-5 0,1 4 0,0-8 0,0 3 0,0-4 0,-3 4 0,3-3 0,-3 3 0,3 0 0,-2 0 0,-2 4 0,0 2 0,-1-2 0,1 2 0,1 0 0,-3-2 0,3 2 0,-3-2 0,-10-1 0,-2-4 0,-5 0 0,-20-11 0,-1-1 0,-21-3 0,1 2 0,9 5 0,-1 1 0,-19-2 0,19 1 0,2 3 0,1 8 0,12-4 0,14 7 0,11 1 0,2 0 0,10 3 0,17 4 0,6 0 0,31 11 0,-8-5 0,18 9 0,7-8 0,-17 3 0,16-3 0,-36-6 0,6 3 0,-26-7 0,1 4 0,-14-2 0,1 0 0,-1 2 0,3-4 0,-3 3 0,1-3 0,-1 1 0,0 1 0,2-3 0,-2 5 0,9-5 0,-7 5 0,19-1 0,-15 0 0,9-1 0,-12-1 0,-2-1 0,-3 4 0,1 1 0,-2 3 0,0 4 0,0-4 0,0 6 0,-3 0 0,0-1 0,-1 1 0,-4-1 0,6-1 0,-7 0 0,3-1 0,-1 1 0,-2 0 0,0 4 0,2-5 0,-5 1 0,1 3 0,-1-3 0,-2 4 0,5-5 0,-4 4 0,-2 3 0,0-1 0,-2-1 0,4 0 0,0-4 0,0 3 0,-4-3 0,6 0 0,-4-2 0,11-3 0,-8-2 0,11 0 0,-7-1 0,5 4 0,-3-6 0,0 9 0,3-11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21:01:48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3047 1 24575,'0'29'0,"0"20"0,0 6 0,0 9 0,1 5 0,-2 3 0,-3 9 0,-1 1 0,0-12 0,-3 4 0,-8 1 0,-6 7 0,0-3-343,3-13 0,-1-3 0,-2 5 343,-3 5 0,-4 5 0,0 0 0,1-4 0,0-1 0,1-3 0,-6 3 0,-7 5 0,-8 5 0,-3 1 0,-1-1-588,10-15 0,-1-1 0,-1 0 0,-2 1 0,-2 2 588,1-3 0,-3 1 0,-1 1 0,-1 1 0,0-2 0,0-1 0,-6 7 0,-1-1 0,-1 0 0,1-2 0,-2-1 0,-1 0 0,0 0 0,-2-1 0,2-3 0,0-1-376,-4 1 0,2-2 0,-1-2 0,0 1 376,-4 4 0,-1 0 0,1-1 0,5-5-91,2-3 1,5-4-1,0-2 91,-1-2 0,0-2 0,7-6 780,-26 23-780,36-32 0,2-4 2763,4-3-2763,19-14 1830,0-4-1830,4-4 372,-22 8-372,7-4 0,-20 11 0,17-7 0,4 1 0,10-8 0,9-2 0,18-3 0,51-7 0,4-2 0,-12 2 0,-1-1 0,7 0 0,8-3 0,-38 8 0,8-4 0,-23 6 0,-3-1 0,-6 0 0,0 1 0,3-1 0,12 1 0,15 1 0,9 0 0,-5 0 0,-3 0 0,-23 0 0,2 0 0,-9 0 0,-1 0 0,-3 0 0,-9 0 0,-10 0 0,-22 0 0,2 0 0,-33 0 0,11 0 0,-15 0 0,3 0 0,23-3 0,4 0 0,21 0 0,9 1 0,5 2 0,2 0 0,3 0 0,-10 0 0,-7 0 0,-4 0 0,-1 0 0,8 2 0,7-2 0,1 2 0,5-3 0,2-8 0,27-21 0,7-23 0,2 12 0,3-3 0,-6 2 0,1-1 0,8-10 0,0 1 0,19-28 0,-25 34 0,0 0 0,14-25 0,2-4 0,-16 15 0,-2 2 0,-15 24 0,-2 3 0,-8 17 0,-4 2 0,-5 8 0,-1 10 0,-14 20 0,-11 26 0,-1-11 0,-4 3 0,-2 6 0,0 0 0,-1-2 0,-1 1 0,-5 4 0,2-2 0,-13 17 0,-5 5 0,28-33 0,12-12 0,10-15 0,5-1 0,-10 3 0,-2 3 0,-6 3 0,-11 13 0,-15 8 0,13-8 0,-13 8 0,31-26 0,1-1 0,6-5 0,4-6 0,2-1 0,0-2 0,3-1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21:01:51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19454,'4'-2'0,"0"14"2376,-4 34-2376,0 21 0,0 10 436,0-13 0,0 3-436,0 24 0,0 5 0,-1-1 0,2-3 225,0-30 1,1-1-226,0 23 0,4 2 711,7-15 0,5-2-711,4 5 0,2 1 0,0-2 0,3 1 0,11 12 0,3-5 0,-11-25 0,2-2 0,14 15 0,4-1 0,-7-17 0,1-5 0,0-3 0,2-3 0,5 0 0,0-4 0,-1-4 0,1-3 0,-2 0 0,3-1 0,22 4 0,3-4 0,-22-11 0,1-1 0,26 5 0,-1-3 0,13-3 0,-18-6 0,0 0 0,20 4 0,-27-6 0,-2-1 0,19 3 0,-35-6 0,-21-2 0,-17-1 0,-6 0 0,-4 0 0,-4-3 0,-7 2 0,-4-4 0,2-4 0,-13-7 0,4-6 0,-6-4 0,2-5 0,1 0 0,0-2 0,2 3 0,6 6 0,6 11 0,2 3 0,5 8 0,10 20 0,1-7 0,49 62 0,-19-29 0,-2 0 0,2 0 0,3 5 0,-1 0 0,-18-28 0,-9-6 0,-7-8 0,-6-4 0,-9 1 0,-22-4 0,-47-1 0,1-2 0,25 2 0,0 0 0,-24-3 0,14 4 0,16 0 0,17 0 0,18 0 0,1 0 0,41 0 0,15 0 0,13 0 0,4 0 0,12 0 0,-1 0 0,-2 0 0,-13 0 0,19 0 0,-43 0 0,-23 0 0,-7 0 0,-6 0 0,-12-9 0,-11-7 0,-27-32 0,-13-18 0,14 8 0,-3-5 0,5 4 0,-1-1 0,-9-11 0,-2 4 0,6 15 0,3 6 0,-10-9 0,14 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21:18:13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14598 8418 24575,'10'20'0,"4"0"0,4 13 0,11-1 0,2 5 0,15 7 0,20 11 0,12 0 0,-30-22 0,1-2 0,-1-7 0,-2-2 0,31 23 0,-7-14 0,-24-5 0,3-20 0,-19-1 0,17-5 0,-9 0 0,31 0 0,30-16 0,-40 11 0,5-2-828,21-11 0,6-2 828,-20 8 0,3 1 0,-1 0 0,-5 1 0,-1 0 0,4-3 0,19-8 0,4-3 0,-1 2 0,-13 8 0,-1 2 0,2-3-860,14-7 1,3-3 0,-2 3 859,-10 5 0,-1 3 0,-1-1 0,0-3 0,-1-1 0,-4 1-361,16-2 0,-6-2 361,-9-8 0,-4-3 0,-7 5 0,-4 0 0,-13 3 0,-3-3 0,5-8 0,-3-2 0,28-20 0,-17-5 0,-28 11 0,-4-1 0,8-12 0,-8-1 0,0-6 424,-6 8 1,-3 0-425,3-3 0,-1-4 0,3-21 0,-3-3 0,-8 18 0,-2-2 0,1 8 0,1-5 0,-3-2-136,-2-6 1,-2-1 0,0 0 135,0 4 0,0 1 0,-1-2 0,-2-11 0,-2-2 0,0 1-381,-3 10 0,0 1 0,0-1 381,3 0 0,1-1 0,-1 0 0,-2 1 0,-1 0 0,1 2 0,3 9 0,0 2 0,-2 1 0,-1-28 0,-2 2-677,3 0 0,-4-1 677,-6-2 0,-2 0-216,0 7 1,-2 1 215,-7-6 0,-2 3 0,3 24 0,0 2 0,-4-12 0,-2 2 1167,3 16 1,-2 2-1168,-1 5 0,-1 0 0,0-3 0,0 2 0,-2 12 0,-1-2 0,-2-17 0,-3-4 0,-17-2 0,-5 1 401,8 2 1,-4-1-402,0 6 0,-4-3 0,-3 4 32,-1 9 0,-1 4 0,1-3-32,5-4 0,1-2 0,-2 2 0,-5 5 0,-2 3 0,3 1 0,-5-13 0,2 0 0,-13-3 0,-3 0 0,2 0 0,-4-2 0,9 10 0,-4-2 0,2 1-262,12 9 0,2 0 0,-4-1 262,3 3 0,-3-3 0,-2 0 0,3 1-755,-15-12 0,1 1 1,1 3 754,8 8 0,-1 3 0,0-2 0,-13-9 0,-2-3 0,5 6-93,-11 1 0,2 3 93,19 6 0,-2-1 0,1 2 0,1 5 0,1 2 0,1 1 0,-22-10 0,2 1 269,-4 1 1,3 1-270,17 6 0,1-1 0,-9-5 0,-3 0 0,-5-3 0,1 2 0,13 5 0,-1 3 0,-14 0 0,4 2 664,32 9 0,2 1-664,-20-3 0,-3 0 0,4 3 0,-1 0 0,-13-4 0,-1 0 0,7 3 0,0 3 0,-4 2 0,2 0 0,9-3 0,3 2 0,5 10 0,-1 0 0,-17-11 0,2 0 0,26 11 0,-1 1 0,-18-5 0,-2 0 0,11 2 0,2 1 0,4 2 0,-1 1 0,-15-1 0,0 0 0,16 1 0,0 1 0,-10 3 0,-2 0 0,1 0 0,0 0 0,0 0 0,-2 0 0,-11 0 0,-4 0 889,-6 0 1,-1 0-890,6 0 0,-1 0 0,18 0 0,-3 0 0,2 0 0,-16 0 0,-1 0 0,12 3 0,-3 0 0,0 1-42,9 0 1,1-1 0,-2 2 41,-14 2 0,-1 1 0,2 0 0,-13 2 0,1 0 0,14-3 0,-3 0 0,4 1 0,-9 6 0,2 0 0,-14-3 0,2 1 0,14 5 0,4 2 0,12-5 0,0-1 87,-5 0 0,0 2-87,-3 7 0,1 0 0,6-8 0,-2 2 0,-23 12 0,-1 2 0,16-6 0,0 1 167,-10 4 1,-4 1-168,17-5 0,-4 1 0,5-3 0,-2-2 0,1 0 60,8 1 0,-2 2 0,7-4-60,6-6 0,4-1 0,-13 12 0,1 1 0,15-9 0,-1 0 0,-20 13 0,-2 1 646,10-8 1,1 0-647,-6 7 0,-1 2 0,2-6 0,1 0 0,5-1 0,1 1 0,-8 5 0,2-1 0,10-4 0,-1 0 0,-15 9 0,1 0 367,20-10 0,0 0-367,-19 9 0,-3 3 0,7-1 0,1 1 0,6-2 0,-1 1 0,-21 7 0,1 0-321,29-9 0,0-1 321,-23 8 0,-2 1 0,16-1 0,2 0 0,-1-1 0,-1 1 0,-18 11 0,0 1-127,21-12 0,0 0 127,0-2 0,-4 3 0,4 0 0,-2 8 0,3 1 0,-8 5 0,0 2 0,8-4 0,3 1 0,0 4 0,1 2 0,-7 2 0,0 0 0,1 0 0,-1 0 0,1-1 0,0-1 0,8-11 0,-1-1 0,-15 2 0,1 0 0,11-1 0,1-2 0,-4-3 0,2 1 0,5 5 0,4 1 168,1-4 0,1-1-168,6-6 0,-1 1 0,-15 11 0,2-2 0,-12 12 0,17-17 0,-1 1 0,10-10 0,1-2 0,-28 29 0,3 4 645,14-20-645,-3 9 1120,-7-7-1120,15-5 0,-11 3 0,20-10 0,-22 17 0,20-9 0,-18 3 0,16 4 0,-11-3 0,-14 27 0,22-18 0,5-11 0,-1 0 0,-1 18 0,10-24 0,0 0 0,-16 29 0,7 0 0,-5 0 0,11-1 0,-11 1 0,3 10 0,-5-8 0,19-22 0,-1 1 0,-2-7 0,0 0 0,5 2 0,1 1 0,-10-4 0,1 0 0,-4 37 0,-16-10 0,12 2 0,2-11 0,-5-3 0,3 20 0,-7-2 0,0 0 0,6 12 0,-9-28 0,9 18 0,-10-14 0,13 6 0,2-9 0,9-10 0,0-3 0,0-6 0,7-6 0,-1 11 0,9-25 0,-1 11 0,1-14 0,-1 6 0,1-5 0,-8 19 0,6-10 0,-5 5 0,2-9 0,4-6 0,-11 14 0,5-5 0,-1 7 0,-5 3 0,10-1 0,-9-1 0,3 10 0,-3-17 0,-9 13 0,4 8 0,-20 8 0,18-10 0,-20 13 0,17-21 0,-3 13 0,-2-13 0,22-12 0,-5-10 0,15-13 0,-5 12 0,1-16 0,19 7 0,5-9 0,19 0 0,27 0 0,6-7 0,-7 1 0,7-8 0,-44 4 0,11-2 0,-20 7 0,5-8 0,-9 10 0,0-9 0,-3 11 0,-2-7 0,3 7 0,1-3 0,-5 0 0,-4 3 0,-9-2 0,-13 8 0,1 0 0,-12 6 0,16 4 0,-8-3 0,14 1 0,-7-3 0,8-5 0,-9 4 0,9-4 0,-3 0 0,-7 4 0,3-4 0,-15 6 0,4-5 0,-14 5 0,6 0 0,-13-3 0,24 2 0,2-6 0,15-3 0,3 3 0,1-13 0,0 3 0,14-19 0,-1-14 0,9-16 0,-4-16 0,-6 23 0,3-1 0,-10 21 0,10-13 0,-10 16 0,5-14 0,-6 23 0,5-24 0,3 2 0,3 1 0,1-10 0,-6 23 0,4-10 0,-9 20 0,4 0 0,-1 9 0,-3 5 0,2 5 0,-7 3 0,3 1 0,-2 4 0,3-3 0,0 9 0,0-10 0,-5 16 0,-1-8 0,0 22 0,-4-9 0,4 5 0,-6 14 0,6-17 0,-4 7 0,9-14 0,-3-16 0,4 5 0,0-6 0,-4 1 0,3-1 0,-3 1 0,4-1 0,0 12 0,0-3 0,0 15 0,-4-11 0,-2 5 0,1-11 0,0 3 0,5-4 0,0 11 0,0-4 0,0 0 0,0-7 0,4-9 0,20-2 0,27-3 0,13 0 0,17 0 0,11 0 0,-16 0 0,-24 0 0,-2 0 0,15 6 0,24-5 0,-15 5 0,-13-6 0,-9 0 0,-32 0 0,-5 0 0,-2 0 0,-8-4 0,3 3 0,-16-3 0,-13 4 0,-17 0 0,-32 0 0,6 0 0,14 0 0,-2 0 0,-46 0 0,44 0 0,0 0 0,-32 0 0,16 0 0,19 6 0,14-4 0,8 3 0,20-14 0,5-2 0,4-9 0,0-6 0,0-9 0,0-1 0,0-22 0,0-7 0,0-30 0,0-1 0,0 10 0,0 16 0,0 26 0,0 3 0,0 13 0,0-5 0,0 12 0,0-5 0,0 6 0,0 0 0,0 0 0,0 5 0,0 1 0,0 6 0,0-1 0,0 0 0,-4 8 0,3 7 0,-7 4 0,2 15 0,-4 5 0,-3 22 0,-7 10 0,-4 19 0,8-16 0,-11 23 0,12 10 0,-2-32 0,6 9 0,7-60 0,-1-5 0,0-3 0,1-2 0,-4 4 0,5 0 0,-5 0 0,8-1 0,0 1 0,0-5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9BE3C-1AE5-5AB8-9281-525B20567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DCBB2E-0E2F-8FB9-1938-4C8DB2EE3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070CF-DE21-537E-0A8B-A61A41DF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4E4DA-CBC3-757D-E281-B5968F74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221AA1-637F-BE14-8881-BF0340E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61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8D0AE-1EFB-4193-5074-432D042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CEE571-5711-F9BE-F6DA-6416476A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24EDF-C30B-B55C-C6B0-8A9DC442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43B9C-E79C-957F-9FF7-AED342C2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9479D-EE51-0BD5-D3BB-9FF5C14C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0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40D5C4-1A64-8FBE-116E-D6B5AE706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BBF51E-52E6-153A-2937-9E517FB59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887309-FB65-D68B-3DDB-304DEA63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5124-0A75-05A7-BB7D-DB47F4E4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D9890-3313-7DA2-C89A-1045A1E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3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4DD04-589B-5EAE-7E90-064DB5C9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EFF78-D9C1-9BDF-87FB-30608134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9C1FC-17FA-9D38-BA17-F206BCD5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C55AF-C93E-292D-869D-4075DC67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7B43A-82D1-5B29-2AF0-6EBF8163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50BD7-4979-FE45-448B-D938DB85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69A2E8-00B5-BC91-A610-5250C5A0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7BDA2-D9AE-42B7-7C97-A2AFA115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06FA3A-2783-2596-3178-FAC1C07E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772D2D-DF5A-BB40-F8B1-92879A17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4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E88A8-4F84-0DD4-24C3-83F93B1F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D133B-4C3D-B4EF-4201-789F00FEA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58ADC3-AD64-EEE6-23CF-995FC8E7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2BB4E3-25D1-4EDA-FE0D-7CFD9A18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6D5274-1514-43C3-8EFA-023B5C22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008ADA-0E08-3333-6E0F-CD9CC82E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67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63001-08F5-EC6C-884D-7E22E058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AA1BC1-58FD-ACB0-24FD-CE3402C5A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780AB3-2DDC-0AAA-FDB0-611E5342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A98364-E098-3FB5-34EF-DF22D74CA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84CB3E-258B-B4C3-6AD4-C54B63A52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3A2373-10D9-59A2-1699-E735A9C9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89D255-7917-FFF7-C7E3-EA180BFA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25C00D-4410-35B8-D135-65B8EF26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03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8A317-74A8-4678-5FB5-1BB3F41B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542891-43B9-56BA-156E-58E5DFBB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3AE0-2276-58F8-EEF2-0FEBF211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FF5670-93B1-35EB-A59C-AE44F8E4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10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296C11-5994-7233-2F6A-CA65FF67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BC7D44-C9C8-24C0-D5C2-077BDB02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64EF1C-80D9-7826-73BC-B06870C0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7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41109-EAAB-FFF9-5C8B-541B6098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FDF91-AA39-C4A8-CD19-AB97DCB1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7B285-9CE5-FDC5-1CA1-A8F752C6C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96EC80-18DF-39CF-A5D6-6D801FD2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D9842-69B1-5243-9CD7-0C79D7EA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A2419-3654-A109-3FEB-6D519643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36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4FEB9-9ECC-CFA7-2EAB-6BB2F8DB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CDE842-A4BD-8D95-5864-7FFAE6768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827B8E-DB0A-B4B2-130F-EE162542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9F702A-CA91-B6C7-5F3B-A11F3B22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84E42B-56A1-9868-B73B-63745FAE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D0542C-B244-1980-D4D4-E998819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2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EFB49-087C-A982-1C25-E2128CC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D63D1-3DD5-CC53-B841-9726F6F9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D06635-4703-2092-D145-3D8483C46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EC08-60C3-2C49-903C-BFC714C3FEC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D1983-2541-0033-605B-EF9572A27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64DF3-5D7A-7A80-D587-E025F5D7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06B-D20E-F548-85C6-CCB01716E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48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9CAA9-2313-DA86-A731-AB40C9799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67C13D-18DC-D1F0-20D4-E8867A6B1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02038"/>
            <a:ext cx="4572000" cy="1655762"/>
          </a:xfrm>
        </p:spPr>
        <p:txBody>
          <a:bodyPr/>
          <a:lstStyle/>
          <a:p>
            <a:pPr algn="l"/>
            <a:r>
              <a:rPr lang="ru-RU" dirty="0"/>
              <a:t>Гоголев Евгений Кириллович</a:t>
            </a:r>
          </a:p>
          <a:p>
            <a:pPr algn="l"/>
            <a:r>
              <a:rPr lang="ru-RU" dirty="0"/>
              <a:t>ГБПОУ МО «Физтех-колледж»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0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F2D76-5818-0676-2249-C5B7032B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593" y="1322851"/>
            <a:ext cx="6265127" cy="1325563"/>
          </a:xfrm>
        </p:spPr>
        <p:txBody>
          <a:bodyPr/>
          <a:lstStyle/>
          <a:p>
            <a:r>
              <a:rPr lang="ru-RU" dirty="0">
                <a:effectLst/>
              </a:rPr>
              <a:t>Индекс Дэви</a:t>
            </a:r>
            <a:r>
              <a:rPr lang="en" dirty="0">
                <a:effectLst/>
              </a:rPr>
              <a:t>c</a:t>
            </a:r>
            <a:r>
              <a:rPr lang="ru-RU" dirty="0">
                <a:effectLst/>
              </a:rPr>
              <a:t>а-Болдуина или выбранная метрика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94947-0E78-22B0-0701-4629B7B8B37C}"/>
              </a:ext>
            </a:extLst>
          </p:cNvPr>
          <p:cNvSpPr txBox="1"/>
          <p:nvPr/>
        </p:nvSpPr>
        <p:spPr>
          <a:xfrm>
            <a:off x="2124770" y="3429000"/>
            <a:ext cx="8174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40C28"/>
                </a:solidFill>
              </a:rPr>
              <a:t>В</a:t>
            </a:r>
            <a:r>
              <a:rPr lang="ru-RU" sz="2800" b="0" i="0" u="none" strike="noStrike" dirty="0">
                <a:solidFill>
                  <a:srgbClr val="040C28"/>
                </a:solidFill>
                <a:effectLst/>
              </a:rPr>
              <a:t>ычисляет компактность как расстояние от объектов кластера до их </a:t>
            </a:r>
            <a:r>
              <a:rPr lang="ru-RU" sz="2800" b="0" i="0" u="none" strike="noStrike" dirty="0" err="1">
                <a:solidFill>
                  <a:srgbClr val="040C28"/>
                </a:solidFill>
                <a:effectLst/>
              </a:rPr>
              <a:t>центроидов</a:t>
            </a:r>
            <a:r>
              <a:rPr lang="ru-RU" sz="2800" b="0" i="0" u="none" strike="noStrike" dirty="0">
                <a:solidFill>
                  <a:srgbClr val="040C28"/>
                </a:solidFill>
                <a:effectLst/>
              </a:rPr>
              <a:t>, а отделимость - как расстояние между </a:t>
            </a:r>
            <a:r>
              <a:rPr lang="ru-RU" sz="2800" b="0" i="0" u="none" strike="noStrike" dirty="0" err="1">
                <a:solidFill>
                  <a:srgbClr val="040C28"/>
                </a:solidFill>
                <a:effectLst/>
              </a:rPr>
              <a:t>центроидами</a:t>
            </a:r>
            <a:r>
              <a:rPr lang="ru-RU" sz="2800" b="0" i="0" u="none" strike="noStrike" dirty="0">
                <a:solidFill>
                  <a:srgbClr val="1F1F1F"/>
                </a:solidFill>
                <a:effectLst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852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EA4F-F967-4A42-0150-2B49E5CD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59" y="1044475"/>
            <a:ext cx="4113983" cy="1325563"/>
          </a:xfrm>
        </p:spPr>
        <p:txBody>
          <a:bodyPr/>
          <a:lstStyle/>
          <a:p>
            <a:r>
              <a:rPr lang="ru-RU" dirty="0"/>
              <a:t>Выбор </a:t>
            </a:r>
            <a:r>
              <a:rPr lang="ru-RU" dirty="0" err="1"/>
              <a:t>кластеризатора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20A555-5AE9-EB70-D8EC-B474850C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56" y="365125"/>
            <a:ext cx="4547601" cy="32010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EA260A-2259-64EF-9D06-7D56FD68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90" y="3645561"/>
            <a:ext cx="4140009" cy="29141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12087-6BE8-15A6-869B-4E61E8DDB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59" y="4103027"/>
            <a:ext cx="3395193" cy="2389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0CEA0-1518-7652-10C5-761A9470A361}"/>
              </a:ext>
            </a:extLst>
          </p:cNvPr>
          <p:cNvSpPr txBox="1"/>
          <p:nvPr/>
        </p:nvSpPr>
        <p:spPr>
          <a:xfrm>
            <a:off x="5788937" y="1898640"/>
            <a:ext cx="146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KMEANS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5644D-7968-DE04-E065-0ACA2EBD0A21}"/>
              </a:ext>
            </a:extLst>
          </p:cNvPr>
          <p:cNvSpPr txBox="1"/>
          <p:nvPr/>
        </p:nvSpPr>
        <p:spPr>
          <a:xfrm>
            <a:off x="5788937" y="4579400"/>
            <a:ext cx="107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BIRCH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1C2E8-68D2-A691-AEFC-8E968591A42B}"/>
              </a:ext>
            </a:extLst>
          </p:cNvPr>
          <p:cNvSpPr txBox="1"/>
          <p:nvPr/>
        </p:nvSpPr>
        <p:spPr>
          <a:xfrm>
            <a:off x="2103395" y="3645561"/>
            <a:ext cx="26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err="1"/>
              <a:t>G</a:t>
            </a:r>
            <a:r>
              <a:rPr lang="en" sz="2800" dirty="0" err="1">
                <a:effectLst/>
              </a:rPr>
              <a:t>aussianMixture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486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28F0-9663-0A79-B603-59C7796E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6"/>
            <a:ext cx="7814699" cy="585771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F1FC7-0BA3-9559-0E6E-4628BC4F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320" y="514467"/>
            <a:ext cx="5923156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Значения в зависимости от кластера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900AA-9A74-1094-5EC2-8BCE004D1E88}"/>
              </a:ext>
            </a:extLst>
          </p:cNvPr>
          <p:cNvSpPr txBox="1"/>
          <p:nvPr/>
        </p:nvSpPr>
        <p:spPr>
          <a:xfrm>
            <a:off x="8262141" y="3713356"/>
            <a:ext cx="309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нашем случаем мы смотрим по одной колонке</a:t>
            </a:r>
          </a:p>
        </p:txBody>
      </p:sp>
    </p:spTree>
    <p:extLst>
      <p:ext uri="{BB962C8B-B14F-4D97-AF65-F5344CB8AC3E}">
        <p14:creationId xmlns:p14="http://schemas.microsoft.com/office/powerpoint/2010/main" val="51093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88373-D1BA-94F0-CA0C-72A673E7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876" y="1017115"/>
            <a:ext cx="5361878" cy="1325563"/>
          </a:xfrm>
        </p:spPr>
        <p:txBody>
          <a:bodyPr/>
          <a:lstStyle/>
          <a:p>
            <a:r>
              <a:rPr lang="ru-RU" dirty="0"/>
              <a:t>Немного о моделях для угадывания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2641A-71E9-3E78-3DEA-2FF74ECE322E}"/>
              </a:ext>
            </a:extLst>
          </p:cNvPr>
          <p:cNvSpPr txBox="1"/>
          <p:nvPr/>
        </p:nvSpPr>
        <p:spPr>
          <a:xfrm>
            <a:off x="846377" y="2981060"/>
            <a:ext cx="3607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Классическая линейная регрессия – </a:t>
            </a:r>
            <a:r>
              <a:rPr lang="en-US" sz="2400" dirty="0" err="1"/>
              <a:t>LinearRegression</a:t>
            </a:r>
            <a:endParaRPr lang="ru-RU" sz="2400" dirty="0"/>
          </a:p>
          <a:p>
            <a:r>
              <a:rPr lang="ru-RU" sz="2400" dirty="0">
                <a:solidFill>
                  <a:srgbClr val="FF0000"/>
                </a:solidFill>
                <a:highlight>
                  <a:srgbClr val="FF0000"/>
                </a:highlight>
              </a:rPr>
              <a:t>Цвет данного Регрессора</a:t>
            </a:r>
          </a:p>
          <a:p>
            <a:endParaRPr lang="ru-RU" sz="2400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CE37-ED10-13F4-AFA6-70FE67D0CBD6}"/>
              </a:ext>
            </a:extLst>
          </p:cNvPr>
          <p:cNvSpPr txBox="1"/>
          <p:nvPr/>
        </p:nvSpPr>
        <p:spPr>
          <a:xfrm>
            <a:off x="4454355" y="4195168"/>
            <a:ext cx="3550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основе деревьев решений - </a:t>
            </a:r>
            <a:r>
              <a:rPr lang="en" sz="2400" dirty="0" err="1">
                <a:effectLst/>
              </a:rPr>
              <a:t>RandomForestRegressor</a:t>
            </a:r>
            <a:endParaRPr lang="en" sz="2400" dirty="0">
              <a:effectLst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0000FF"/>
                </a:highlight>
              </a:rPr>
              <a:t>Цвет данного Регрессора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C9FF9-B875-00C1-CB3C-5D9C1F27A3B3}"/>
              </a:ext>
            </a:extLst>
          </p:cNvPr>
          <p:cNvSpPr txBox="1"/>
          <p:nvPr/>
        </p:nvSpPr>
        <p:spPr>
          <a:xfrm>
            <a:off x="8005274" y="3187454"/>
            <a:ext cx="3607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 последняя – </a:t>
            </a:r>
            <a:r>
              <a:rPr lang="en" sz="2400" dirty="0" err="1">
                <a:effectLst/>
              </a:rPr>
              <a:t>GradientBoostingRegressor</a:t>
            </a:r>
            <a:endParaRPr lang="ru-RU" sz="2400" dirty="0">
              <a:effectLst/>
            </a:endParaRPr>
          </a:p>
          <a:p>
            <a:r>
              <a:rPr lang="ru-RU" sz="2400" dirty="0">
                <a:solidFill>
                  <a:srgbClr val="00FF00"/>
                </a:solidFill>
                <a:highlight>
                  <a:srgbClr val="00FF00"/>
                </a:highlight>
              </a:rPr>
              <a:t>Цвет данного Регрессора</a:t>
            </a:r>
          </a:p>
          <a:p>
            <a:endParaRPr lang="en" sz="2400" dirty="0">
              <a:solidFill>
                <a:srgbClr val="00FF00"/>
              </a:solidFill>
              <a:effectLst/>
              <a:highlight>
                <a:srgbClr val="00FF00"/>
              </a:highlight>
            </a:endParaRPr>
          </a:p>
          <a:p>
            <a:endParaRPr lang="ru-RU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980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4D96E-2027-2751-B3EC-55F42D62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127"/>
            <a:ext cx="7776415" cy="692625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64417-8E00-E98E-4168-FD732C34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26" y="845574"/>
            <a:ext cx="3787402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Предсказания на 2 года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 колонке </a:t>
            </a:r>
            <a:r>
              <a:rPr lang="en-US" dirty="0">
                <a:solidFill>
                  <a:schemeClr val="bg1"/>
                </a:solidFill>
              </a:rPr>
              <a:t>extra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CEBB4-6CD0-10DD-3835-EF1FF506D848}"/>
              </a:ext>
            </a:extLst>
          </p:cNvPr>
          <p:cNvSpPr txBox="1"/>
          <p:nvPr/>
        </p:nvSpPr>
        <p:spPr>
          <a:xfrm>
            <a:off x="7960855" y="677359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LinearRegression</a:t>
            </a:r>
            <a:endParaRPr lang="ru-RU" sz="2400" dirty="0"/>
          </a:p>
          <a:p>
            <a:r>
              <a:rPr lang="ru-RU" sz="2400" dirty="0">
                <a:solidFill>
                  <a:srgbClr val="FF0000"/>
                </a:solidFill>
                <a:highlight>
                  <a:srgbClr val="FF0000"/>
                </a:highlight>
              </a:rPr>
              <a:t>Цвет данного Регрессора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4C098-9C7D-0174-D953-DA7A22EA04A8}"/>
              </a:ext>
            </a:extLst>
          </p:cNvPr>
          <p:cNvSpPr txBox="1"/>
          <p:nvPr/>
        </p:nvSpPr>
        <p:spPr>
          <a:xfrm>
            <a:off x="7960854" y="2002922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err="1">
                <a:effectLst/>
              </a:rPr>
              <a:t>RandomForestRegressor</a:t>
            </a:r>
            <a:endParaRPr lang="en" sz="2400" dirty="0">
              <a:effectLst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0000FF"/>
                </a:highlight>
              </a:rPr>
              <a:t>Цвет данного Регрессора</a:t>
            </a:r>
            <a:endParaRPr lang="ru-RU" sz="2400" dirty="0"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4FFCB-5C2B-3905-0DD3-23B243321E90}"/>
              </a:ext>
            </a:extLst>
          </p:cNvPr>
          <p:cNvSpPr txBox="1"/>
          <p:nvPr/>
        </p:nvSpPr>
        <p:spPr>
          <a:xfrm>
            <a:off x="7960854" y="3328485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err="1">
                <a:effectLst/>
              </a:rPr>
              <a:t>GradientBoostingRegressor</a:t>
            </a:r>
            <a:endParaRPr lang="ru-RU" sz="2400" dirty="0">
              <a:effectLst/>
            </a:endParaRPr>
          </a:p>
          <a:p>
            <a:r>
              <a:rPr lang="ru-RU" sz="2400" dirty="0">
                <a:solidFill>
                  <a:srgbClr val="00FF00"/>
                </a:solidFill>
                <a:highlight>
                  <a:srgbClr val="00FF00"/>
                </a:highlight>
              </a:rPr>
              <a:t>Цвет данного Регрессора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956DC-073D-9164-407F-7AA503AE1F54}"/>
              </a:ext>
            </a:extLst>
          </p:cNvPr>
          <p:cNvSpPr txBox="1"/>
          <p:nvPr/>
        </p:nvSpPr>
        <p:spPr>
          <a:xfrm>
            <a:off x="7960854" y="4654048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</a:rPr>
              <a:t>Среднее</a:t>
            </a:r>
          </a:p>
          <a:p>
            <a:r>
              <a:rPr lang="ru-RU" sz="2400" dirty="0">
                <a:solidFill>
                  <a:srgbClr val="808000"/>
                </a:solidFill>
                <a:highlight>
                  <a:srgbClr val="808000"/>
                </a:highlight>
              </a:rPr>
              <a:t>Цвет данного Регрессора</a:t>
            </a:r>
          </a:p>
        </p:txBody>
      </p:sp>
    </p:spTree>
    <p:extLst>
      <p:ext uri="{BB962C8B-B14F-4D97-AF65-F5344CB8AC3E}">
        <p14:creationId xmlns:p14="http://schemas.microsoft.com/office/powerpoint/2010/main" val="206422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67A04E-6A62-90A1-F2DE-D2E4DB64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10" y="0"/>
            <a:ext cx="844649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C2F08-6273-0C85-67FF-8DF7AED2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810" y="844627"/>
            <a:ext cx="3434575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Предсказания на 2 года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 колонке </a:t>
            </a:r>
            <a:r>
              <a:rPr lang="en-US" dirty="0" err="1">
                <a:solidFill>
                  <a:schemeClr val="bg1"/>
                </a:solidFill>
              </a:rPr>
              <a:t>total_amount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563F6-05F4-D73C-3AD6-E343E296CD2C}"/>
              </a:ext>
            </a:extLst>
          </p:cNvPr>
          <p:cNvSpPr txBox="1"/>
          <p:nvPr/>
        </p:nvSpPr>
        <p:spPr>
          <a:xfrm>
            <a:off x="265214" y="944988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LinearRegression</a:t>
            </a:r>
            <a:endParaRPr lang="ru-RU" sz="2400" dirty="0"/>
          </a:p>
          <a:p>
            <a:r>
              <a:rPr lang="ru-RU" sz="2400" dirty="0">
                <a:solidFill>
                  <a:srgbClr val="FF0000"/>
                </a:solidFill>
                <a:highlight>
                  <a:srgbClr val="FF0000"/>
                </a:highlight>
              </a:rPr>
              <a:t>Цвет данного Регрессора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B83D8-D267-C8CB-D37D-47B7FCB46ACC}"/>
              </a:ext>
            </a:extLst>
          </p:cNvPr>
          <p:cNvSpPr txBox="1"/>
          <p:nvPr/>
        </p:nvSpPr>
        <p:spPr>
          <a:xfrm>
            <a:off x="265213" y="2270551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err="1">
                <a:effectLst/>
              </a:rPr>
              <a:t>RandomForestRegressor</a:t>
            </a:r>
            <a:endParaRPr lang="en" sz="2400" dirty="0">
              <a:effectLst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0000FF"/>
                </a:highlight>
              </a:rPr>
              <a:t>Цвет данного Регрессора</a:t>
            </a:r>
            <a:endParaRPr lang="ru-RU" sz="2400" dirty="0">
              <a:highlight>
                <a:srgbClr val="FF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2A180-FC41-09FD-4817-6AD19C8B91AF}"/>
              </a:ext>
            </a:extLst>
          </p:cNvPr>
          <p:cNvSpPr txBox="1"/>
          <p:nvPr/>
        </p:nvSpPr>
        <p:spPr>
          <a:xfrm>
            <a:off x="265213" y="3596114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err="1">
                <a:effectLst/>
              </a:rPr>
              <a:t>GradientBoostingRegressor</a:t>
            </a:r>
            <a:endParaRPr lang="ru-RU" sz="2400" dirty="0">
              <a:effectLst/>
            </a:endParaRPr>
          </a:p>
          <a:p>
            <a:r>
              <a:rPr lang="ru-RU" sz="2400" dirty="0">
                <a:solidFill>
                  <a:srgbClr val="00FF00"/>
                </a:solidFill>
                <a:highlight>
                  <a:srgbClr val="00FF00"/>
                </a:highlight>
              </a:rPr>
              <a:t>Цвет данного Регрессора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F1EFF-3791-4E90-EAF4-41A0708764BB}"/>
              </a:ext>
            </a:extLst>
          </p:cNvPr>
          <p:cNvSpPr txBox="1"/>
          <p:nvPr/>
        </p:nvSpPr>
        <p:spPr>
          <a:xfrm>
            <a:off x="265213" y="4921677"/>
            <a:ext cx="36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</a:rPr>
              <a:t>Среднее</a:t>
            </a:r>
          </a:p>
          <a:p>
            <a:r>
              <a:rPr lang="ru-RU" sz="2400" dirty="0">
                <a:solidFill>
                  <a:srgbClr val="808000"/>
                </a:solidFill>
                <a:highlight>
                  <a:srgbClr val="808000"/>
                </a:highlight>
              </a:rPr>
              <a:t>Цвет данного Регрессора</a:t>
            </a:r>
          </a:p>
        </p:txBody>
      </p:sp>
    </p:spTree>
    <p:extLst>
      <p:ext uri="{BB962C8B-B14F-4D97-AF65-F5344CB8AC3E}">
        <p14:creationId xmlns:p14="http://schemas.microsoft.com/office/powerpoint/2010/main" val="191344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3FC3F-51A3-DDE7-B405-0750D9BE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Останавливаемся на модели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3723-230F-330C-C169-A0F586F2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762" y="3429000"/>
            <a:ext cx="4090639" cy="49382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RandomForestRegression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D9489-CFBD-BC93-2E37-AFBB91005F01}"/>
              </a:ext>
            </a:extLst>
          </p:cNvPr>
          <p:cNvSpPr txBox="1"/>
          <p:nvPr/>
        </p:nvSpPr>
        <p:spPr>
          <a:xfrm>
            <a:off x="6574302" y="2521752"/>
            <a:ext cx="354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Интересные предсказания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Требует меньше мощности по сравнению со средним от всех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55252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BF494-9B47-BB99-2E2D-F2090DD8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для пользованием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C44960-729D-90DF-41B5-6335BD97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3" y="1810886"/>
            <a:ext cx="9550197" cy="39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0FA3C-FF85-DAF7-EBDE-D201D792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A68279-9EE7-C999-AE28-6F093100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66" y="1783276"/>
            <a:ext cx="11310977" cy="47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E68DEF-F2DC-2A99-E66C-EC26FA88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92" y="0"/>
            <a:ext cx="5170714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5BCBA2-7063-9EF9-E1FA-7A37A732F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8" y="0"/>
            <a:ext cx="5170714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1CCA5-3A6B-8899-E6B6-DFF2B5B2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343" y="940312"/>
            <a:ext cx="4991925" cy="2488688"/>
          </a:xfrm>
        </p:spPr>
        <p:txBody>
          <a:bodyPr>
            <a:normAutofit/>
          </a:bodyPr>
          <a:lstStyle/>
          <a:p>
            <a:r>
              <a:rPr lang="ru-RU" sz="4800" dirty="0"/>
              <a:t>Графики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98718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048DC-D9F1-1634-74E8-7E15EA8F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760" y="707151"/>
            <a:ext cx="4939040" cy="1325563"/>
          </a:xfrm>
        </p:spPr>
        <p:txBody>
          <a:bodyPr/>
          <a:lstStyle/>
          <a:p>
            <a:r>
              <a:rPr lang="ru-RU" dirty="0"/>
              <a:t>Осмотр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C4F412-20EC-D6B3-676E-25761AB4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446"/>
            <a:ext cx="6489700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F3208-9AF3-521B-2899-E563CE611235}"/>
              </a:ext>
            </a:extLst>
          </p:cNvPr>
          <p:cNvSpPr txBox="1"/>
          <p:nvPr/>
        </p:nvSpPr>
        <p:spPr>
          <a:xfrm>
            <a:off x="7327900" y="4615878"/>
            <a:ext cx="384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+ В данных нету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145826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49E52-D729-26AD-2F1F-D2E8C4D8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693" y="417950"/>
            <a:ext cx="5655197" cy="1325563"/>
          </a:xfrm>
        </p:spPr>
        <p:txBody>
          <a:bodyPr/>
          <a:lstStyle/>
          <a:p>
            <a:r>
              <a:rPr lang="ru-RU" dirty="0"/>
              <a:t>Таблица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E35962-D32F-F2E2-C57C-444DE25A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854"/>
            <a:ext cx="10106237" cy="4978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BA252-FE22-B58E-60EF-4D57F1235AC2}"/>
              </a:ext>
            </a:extLst>
          </p:cNvPr>
          <p:cNvSpPr txBox="1"/>
          <p:nvPr/>
        </p:nvSpPr>
        <p:spPr>
          <a:xfrm>
            <a:off x="6587533" y="1607173"/>
            <a:ext cx="4350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/>
              <a:t>Для анализа численных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23812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407B8-F3EA-4ED4-1F12-6565156D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5672" cy="1325563"/>
          </a:xfrm>
        </p:spPr>
        <p:txBody>
          <a:bodyPr/>
          <a:lstStyle/>
          <a:p>
            <a:r>
              <a:rPr lang="ru-RU" dirty="0"/>
              <a:t>Метод локтя 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CBDAAA-2F1A-D9D9-0948-5DB53A67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95" y="1474303"/>
            <a:ext cx="5185672" cy="38051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82EB761-2BE2-0E84-EE71-77C2612D31D6}"/>
                  </a:ext>
                </a:extLst>
              </p14:cNvPr>
              <p14:cNvContentPartPr/>
              <p14:nvPr/>
            </p14:nvContentPartPr>
            <p14:xfrm>
              <a:off x="2092336" y="1954226"/>
              <a:ext cx="5483520" cy="328284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82EB761-2BE2-0E84-EE71-77C2612D31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216" y="1948106"/>
                <a:ext cx="5495760" cy="32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09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A1DD0-1CAD-FFE0-0EB4-3D63DF4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 и нулевой кластер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B9215A-FA37-76C6-73CC-31C7BC6C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83" y="1774273"/>
            <a:ext cx="4987416" cy="36319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4C3285-F449-3292-0A3E-118605F8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4273"/>
            <a:ext cx="5435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ED8659-F883-C8EA-FDEB-144AA04D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2917"/>
            <a:ext cx="6251976" cy="54762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7B9853-67B0-4169-F8D5-D55C4E8E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92" y="732918"/>
            <a:ext cx="6599308" cy="54762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D9D64-86C2-7EDD-B3EC-70F4356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424" y="176813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Плотность и нормальность данных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1A203D3-5A3A-E354-D398-03EF5848BE21}"/>
                  </a:ext>
                </a:extLst>
              </p14:cNvPr>
              <p14:cNvContentPartPr/>
              <p14:nvPr/>
            </p14:nvContentPartPr>
            <p14:xfrm>
              <a:off x="2535496" y="2653346"/>
              <a:ext cx="1097640" cy="16005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1A203D3-5A3A-E354-D398-03EF5848B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9376" y="2647226"/>
                <a:ext cx="1109880" cy="16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7FFAE27-A4A9-3703-A473-BF86DA48F6F1}"/>
                  </a:ext>
                </a:extLst>
              </p14:cNvPr>
              <p14:cNvContentPartPr/>
              <p14:nvPr/>
            </p14:nvContentPartPr>
            <p14:xfrm>
              <a:off x="6402616" y="2712386"/>
              <a:ext cx="792000" cy="9198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7FFAE27-A4A9-3703-A473-BF86DA48F6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6496" y="2706266"/>
                <a:ext cx="804240" cy="9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30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B5B05-8DF8-1DFC-7CB0-5D123185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754" y="292288"/>
            <a:ext cx="7026246" cy="365493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Районы чаще всего производившие посадка пассажиров ,где чаевых было оставлено более 15% от оплаты за поездку (длина поездки не больше 2 км);</a:t>
            </a:r>
            <a:br>
              <a:rPr lang="ru-RU" dirty="0">
                <a:solidFill>
                  <a:schemeClr val="bg1"/>
                </a:solidFill>
                <a:effectLst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425DE-CA58-7C40-04EA-8B89DA860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0"/>
          <a:stretch/>
        </p:blipFill>
        <p:spPr>
          <a:xfrm>
            <a:off x="690747" y="871028"/>
            <a:ext cx="4362450" cy="21796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B2BFCB-2989-83EE-DC73-C27FDA6B9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8" y="3653247"/>
            <a:ext cx="4704768" cy="24299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0B16DE-BE8D-89D5-F1A4-63FA5D53B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64" y="3474492"/>
            <a:ext cx="5396966" cy="2787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B6900-C141-2A3E-577B-901A32304A1E}"/>
              </a:ext>
            </a:extLst>
          </p:cNvPr>
          <p:cNvSpPr txBox="1"/>
          <p:nvPr/>
        </p:nvSpPr>
        <p:spPr>
          <a:xfrm>
            <a:off x="3880746" y="432785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5E1BB-6CE0-D9F0-FEBB-A48806DB471C}"/>
              </a:ext>
            </a:extLst>
          </p:cNvPr>
          <p:cNvSpPr txBox="1"/>
          <p:nvPr/>
        </p:nvSpPr>
        <p:spPr>
          <a:xfrm>
            <a:off x="4038638" y="3239341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5">
                    <a:lumMod val="75000"/>
                  </a:schemeClr>
                </a:solidFill>
              </a:rPr>
              <a:t>2020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1B947-F51B-203E-34FE-BFB60D7DEBD0}"/>
              </a:ext>
            </a:extLst>
          </p:cNvPr>
          <p:cNvSpPr txBox="1"/>
          <p:nvPr/>
        </p:nvSpPr>
        <p:spPr>
          <a:xfrm>
            <a:off x="10162882" y="3050723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4">
                    <a:lumMod val="75000"/>
                  </a:schemeClr>
                </a:solidFill>
              </a:rPr>
              <a:t>2021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1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D390F-1B58-18C6-511E-CCBB0CC7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70" y="11728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Стоимость на километр поездки не превышала среднюю стоимость всех поездок на километр по такому же тарифу;</a:t>
            </a:r>
            <a:br>
              <a:rPr lang="ru-RU" dirty="0">
                <a:effectLst/>
              </a:rPr>
            </a:b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CCB3ED-1098-5A41-0490-D61EEFCF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70" y="2609386"/>
            <a:ext cx="7974794" cy="11838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A6B2AE-E50A-8674-8C7B-4684065B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70" y="3808722"/>
            <a:ext cx="7974794" cy="11838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373970-FCE4-132C-BC2D-E631599CE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0" y="5022347"/>
            <a:ext cx="7974794" cy="1183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DABB9C-7FA7-5C86-7755-6705CE091EE7}"/>
              </a:ext>
            </a:extLst>
          </p:cNvPr>
          <p:cNvSpPr txBox="1"/>
          <p:nvPr/>
        </p:nvSpPr>
        <p:spPr>
          <a:xfrm>
            <a:off x="8267175" y="3115125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804AE-35A3-C982-FAE9-9790031DE6DA}"/>
              </a:ext>
            </a:extLst>
          </p:cNvPr>
          <p:cNvSpPr txBox="1"/>
          <p:nvPr/>
        </p:nvSpPr>
        <p:spPr>
          <a:xfrm>
            <a:off x="8267175" y="4284723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5">
                    <a:lumMod val="75000"/>
                  </a:schemeClr>
                </a:solidFill>
              </a:rPr>
              <a:t>2020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315DF-F71F-AEC7-C898-E216DF104898}"/>
              </a:ext>
            </a:extLst>
          </p:cNvPr>
          <p:cNvSpPr txBox="1"/>
          <p:nvPr/>
        </p:nvSpPr>
        <p:spPr>
          <a:xfrm>
            <a:off x="8267175" y="5498348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4">
                    <a:lumMod val="75000"/>
                  </a:schemeClr>
                </a:solidFill>
              </a:rPr>
              <a:t>2021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5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D0C97-5ED0-6033-A1AD-0F79626B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160604"/>
            <a:ext cx="11173521" cy="141838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Среднее количество пассажиров на поездку, пользующихся услугами такси с самыми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45EE4D-4670-873E-8839-9CD70BA5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3" y="1449659"/>
            <a:ext cx="7546671" cy="16770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7D0BF8-2B95-35F8-5E9F-730BB58F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436" y="3126697"/>
            <a:ext cx="7546671" cy="16770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32D82-F6BD-CA53-9696-6B4783881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3" y="4803735"/>
            <a:ext cx="7546671" cy="1677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F61A1F-A95A-FD9C-D2AC-964E8B460C5C}"/>
              </a:ext>
            </a:extLst>
          </p:cNvPr>
          <p:cNvSpPr txBox="1"/>
          <p:nvPr/>
        </p:nvSpPr>
        <p:spPr>
          <a:xfrm>
            <a:off x="7885813" y="1400565"/>
            <a:ext cx="39670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effectLst/>
                <a:latin typeface="+mj-lt"/>
              </a:rPr>
              <a:t>популярными тарифами.</a:t>
            </a:r>
            <a:endParaRPr lang="ru-RU" sz="4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D2187-7B87-ED66-AE01-56BB07897268}"/>
              </a:ext>
            </a:extLst>
          </p:cNvPr>
          <p:cNvSpPr txBox="1"/>
          <p:nvPr/>
        </p:nvSpPr>
        <p:spPr>
          <a:xfrm>
            <a:off x="2115420" y="2293286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6">
                    <a:lumMod val="75000"/>
                  </a:schemeClr>
                </a:solidFill>
              </a:rPr>
              <a:t>2019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B95C1-FDA1-DEEC-6BBD-C149E8077796}"/>
              </a:ext>
            </a:extLst>
          </p:cNvPr>
          <p:cNvSpPr txBox="1"/>
          <p:nvPr/>
        </p:nvSpPr>
        <p:spPr>
          <a:xfrm>
            <a:off x="4487436" y="3673826"/>
            <a:ext cx="2029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5">
                    <a:lumMod val="75000"/>
                  </a:schemeClr>
                </a:solidFill>
              </a:rPr>
              <a:t>2020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E581A-C754-B930-2155-2455520D86AA}"/>
              </a:ext>
            </a:extLst>
          </p:cNvPr>
          <p:cNvSpPr txBox="1"/>
          <p:nvPr/>
        </p:nvSpPr>
        <p:spPr>
          <a:xfrm>
            <a:off x="6866044" y="5288311"/>
            <a:ext cx="1677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4">
                    <a:lumMod val="75000"/>
                  </a:schemeClr>
                </a:solidFill>
              </a:rPr>
              <a:t>2021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5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959B6-2B45-0B04-6C5A-CD6C6E2D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542" y="365125"/>
            <a:ext cx="4391257" cy="1325563"/>
          </a:xfrm>
        </p:spPr>
        <p:txBody>
          <a:bodyPr/>
          <a:lstStyle/>
          <a:p>
            <a:r>
              <a:rPr lang="ru-RU" dirty="0"/>
              <a:t>Метод локтя 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E4EC1-90E2-D1C7-EDAA-4AFC340A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440"/>
            <a:ext cx="6124343" cy="48186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98541AA6-4CC6-A406-AAD8-2DD1F459AF00}"/>
                  </a:ext>
                </a:extLst>
              </p14:cNvPr>
              <p14:cNvContentPartPr/>
              <p14:nvPr/>
            </p14:nvContentPartPr>
            <p14:xfrm>
              <a:off x="3095236" y="2089001"/>
              <a:ext cx="6808680" cy="321768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98541AA6-4CC6-A406-AAD8-2DD1F459AF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9116" y="2082881"/>
                <a:ext cx="6820920" cy="32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72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252</Words>
  <Application>Microsoft Macintosh PowerPoint</Application>
  <PresentationFormat>Широкоэкранный</PresentationFormat>
  <Paragraphs>64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Результат работы</vt:lpstr>
      <vt:lpstr>Осмотр данных</vt:lpstr>
      <vt:lpstr>Метод локтя 1</vt:lpstr>
      <vt:lpstr>Кластеризация и нулевой кластер</vt:lpstr>
      <vt:lpstr>Плотность и нормальность данных</vt:lpstr>
      <vt:lpstr>Районы чаще всего производившие посадка пассажиров ,где чаевых было оставлено более 15% от оплаты за поездку (длина поездки не больше 2 км); </vt:lpstr>
      <vt:lpstr>Стоимость на километр поездки не превышала среднюю стоимость всех поездок на километр по такому же тарифу;  </vt:lpstr>
      <vt:lpstr>Среднее количество пассажиров на поездку, пользующихся услугами такси с самыми</vt:lpstr>
      <vt:lpstr>Метод локтя 2</vt:lpstr>
      <vt:lpstr>Индекс Дэвиcа-Болдуина или выбранная метрика</vt:lpstr>
      <vt:lpstr>Выбор кластеризатора</vt:lpstr>
      <vt:lpstr>Значения в зависимости от кластера</vt:lpstr>
      <vt:lpstr>Немного о моделях для угадывания</vt:lpstr>
      <vt:lpstr>Предсказания на 2 года по колонке extra </vt:lpstr>
      <vt:lpstr>Предсказания на 2 года по колонке total_amount </vt:lpstr>
      <vt:lpstr>Останавливаемся на модели </vt:lpstr>
      <vt:lpstr>Приложение для пользованием модели</vt:lpstr>
      <vt:lpstr>Использование</vt:lpstr>
      <vt:lpstr>Графики приложения</vt:lpstr>
      <vt:lpstr>Таблица результатов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 работы</dc:title>
  <dc:creator>Евгений Гоголев</dc:creator>
  <cp:lastModifiedBy>Евгений Гоголев</cp:lastModifiedBy>
  <cp:revision>2</cp:revision>
  <dcterms:created xsi:type="dcterms:W3CDTF">2025-01-19T18:09:11Z</dcterms:created>
  <dcterms:modified xsi:type="dcterms:W3CDTF">2025-01-20T07:11:20Z</dcterms:modified>
</cp:coreProperties>
</file>