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599" r:id="rId3"/>
    <p:sldId id="613" r:id="rId4"/>
    <p:sldId id="614" r:id="rId5"/>
    <p:sldId id="612" r:id="rId6"/>
    <p:sldId id="602" r:id="rId7"/>
    <p:sldId id="616" r:id="rId8"/>
    <p:sldId id="598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FF99CC"/>
    <a:srgbClr val="FF66CC"/>
    <a:srgbClr val="FF3399"/>
    <a:srgbClr val="FF3300"/>
    <a:srgbClr val="FFCC00"/>
    <a:srgbClr val="FF9900"/>
    <a:srgbClr val="00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38" autoAdjust="0"/>
    <p:restoredTop sz="86443" autoAdjust="0"/>
  </p:normalViewPr>
  <p:slideViewPr>
    <p:cSldViewPr>
      <p:cViewPr varScale="1">
        <p:scale>
          <a:sx n="157" d="100"/>
          <a:sy n="157" d="100"/>
        </p:scale>
        <p:origin x="113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98"/>
    </p:cViewPr>
  </p:sorterViewPr>
  <p:notesViewPr>
    <p:cSldViewPr>
      <p:cViewPr>
        <p:scale>
          <a:sx n="100" d="100"/>
          <a:sy n="100" d="100"/>
        </p:scale>
        <p:origin x="-864" y="696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68">
              <a:defRPr sz="1300"/>
            </a:lvl1pPr>
          </a:lstStyle>
          <a:p>
            <a:pPr>
              <a:defRPr/>
            </a:pPr>
            <a:endParaRPr lang="en-US" dirty="0">
              <a:latin typeface="Gill Sans MT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68">
              <a:defRPr sz="1300"/>
            </a:lvl1pPr>
          </a:lstStyle>
          <a:p>
            <a:pPr>
              <a:defRPr/>
            </a:pPr>
            <a:endParaRPr lang="en-US" dirty="0">
              <a:latin typeface="Gill Sans MT"/>
            </a:endParaRP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68">
              <a:defRPr sz="1300"/>
            </a:lvl1pPr>
          </a:lstStyle>
          <a:p>
            <a:pPr>
              <a:defRPr/>
            </a:pPr>
            <a:endParaRPr lang="en-US" dirty="0">
              <a:latin typeface="Gill Sans MT"/>
            </a:endParaRP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68">
              <a:defRPr sz="1300"/>
            </a:lvl1pPr>
          </a:lstStyle>
          <a:p>
            <a:pPr>
              <a:defRPr/>
            </a:pPr>
            <a:fld id="{E0D11985-3C70-4BAC-90EC-F1C862FC2B5F}" type="slidenum">
              <a:rPr lang="en-US">
                <a:latin typeface="Gill Sans MT"/>
              </a:rPr>
              <a:pPr>
                <a:defRPr/>
              </a:pPr>
              <a:t>‹#›</a:t>
            </a:fld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75877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68">
              <a:defRPr sz="1300">
                <a:latin typeface="Gill Sans M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68">
              <a:defRPr sz="1300">
                <a:latin typeface="Gill Sans M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89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68">
              <a:defRPr sz="1300">
                <a:latin typeface="Gill Sans M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68">
              <a:defRPr sz="1300">
                <a:latin typeface="Gill Sans MT"/>
              </a:defRPr>
            </a:lvl1pPr>
          </a:lstStyle>
          <a:p>
            <a:pPr>
              <a:defRPr/>
            </a:pPr>
            <a:fld id="{BABCA2B2-3BC9-4D62-9D38-A8A94E020B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15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307640-895E-4C65-A675-2901B712674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The core SDLC phases are usually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concerned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 with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software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 design,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development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, testing, and deployment.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Separation of concerns</a:t>
            </a:r>
          </a:p>
          <a:p>
            <a:endParaRPr lang="en-US" dirty="0"/>
          </a:p>
          <a:p>
            <a:r>
              <a:rPr lang="en-US" dirty="0"/>
              <a:t>A fundamental software engineering </a:t>
            </a:r>
            <a:r>
              <a:rPr lang="en-US" dirty="0">
                <a:solidFill>
                  <a:schemeClr val="tx2"/>
                </a:solidFill>
              </a:rPr>
              <a:t>principle</a:t>
            </a:r>
          </a:p>
          <a:p>
            <a:endParaRPr lang="en-US" dirty="0"/>
          </a:p>
          <a:p>
            <a:r>
              <a:rPr lang="en-US" dirty="0"/>
              <a:t>We want to </a:t>
            </a:r>
            <a:r>
              <a:rPr lang="en-US" dirty="0">
                <a:solidFill>
                  <a:schemeClr val="tx2"/>
                </a:solidFill>
              </a:rPr>
              <a:t>modularize</a:t>
            </a:r>
            <a:r>
              <a:rPr lang="en-US" dirty="0"/>
              <a:t> software so that each software component addresses a separate concern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Small</a:t>
            </a:r>
            <a:r>
              <a:rPr lang="en-US" dirty="0"/>
              <a:t> : Methods in a class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Medium</a:t>
            </a:r>
            <a:r>
              <a:rPr lang="en-US" dirty="0"/>
              <a:t> : Classes in a package or design module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Large</a:t>
            </a:r>
            <a:r>
              <a:rPr lang="en-US" dirty="0"/>
              <a:t> : Architectural elements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CA2B2-3BC9-4D62-9D38-A8A94E020BC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1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(ES…Netscape!) to  (ES2020)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z("1",1);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z(+"1",1);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const {log} = console;</a:t>
            </a:r>
          </a:p>
          <a:p>
            <a:r>
              <a:rPr lang="en-US" dirty="0"/>
              <a:t>log(log);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(item)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CA2B2-3BC9-4D62-9D38-A8A94E020BC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4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Shameless SWE 437 plug =P</a:t>
            </a:r>
          </a:p>
          <a:p>
            <a:endParaRPr lang="en-US" dirty="0"/>
          </a:p>
          <a:p>
            <a:r>
              <a:rPr lang="en-US" dirty="0"/>
              <a:t>Specify</a:t>
            </a:r>
          </a:p>
          <a:p>
            <a:r>
              <a:rPr lang="en-US" dirty="0"/>
              <a:t>Implement</a:t>
            </a:r>
          </a:p>
          <a:p>
            <a:r>
              <a:rPr lang="en-US" dirty="0"/>
              <a:t>Verify and Validate</a:t>
            </a:r>
          </a:p>
          <a:p>
            <a:r>
              <a:rPr lang="en-US" dirty="0"/>
              <a:t>Release the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CA2B2-3BC9-4D62-9D38-A8A94E020BC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CB79B-E045-BC4D-A657-23B1AB024523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8B9A7-FA16-4C94-B2E3-2E3DFE6CE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0DD1C-A4E0-B143-8593-797B19088313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AF28-EF9E-432A-ADEB-F04CB0AB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526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2286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92AB2-1245-B743-861F-FBFD8880E464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AC9A-D510-433D-9FF0-7450599C1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762000"/>
            <a:ext cx="8915400" cy="58674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42B03111-107C-2A4F-8EA2-101FFFD3EA8E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E30E9726-930F-4ECC-B63C-B062FB59A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504ED-C4E7-2B48-A5FA-31A82AC36411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D3BC-4BDE-4343-9614-7204B1969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C6FF5-D75E-AE4E-A948-57DF19434D0F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147A3-A173-49E6-9830-E0D5A7F73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5C98-2B0F-574A-ACF1-4662AE0A7E38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84BEF-63B6-42CD-9F96-01992869D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4B581-AA2C-6E4F-BC00-274D2A309A44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46E24-8DAA-4BC2-B4FB-DF8DA5B93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87B7D-420D-ED4E-88E6-B2A098D5CD6B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F47D-AD29-4604-8456-331C58BBD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1871B-DE35-CC4F-ADCD-C4C7D9A1236D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3DF37-075E-4A3D-8740-A818D7399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71BDC-597C-6F47-8D57-5BC6918A8EBA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33AF8-89EA-45EF-BDF6-B59706AC9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99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762000"/>
            <a:ext cx="89535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Arial Unicode MS"/>
              </a:defRPr>
            </a:lvl1pPr>
          </a:lstStyle>
          <a:p>
            <a:pPr>
              <a:defRPr/>
            </a:pPr>
            <a:fld id="{5B358E11-D30E-DD4E-97AA-F9C4C1FD1E54}" type="datetime3">
              <a:rPr lang="en-US" smtClean="0"/>
              <a:pPr>
                <a:defRPr/>
              </a:pPr>
              <a:t>17 November 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 Unicode MS"/>
              </a:defRPr>
            </a:lvl1pPr>
          </a:lstStyle>
          <a:p>
            <a:pPr>
              <a:defRPr/>
            </a:pPr>
            <a:r>
              <a:rPr lang="en-US" dirty="0"/>
              <a:t>©  Offutt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 Unicode MS"/>
              </a:defRPr>
            </a:lvl1pPr>
          </a:lstStyle>
          <a:p>
            <a:pPr>
              <a:defRPr/>
            </a:pPr>
            <a:fld id="{AA4FDE23-2EE3-4355-BF18-6102BB8AA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 pitchFamily="34" charset="0"/>
        </a:defRPr>
      </a:lvl3pPr>
      <a:lvl4pPr marL="16002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 MT" pitchFamily="34" charset="0"/>
        </a:defRPr>
      </a:lvl4pPr>
      <a:lvl5pPr marL="20574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 MT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" y="152400"/>
            <a:ext cx="8763000" cy="2438400"/>
          </a:xfrm>
        </p:spPr>
        <p:txBody>
          <a:bodyPr/>
          <a:lstStyle/>
          <a:p>
            <a:r>
              <a:rPr lang="en-US" sz="39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Communicating Front-end with the Back-end</a:t>
            </a:r>
            <a:endParaRPr lang="en-US" sz="39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2971800"/>
            <a:ext cx="7048500" cy="3581400"/>
          </a:xfrm>
          <a:noFill/>
        </p:spPr>
        <p:txBody>
          <a:bodyPr/>
          <a:lstStyle/>
          <a:p>
            <a:r>
              <a:rPr lang="en-US" sz="3200" b="1" dirty="0"/>
              <a:t>Jeff Offutt</a:t>
            </a:r>
          </a:p>
          <a:p>
            <a:r>
              <a:rPr lang="en-US" sz="3200" b="1" dirty="0"/>
              <a:t>Guest: David Samudio</a:t>
            </a:r>
          </a:p>
          <a:p>
            <a:endParaRPr lang="en-US" sz="2000" b="1" dirty="0"/>
          </a:p>
          <a:p>
            <a:pPr>
              <a:spcBef>
                <a:spcPct val="0"/>
              </a:spcBef>
            </a:pPr>
            <a:r>
              <a:rPr lang="en-US" sz="3200" b="1" dirty="0"/>
              <a:t>www.cs.gmu.edu/~offutt/</a:t>
            </a:r>
          </a:p>
          <a:p>
            <a:endParaRPr lang="en-US" sz="2000" b="1" dirty="0"/>
          </a:p>
          <a:p>
            <a:r>
              <a:rPr lang="en-US" sz="3200" b="1" dirty="0"/>
              <a:t>SWE 432</a:t>
            </a:r>
          </a:p>
          <a:p>
            <a:r>
              <a:rPr lang="en-US" sz="3200" b="1" dirty="0"/>
              <a:t>Design and Implementation of Software for the Web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class concepts from a </a:t>
            </a:r>
            <a:r>
              <a:rPr lang="en-US" dirty="0">
                <a:solidFill>
                  <a:schemeClr val="tx2"/>
                </a:solidFill>
              </a:rPr>
              <a:t>practical perspective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JavaScript recap</a:t>
            </a:r>
          </a:p>
          <a:p>
            <a:endParaRPr lang="en-US" dirty="0"/>
          </a:p>
          <a:p>
            <a:r>
              <a:rPr lang="en-US" dirty="0"/>
              <a:t>We will focus on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Software Development Life Cycle concerns:</a:t>
            </a:r>
            <a:r>
              <a:rPr lang="en-US" dirty="0"/>
              <a:t> development, deployment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Back-end concerns:</a:t>
            </a:r>
            <a:r>
              <a:rPr lang="en-US" dirty="0"/>
              <a:t> Servlet microservices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Front-end concerns:</a:t>
            </a:r>
            <a:r>
              <a:rPr lang="en-US" dirty="0"/>
              <a:t> React SPA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600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language for web browsers and becoming popular among web servers.</a:t>
            </a:r>
          </a:p>
          <a:p>
            <a:endParaRPr lang="en-US" dirty="0"/>
          </a:p>
          <a:p>
            <a:r>
              <a:rPr lang="en-US" dirty="0"/>
              <a:t>Loosely typed (like Python, Perl, PHP…)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String casting</a:t>
            </a:r>
            <a:r>
              <a:rPr lang="en-US" dirty="0"/>
              <a:t>: let x = '1', y =1; let z= </a:t>
            </a:r>
            <a:r>
              <a:rPr lang="en-US" dirty="0" err="1"/>
              <a:t>x+y</a:t>
            </a:r>
            <a:r>
              <a:rPr lang="en-US" dirty="0"/>
              <a:t>; // string </a:t>
            </a:r>
            <a:r>
              <a:rPr lang="en-US" dirty="0" err="1"/>
              <a:t>concat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Integer casting</a:t>
            </a:r>
            <a:r>
              <a:rPr lang="en-US" dirty="0"/>
              <a:t>: let x = '1', y =1; let z= +</a:t>
            </a:r>
            <a:r>
              <a:rPr lang="en-US" dirty="0" err="1"/>
              <a:t>x+y</a:t>
            </a:r>
            <a:r>
              <a:rPr lang="en-US" dirty="0"/>
              <a:t>; // int sum</a:t>
            </a:r>
          </a:p>
          <a:p>
            <a:r>
              <a:rPr lang="en-US" dirty="0"/>
              <a:t>JavaScript Object Notation (JSON)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Primitives</a:t>
            </a:r>
            <a:r>
              <a:rPr lang="en-US" dirty="0"/>
              <a:t>: let x = '1', y =1, z = true, w = null;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Objects and Arrays</a:t>
            </a:r>
            <a:r>
              <a:rPr lang="en-US" dirty="0"/>
              <a:t>: let z= {x: '1', y:1}, w = ['1', 1];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680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762000"/>
            <a:ext cx="8915400" cy="533400"/>
          </a:xfrm>
        </p:spPr>
        <p:txBody>
          <a:bodyPr numCol="2"/>
          <a:lstStyle/>
          <a:p>
            <a:r>
              <a:rPr lang="en-US" dirty="0"/>
              <a:t>Vanilla JS (1990’s)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French Vanilla JS (2020’s)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DF2921-5DF2-E547-AA1A-C835A8E09619}"/>
              </a:ext>
            </a:extLst>
          </p:cNvPr>
          <p:cNvSpPr txBox="1">
            <a:spLocks/>
          </p:cNvSpPr>
          <p:nvPr/>
        </p:nvSpPr>
        <p:spPr bwMode="auto">
          <a:xfrm>
            <a:off x="152400" y="1391418"/>
            <a:ext cx="8915400" cy="516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>
                <a:solidFill>
                  <a:schemeClr val="tx2"/>
                </a:solidFill>
              </a:rPr>
              <a:t>Functions</a:t>
            </a:r>
            <a:r>
              <a:rPr lang="en-US" kern="0" dirty="0"/>
              <a:t> </a:t>
            </a:r>
          </a:p>
          <a:p>
            <a:pPr marL="457200" lvl="1" indent="0">
              <a:buFontTx/>
              <a:buNone/>
            </a:pPr>
            <a:r>
              <a:rPr lang="en-US" kern="0" dirty="0"/>
              <a:t>function z (x, y) { return </a:t>
            </a:r>
            <a:r>
              <a:rPr lang="en-US" kern="0" dirty="0" err="1"/>
              <a:t>x+y</a:t>
            </a:r>
            <a:r>
              <a:rPr lang="en-US" kern="0" dirty="0"/>
              <a:t>; } </a:t>
            </a:r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Object construction </a:t>
            </a:r>
          </a:p>
          <a:p>
            <a:pPr marL="457200" lvl="1" indent="0">
              <a:buNone/>
            </a:pPr>
            <a:r>
              <a:rPr lang="en-US" kern="0" dirty="0"/>
              <a:t>let z= {x: '1', y:1}, a = true; </a:t>
            </a:r>
          </a:p>
          <a:p>
            <a:pPr marL="457200" lvl="1" indent="0">
              <a:buNone/>
            </a:pPr>
            <a:r>
              <a:rPr lang="en-US" kern="0" dirty="0"/>
              <a:t>let w = {x: </a:t>
            </a:r>
            <a:r>
              <a:rPr lang="en-US" kern="0" dirty="0" err="1"/>
              <a:t>z.x</a:t>
            </a:r>
            <a:r>
              <a:rPr lang="en-US" kern="0" dirty="0"/>
              <a:t>, y: </a:t>
            </a:r>
            <a:r>
              <a:rPr lang="en-US" kern="0" dirty="0" err="1"/>
              <a:t>z.y</a:t>
            </a:r>
            <a:r>
              <a:rPr lang="en-US" kern="0" dirty="0"/>
              <a:t>, a: a};</a:t>
            </a:r>
            <a:endParaRPr lang="en-US" kern="0" dirty="0">
              <a:solidFill>
                <a:schemeClr val="tx2"/>
              </a:solidFill>
            </a:endParaRPr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Object property extraction</a:t>
            </a:r>
          </a:p>
          <a:p>
            <a:pPr marL="457200" lvl="1" indent="0">
              <a:buNone/>
            </a:pPr>
            <a:r>
              <a:rPr lang="en-US" kern="0" dirty="0"/>
              <a:t>let z= {x: '1', y:1}; </a:t>
            </a:r>
          </a:p>
          <a:p>
            <a:pPr marL="457200" lvl="1" indent="0">
              <a:buNone/>
            </a:pPr>
            <a:r>
              <a:rPr lang="en-US" kern="0" dirty="0"/>
              <a:t>let w = </a:t>
            </a:r>
            <a:r>
              <a:rPr lang="en-US" kern="0" dirty="0" err="1"/>
              <a:t>z.x</a:t>
            </a:r>
            <a:r>
              <a:rPr lang="en-US" kern="0" dirty="0"/>
              <a:t> + </a:t>
            </a:r>
            <a:r>
              <a:rPr lang="en-US" kern="0" dirty="0" err="1"/>
              <a:t>z.y</a:t>
            </a:r>
            <a:r>
              <a:rPr lang="en-US" kern="0" dirty="0"/>
              <a:t>;</a:t>
            </a:r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Explicit data iterators</a:t>
            </a:r>
          </a:p>
          <a:p>
            <a:pPr marL="457200" lvl="1" indent="0">
              <a:buNone/>
            </a:pPr>
            <a:r>
              <a:rPr lang="en-US" kern="0" dirty="0"/>
              <a:t>let z= ['1', 1];</a:t>
            </a:r>
          </a:p>
          <a:p>
            <a:pPr marL="457200" lvl="1" indent="0">
              <a:buNone/>
            </a:pPr>
            <a:r>
              <a:rPr lang="en-US" kern="0" dirty="0"/>
              <a:t>for(let </a:t>
            </a:r>
            <a:r>
              <a:rPr lang="en-US" kern="0" dirty="0" err="1"/>
              <a:t>i</a:t>
            </a:r>
            <a:r>
              <a:rPr lang="en-US" kern="0" dirty="0"/>
              <a:t> = 0; </a:t>
            </a:r>
            <a:r>
              <a:rPr lang="en-US" kern="0" dirty="0" err="1"/>
              <a:t>i</a:t>
            </a:r>
            <a:r>
              <a:rPr lang="en-US" kern="0" dirty="0"/>
              <a:t> &lt; </a:t>
            </a:r>
            <a:r>
              <a:rPr lang="en-US" kern="0" dirty="0" err="1"/>
              <a:t>z.length</a:t>
            </a:r>
            <a:r>
              <a:rPr lang="en-US" kern="0" dirty="0"/>
              <a:t>; </a:t>
            </a:r>
            <a:r>
              <a:rPr lang="en-US" kern="0" dirty="0" err="1"/>
              <a:t>i</a:t>
            </a:r>
            <a:r>
              <a:rPr lang="en-US" kern="0" dirty="0"/>
              <a:t>++)</a:t>
            </a:r>
          </a:p>
          <a:p>
            <a:pPr marL="457200" lvl="1" indent="0">
              <a:buNone/>
            </a:pPr>
            <a:r>
              <a:rPr lang="en-US" kern="0" dirty="0"/>
              <a:t>{ let item = z[</a:t>
            </a:r>
            <a:r>
              <a:rPr lang="en-US" kern="0" dirty="0" err="1"/>
              <a:t>i</a:t>
            </a:r>
            <a:r>
              <a:rPr lang="en-US" kern="0" dirty="0"/>
              <a:t>];}</a:t>
            </a:r>
          </a:p>
          <a:p>
            <a:pPr marL="457200" lvl="1" indent="0">
              <a:buNone/>
            </a:pPr>
            <a:endParaRPr lang="en-US" kern="0" dirty="0"/>
          </a:p>
          <a:p>
            <a:pPr marL="457200" lvl="1" indent="0">
              <a:buNone/>
            </a:pPr>
            <a:endParaRPr lang="en-US" kern="0" dirty="0"/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Arrow Functions</a:t>
            </a:r>
            <a:r>
              <a:rPr lang="en-US" kern="0" dirty="0"/>
              <a:t> </a:t>
            </a:r>
          </a:p>
          <a:p>
            <a:pPr marL="457200" lvl="1" indent="0">
              <a:buFontTx/>
              <a:buNone/>
            </a:pPr>
            <a:r>
              <a:rPr lang="en-US" kern="0" dirty="0"/>
              <a:t>const z = (x, y) =&gt; </a:t>
            </a:r>
            <a:r>
              <a:rPr lang="en-US" kern="0" dirty="0" err="1"/>
              <a:t>x+y</a:t>
            </a:r>
            <a:r>
              <a:rPr lang="en-US" kern="0" dirty="0"/>
              <a:t> ;</a:t>
            </a:r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Object spreading </a:t>
            </a:r>
          </a:p>
          <a:p>
            <a:pPr marL="457200" lvl="1" indent="0">
              <a:buNone/>
            </a:pPr>
            <a:r>
              <a:rPr lang="en-US" kern="0" dirty="0"/>
              <a:t>let z= {x: '1', y:1}, a = true; </a:t>
            </a:r>
          </a:p>
          <a:p>
            <a:pPr marL="457200" lvl="1" indent="0">
              <a:buNone/>
            </a:pPr>
            <a:r>
              <a:rPr lang="en-US" kern="0" dirty="0"/>
              <a:t>let w = {...z, a};</a:t>
            </a:r>
            <a:endParaRPr lang="en-US" kern="0" dirty="0">
              <a:solidFill>
                <a:schemeClr val="tx2"/>
              </a:solidFill>
            </a:endParaRPr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Object </a:t>
            </a:r>
            <a:r>
              <a:rPr lang="en-US" kern="0" dirty="0" err="1">
                <a:solidFill>
                  <a:schemeClr val="tx2"/>
                </a:solidFill>
              </a:rPr>
              <a:t>destructuring</a:t>
            </a:r>
            <a:endParaRPr lang="en-US" kern="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kern="0" dirty="0"/>
              <a:t>let z= {x: '1', y:1}; let {x, y} = z;</a:t>
            </a:r>
          </a:p>
          <a:p>
            <a:pPr marL="457200" lvl="1" indent="0">
              <a:buNone/>
            </a:pPr>
            <a:r>
              <a:rPr lang="en-US" kern="0" dirty="0"/>
              <a:t>let w = x + y;</a:t>
            </a:r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Implicit data iterators </a:t>
            </a:r>
          </a:p>
          <a:p>
            <a:pPr marL="457200" lvl="1" indent="0">
              <a:buNone/>
            </a:pPr>
            <a:r>
              <a:rPr lang="en-US" kern="0" dirty="0"/>
              <a:t>let z= ['1', 1];</a:t>
            </a:r>
          </a:p>
          <a:p>
            <a:pPr marL="457200" lvl="1" indent="0">
              <a:buNone/>
            </a:pPr>
            <a:r>
              <a:rPr lang="en-US" kern="0" dirty="0"/>
              <a:t>for(let </a:t>
            </a:r>
            <a:r>
              <a:rPr lang="en-US" kern="0" dirty="0" err="1"/>
              <a:t>i</a:t>
            </a:r>
            <a:r>
              <a:rPr lang="en-US" kern="0" dirty="0"/>
              <a:t> in z){let item = z[</a:t>
            </a:r>
            <a:r>
              <a:rPr lang="en-US" kern="0" dirty="0" err="1"/>
              <a:t>i</a:t>
            </a:r>
            <a:r>
              <a:rPr lang="en-US" kern="0" dirty="0"/>
              <a:t>];}</a:t>
            </a:r>
          </a:p>
          <a:p>
            <a:pPr marL="457200" lvl="1" indent="0">
              <a:buNone/>
            </a:pPr>
            <a:r>
              <a:rPr lang="en-US" kern="0" dirty="0"/>
              <a:t>for(let item of z){}</a:t>
            </a:r>
          </a:p>
          <a:p>
            <a:pPr marL="457200" lvl="1" indent="0">
              <a:buNone/>
            </a:pPr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319943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94B581-AA2C-6E4F-BC00-274D2A309A44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46E24-8DAA-4BC2-B4FB-DF8DA5B93F3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1076980"/>
            <a:ext cx="3962400" cy="52322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var v const v let?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514600"/>
            <a:ext cx="4876800" cy="138499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Is the “this” expression in functions and arrow functions the same? 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4813995"/>
            <a:ext cx="6400800" cy="52322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Iterate over an object: </a:t>
            </a:r>
            <a:r>
              <a:rPr lang="en-US" kern="0" dirty="0"/>
              <a:t>let z= {x: '1', y:1}; 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65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14400"/>
            <a:ext cx="8915400" cy="5715000"/>
          </a:xfrm>
        </p:spPr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b="1" dirty="0"/>
              <a:t>Development</a:t>
            </a:r>
          </a:p>
          <a:p>
            <a:r>
              <a:rPr lang="en-US" dirty="0"/>
              <a:t>Testing</a:t>
            </a:r>
          </a:p>
          <a:p>
            <a:r>
              <a:rPr lang="en-US" b="1" dirty="0"/>
              <a:t>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76200" y="3124200"/>
            <a:ext cx="8991600" cy="32004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try to… b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cool?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Concerning =(</a:t>
            </a:r>
          </a:p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Consider…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Human-Centered Design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Test Driven Development</a:t>
            </a:r>
          </a:p>
          <a:p>
            <a:pPr algn="ctr"/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 version v Production version</a:t>
            </a:r>
          </a:p>
        </p:txBody>
      </p:sp>
    </p:spTree>
    <p:extLst>
      <p:ext uri="{BB962C8B-B14F-4D97-AF65-F5344CB8AC3E}">
        <p14:creationId xmlns:p14="http://schemas.microsoft.com/office/powerpoint/2010/main" val="37812989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14400"/>
            <a:ext cx="8915400" cy="5715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Running web app locally and deploying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Echo Servlet microservice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Fetcher React app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69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94B581-AA2C-6E4F-BC00-274D2A309A44}" type="datetime3">
              <a:rPr lang="en-US" smtClean="0"/>
              <a:t>17 November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46E24-8DAA-4BC2-B4FB-DF8DA5B93F3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1371600"/>
            <a:ext cx="6400800" cy="138499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Take the React two buttons example from last class and make the mathematical operation to be resolved in the back-end.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2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808080"/>
        </a:dk1>
        <a:lt1>
          <a:srgbClr val="FFFFFF"/>
        </a:lt1>
        <a:dk2>
          <a:srgbClr val="0099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808080"/>
        </a:dk1>
        <a:lt1>
          <a:srgbClr val="FFFFFF"/>
        </a:lt1>
        <a:dk2>
          <a:srgbClr val="0099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6088</TotalTime>
  <Words>661</Words>
  <Application>Microsoft Macintosh PowerPoint</Application>
  <PresentationFormat>On-screen Show (4:3)</PresentationFormat>
  <Paragraphs>129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Gill Sans MT</vt:lpstr>
      <vt:lpstr>Times New Roman</vt:lpstr>
      <vt:lpstr>Verdana</vt:lpstr>
      <vt:lpstr>Blank Presentation</vt:lpstr>
      <vt:lpstr>Communicating Front-end with the Back-end</vt:lpstr>
      <vt:lpstr>Prelude</vt:lpstr>
      <vt:lpstr>JavaScript</vt:lpstr>
      <vt:lpstr>JavaScript</vt:lpstr>
      <vt:lpstr>In-class exercise</vt:lpstr>
      <vt:lpstr>Software Development Life Cycle</vt:lpstr>
      <vt:lpstr>Web App Workflow</vt:lpstr>
      <vt:lpstr>In-class exercise</vt:lpstr>
    </vt:vector>
  </TitlesOfParts>
  <Company>GMU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Overview</dc:title>
  <dc:subject>SWE 432</dc:subject>
  <dc:creator>Jeff Offutt</dc:creator>
  <cp:lastModifiedBy>dgonza10@masonlive.gmu.edu</cp:lastModifiedBy>
  <cp:revision>379</cp:revision>
  <cp:lastPrinted>2011-10-26T21:39:34Z</cp:lastPrinted>
  <dcterms:created xsi:type="dcterms:W3CDTF">1999-12-29T15:57:32Z</dcterms:created>
  <dcterms:modified xsi:type="dcterms:W3CDTF">2020-11-17T21:36:00Z</dcterms:modified>
</cp:coreProperties>
</file>