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2"/>
    <a:srgbClr val="6B5E73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E600824-49C3-429F-A744-22BA069B1B5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61FC13-A4E1-483D-B16E-46DD333021AF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Data about AI/ML capabilities of given companies is gathered from various sources in an unstructured format using web scraping techniques. LinkedIn, Career Website and Job postings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2.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Data Cleansing is done using Natural Language Processing techniques where the unstructured data is converted to meaningful words. Word clouds are formed on top of cleaned data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3.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Based on the significance of words present in data, we built a topic model which would cluster words in different groups.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4.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</a:rPr>
              <a:t> Using the topic model and our intuition we create 2 maps of different domains for competitors and one for Atos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2779060-5BF3-47A6-99BE-3E4E41CCBB18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B795B4-E545-4F5C-B3E0-0210C7C87523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813-D042-4BB1-B780-95F157C0705F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30FB21-214A-4ED4-8344-1B6980CF190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5291A2-B4D1-4CFF-920C-0DB5BB42AF0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            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F2F25-4A55-4AE0-B045-82AE4D2DDF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18504D6-896F-4B28-8D1F-A917CC6096D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            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76FE31A-05EF-4918-8E22-3395D84D3A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8000" y="4633560"/>
            <a:ext cx="11438280" cy="184392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25960" y="475668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Calibri Light"/>
              </a:rPr>
              <a:t>Comparative Analysis of Data Analytics </a:t>
            </a:r>
            <a:br/>
            <a:r>
              <a:rPr lang="en-US" sz="3000" b="1" strike="noStrike" spc="-1">
                <a:solidFill>
                  <a:srgbClr val="FFFFFF"/>
                </a:solidFill>
                <a:latin typeface="Calibri Light"/>
              </a:rPr>
              <a:t>Offerings and Capabilities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5"/>
          <p:cNvPicPr/>
          <p:nvPr/>
        </p:nvPicPr>
        <p:blipFill>
          <a:blip r:embed="rId3"/>
          <a:srcRect t="19165" r="4" b="7"/>
          <a:stretch/>
        </p:blipFill>
        <p:spPr>
          <a:xfrm>
            <a:off x="1272960" y="227520"/>
            <a:ext cx="9590760" cy="3997440"/>
          </a:xfrm>
          <a:prstGeom prst="rect">
            <a:avLst/>
          </a:prstGeom>
          <a:ln>
            <a:noFill/>
          </a:ln>
        </p:spPr>
      </p:pic>
      <p:sp>
        <p:nvSpPr>
          <p:cNvPr id="91" name="Line 3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grpSp>
        <p:nvGrpSpPr>
          <p:cNvPr id="93" name="Group 1"/>
          <p:cNvGrpSpPr/>
          <p:nvPr/>
        </p:nvGrpSpPr>
        <p:grpSpPr>
          <a:xfrm>
            <a:off x="3392280" y="1324080"/>
            <a:ext cx="6539760" cy="5123160"/>
            <a:chOff x="3392280" y="1324080"/>
            <a:chExt cx="6539760" cy="5123160"/>
          </a:xfrm>
        </p:grpSpPr>
        <p:grpSp>
          <p:nvGrpSpPr>
            <p:cNvPr id="94" name="Group 2"/>
            <p:cNvGrpSpPr/>
            <p:nvPr/>
          </p:nvGrpSpPr>
          <p:grpSpPr>
            <a:xfrm>
              <a:off x="3392280" y="1324080"/>
              <a:ext cx="6539760" cy="5123160"/>
              <a:chOff x="3392280" y="1324080"/>
              <a:chExt cx="6539760" cy="5123160"/>
            </a:xfrm>
          </p:grpSpPr>
          <p:sp>
            <p:nvSpPr>
              <p:cNvPr id="95" name="CustomShape 3"/>
              <p:cNvSpPr/>
              <p:nvPr/>
            </p:nvSpPr>
            <p:spPr>
              <a:xfrm>
                <a:off x="7088760" y="220068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2920">
                    <a:moveTo>
                      <a:pt x="2415" y="2920"/>
                    </a:moveTo>
                    <a:lnTo>
                      <a:pt x="0" y="1516"/>
                    </a:lnTo>
                    <a:lnTo>
                      <a:pt x="2625" y="0"/>
                    </a:lnTo>
                    <a:lnTo>
                      <a:pt x="5040" y="1403"/>
                    </a:lnTo>
                    <a:lnTo>
                      <a:pt x="2415" y="2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4"/>
              <p:cNvSpPr/>
              <p:nvPr/>
            </p:nvSpPr>
            <p:spPr>
              <a:xfrm>
                <a:off x="7088760" y="2758680"/>
                <a:ext cx="113724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09">
                    <a:moveTo>
                      <a:pt x="2418" y="2409"/>
                    </a:moveTo>
                    <a:lnTo>
                      <a:pt x="3" y="1005"/>
                    </a:lnTo>
                    <a:lnTo>
                      <a:pt x="0" y="0"/>
                    </a:lnTo>
                    <a:lnTo>
                      <a:pt x="2415" y="1404"/>
                    </a:lnTo>
                    <a:lnTo>
                      <a:pt x="2418" y="240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5"/>
              <p:cNvSpPr/>
              <p:nvPr/>
            </p:nvSpPr>
            <p:spPr>
              <a:xfrm>
                <a:off x="5857200" y="312876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919">
                    <a:moveTo>
                      <a:pt x="2415" y="2919"/>
                    </a:moveTo>
                    <a:lnTo>
                      <a:pt x="0" y="1516"/>
                    </a:lnTo>
                    <a:lnTo>
                      <a:pt x="2626" y="0"/>
                    </a:lnTo>
                    <a:lnTo>
                      <a:pt x="5041" y="1404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6"/>
              <p:cNvSpPr/>
              <p:nvPr/>
            </p:nvSpPr>
            <p:spPr>
              <a:xfrm>
                <a:off x="5857200" y="3686760"/>
                <a:ext cx="113472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409">
                    <a:moveTo>
                      <a:pt x="2419" y="2409"/>
                    </a:moveTo>
                    <a:lnTo>
                      <a:pt x="4" y="1006"/>
                    </a:lnTo>
                    <a:lnTo>
                      <a:pt x="0" y="0"/>
                    </a:lnTo>
                    <a:lnTo>
                      <a:pt x="2415" y="1403"/>
                    </a:lnTo>
                    <a:lnTo>
                      <a:pt x="2419" y="240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7"/>
              <p:cNvSpPr/>
              <p:nvPr/>
            </p:nvSpPr>
            <p:spPr>
              <a:xfrm>
                <a:off x="4623480" y="4615200"/>
                <a:ext cx="1137240" cy="88740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10">
                    <a:moveTo>
                      <a:pt x="2418" y="2410"/>
                    </a:moveTo>
                    <a:lnTo>
                      <a:pt x="2" y="1006"/>
                    </a:lnTo>
                    <a:lnTo>
                      <a:pt x="0" y="0"/>
                    </a:lnTo>
                    <a:lnTo>
                      <a:pt x="2415" y="1404"/>
                    </a:lnTo>
                    <a:lnTo>
                      <a:pt x="2418" y="241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8"/>
              <p:cNvSpPr/>
              <p:nvPr/>
            </p:nvSpPr>
            <p:spPr>
              <a:xfrm>
                <a:off x="4623480" y="405720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919">
                    <a:moveTo>
                      <a:pt x="2415" y="2919"/>
                    </a:moveTo>
                    <a:lnTo>
                      <a:pt x="0" y="1515"/>
                    </a:lnTo>
                    <a:lnTo>
                      <a:pt x="2626" y="0"/>
                    </a:lnTo>
                    <a:lnTo>
                      <a:pt x="5041" y="1403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9"/>
              <p:cNvSpPr/>
              <p:nvPr/>
            </p:nvSpPr>
            <p:spPr>
              <a:xfrm>
                <a:off x="3392280" y="5545080"/>
                <a:ext cx="1134720" cy="90216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1">
                    <a:moveTo>
                      <a:pt x="2417" y="2451"/>
                    </a:moveTo>
                    <a:lnTo>
                      <a:pt x="2" y="1047"/>
                    </a:lnTo>
                    <a:lnTo>
                      <a:pt x="0" y="0"/>
                    </a:lnTo>
                    <a:lnTo>
                      <a:pt x="2415" y="1403"/>
                    </a:lnTo>
                    <a:lnTo>
                      <a:pt x="2417" y="245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10"/>
              <p:cNvSpPr/>
              <p:nvPr/>
            </p:nvSpPr>
            <p:spPr>
              <a:xfrm>
                <a:off x="4527360" y="2412360"/>
                <a:ext cx="5045040" cy="4034520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10952">
                    <a:moveTo>
                      <a:pt x="10734" y="0"/>
                    </a:moveTo>
                    <a:lnTo>
                      <a:pt x="10736" y="964"/>
                    </a:lnTo>
                    <a:lnTo>
                      <a:pt x="8111" y="2479"/>
                    </a:lnTo>
                    <a:lnTo>
                      <a:pt x="8114" y="3485"/>
                    </a:lnTo>
                    <a:lnTo>
                      <a:pt x="5488" y="5001"/>
                    </a:lnTo>
                    <a:lnTo>
                      <a:pt x="5492" y="6006"/>
                    </a:lnTo>
                    <a:lnTo>
                      <a:pt x="2866" y="7522"/>
                    </a:lnTo>
                    <a:lnTo>
                      <a:pt x="2868" y="8527"/>
                    </a:lnTo>
                    <a:lnTo>
                      <a:pt x="243" y="10044"/>
                    </a:lnTo>
                    <a:lnTo>
                      <a:pt x="245" y="10811"/>
                    </a:lnTo>
                    <a:lnTo>
                      <a:pt x="2" y="10952"/>
                    </a:lnTo>
                    <a:lnTo>
                      <a:pt x="0" y="9904"/>
                    </a:lnTo>
                    <a:lnTo>
                      <a:pt x="2625" y="8389"/>
                    </a:lnTo>
                    <a:lnTo>
                      <a:pt x="2622" y="7383"/>
                    </a:lnTo>
                    <a:lnTo>
                      <a:pt x="5248" y="5867"/>
                    </a:lnTo>
                    <a:lnTo>
                      <a:pt x="5244" y="4861"/>
                    </a:lnTo>
                    <a:lnTo>
                      <a:pt x="7870" y="3346"/>
                    </a:lnTo>
                    <a:lnTo>
                      <a:pt x="7867" y="2341"/>
                    </a:lnTo>
                    <a:lnTo>
                      <a:pt x="10492" y="824"/>
                    </a:lnTo>
                    <a:lnTo>
                      <a:pt x="10490" y="141"/>
                    </a:lnTo>
                    <a:lnTo>
                      <a:pt x="1073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11"/>
              <p:cNvSpPr/>
              <p:nvPr/>
            </p:nvSpPr>
            <p:spPr>
              <a:xfrm>
                <a:off x="3392280" y="4985280"/>
                <a:ext cx="2368440" cy="1075320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2919">
                    <a:moveTo>
                      <a:pt x="2415" y="2919"/>
                    </a:moveTo>
                    <a:lnTo>
                      <a:pt x="0" y="1516"/>
                    </a:lnTo>
                    <a:lnTo>
                      <a:pt x="2624" y="0"/>
                    </a:lnTo>
                    <a:lnTo>
                      <a:pt x="5040" y="1404"/>
                    </a:lnTo>
                    <a:lnTo>
                      <a:pt x="2415" y="2919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12"/>
              <p:cNvSpPr/>
              <p:nvPr/>
            </p:nvSpPr>
            <p:spPr>
              <a:xfrm>
                <a:off x="8895960" y="1324080"/>
                <a:ext cx="1036080" cy="131256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563">
                    <a:moveTo>
                      <a:pt x="223" y="0"/>
                    </a:moveTo>
                    <a:lnTo>
                      <a:pt x="0" y="130"/>
                    </a:lnTo>
                    <a:lnTo>
                      <a:pt x="1983" y="3563"/>
                    </a:lnTo>
                    <a:lnTo>
                      <a:pt x="2205" y="34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13"/>
              <p:cNvSpPr/>
              <p:nvPr/>
            </p:nvSpPr>
            <p:spPr>
              <a:xfrm>
                <a:off x="7958160" y="1371960"/>
                <a:ext cx="1870200" cy="134388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651">
                    <a:moveTo>
                      <a:pt x="3978" y="3433"/>
                    </a:moveTo>
                    <a:lnTo>
                      <a:pt x="1995" y="0"/>
                    </a:lnTo>
                    <a:lnTo>
                      <a:pt x="0" y="1136"/>
                    </a:lnTo>
                    <a:lnTo>
                      <a:pt x="773" y="1583"/>
                    </a:lnTo>
                    <a:lnTo>
                      <a:pt x="775" y="2248"/>
                    </a:lnTo>
                    <a:lnTo>
                      <a:pt x="3190" y="3651"/>
                    </a:lnTo>
                    <a:lnTo>
                      <a:pt x="3188" y="2977"/>
                    </a:lnTo>
                    <a:lnTo>
                      <a:pt x="3978" y="34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06" name="Graphic 10"/>
            <p:cNvPicPr/>
            <p:nvPr/>
          </p:nvPicPr>
          <p:blipFill>
            <a:blip r:embed="rId4"/>
            <a:stretch/>
          </p:blipFill>
          <p:spPr>
            <a:xfrm>
              <a:off x="4139280" y="519372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Graphic 11"/>
            <p:cNvPicPr/>
            <p:nvPr/>
          </p:nvPicPr>
          <p:blipFill>
            <a:blip r:embed="rId5"/>
            <a:stretch/>
          </p:blipFill>
          <p:spPr>
            <a:xfrm>
              <a:off x="5381280" y="424188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Graphic 12"/>
            <p:cNvPicPr/>
            <p:nvPr/>
          </p:nvPicPr>
          <p:blipFill>
            <a:blip r:embed="rId6"/>
            <a:stretch/>
          </p:blipFill>
          <p:spPr>
            <a:xfrm>
              <a:off x="6618960" y="3355920"/>
              <a:ext cx="788760" cy="617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Graphic 13"/>
            <p:cNvPicPr/>
            <p:nvPr/>
          </p:nvPicPr>
          <p:blipFill>
            <a:blip r:embed="rId7"/>
            <a:stretch/>
          </p:blipFill>
          <p:spPr>
            <a:xfrm>
              <a:off x="7833960" y="2441520"/>
              <a:ext cx="788760" cy="617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4"/>
          <p:cNvGrpSpPr/>
          <p:nvPr/>
        </p:nvGrpSpPr>
        <p:grpSpPr>
          <a:xfrm>
            <a:off x="2825640" y="2937600"/>
            <a:ext cx="3555000" cy="710280"/>
            <a:chOff x="2825640" y="2937600"/>
            <a:chExt cx="3555000" cy="710280"/>
          </a:xfrm>
        </p:grpSpPr>
        <p:grpSp>
          <p:nvGrpSpPr>
            <p:cNvPr id="111" name="Group 15"/>
            <p:cNvGrpSpPr/>
            <p:nvPr/>
          </p:nvGrpSpPr>
          <p:grpSpPr>
            <a:xfrm>
              <a:off x="2825640" y="2937600"/>
              <a:ext cx="2586600" cy="538200"/>
              <a:chOff x="2825640" y="2937600"/>
              <a:chExt cx="2586600" cy="538200"/>
            </a:xfrm>
          </p:grpSpPr>
          <p:sp>
            <p:nvSpPr>
              <p:cNvPr id="112" name="CustomShape 16"/>
              <p:cNvSpPr/>
              <p:nvPr/>
            </p:nvSpPr>
            <p:spPr>
              <a:xfrm>
                <a:off x="3209760" y="2937600"/>
                <a:ext cx="2202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03 Topic Categorization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13" name="CustomShape 17"/>
              <p:cNvSpPr/>
              <p:nvPr/>
            </p:nvSpPr>
            <p:spPr>
              <a:xfrm>
                <a:off x="2825640" y="3222360"/>
                <a:ext cx="2584440" cy="25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4" name="Group 18"/>
            <p:cNvGrpSpPr/>
            <p:nvPr/>
          </p:nvGrpSpPr>
          <p:grpSpPr>
            <a:xfrm>
              <a:off x="5455440" y="3129120"/>
              <a:ext cx="925200" cy="518760"/>
              <a:chOff x="5455440" y="3129120"/>
              <a:chExt cx="925200" cy="518760"/>
            </a:xfrm>
          </p:grpSpPr>
          <p:sp>
            <p:nvSpPr>
              <p:cNvPr id="115" name="Line 19"/>
              <p:cNvSpPr/>
              <p:nvPr/>
            </p:nvSpPr>
            <p:spPr>
              <a:xfrm>
                <a:off x="5455440" y="3129120"/>
                <a:ext cx="8946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Line 20"/>
              <p:cNvSpPr/>
              <p:nvPr/>
            </p:nvSpPr>
            <p:spPr>
              <a:xfrm>
                <a:off x="6350040" y="3129120"/>
                <a:ext cx="360" cy="4582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21"/>
              <p:cNvSpPr/>
              <p:nvPr/>
            </p:nvSpPr>
            <p:spPr>
              <a:xfrm>
                <a:off x="6320160" y="358740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8" name="Group 22"/>
          <p:cNvGrpSpPr/>
          <p:nvPr/>
        </p:nvGrpSpPr>
        <p:grpSpPr>
          <a:xfrm>
            <a:off x="232920" y="3926160"/>
            <a:ext cx="4050720" cy="1649160"/>
            <a:chOff x="232920" y="3926160"/>
            <a:chExt cx="4050720" cy="1649160"/>
          </a:xfrm>
        </p:grpSpPr>
        <p:grpSp>
          <p:nvGrpSpPr>
            <p:cNvPr id="119" name="Group 23"/>
            <p:cNvGrpSpPr/>
            <p:nvPr/>
          </p:nvGrpSpPr>
          <p:grpSpPr>
            <a:xfrm>
              <a:off x="1239480" y="4550040"/>
              <a:ext cx="3044160" cy="622080"/>
              <a:chOff x="1239480" y="4550040"/>
              <a:chExt cx="3044160" cy="622080"/>
            </a:xfrm>
          </p:grpSpPr>
          <p:sp>
            <p:nvSpPr>
              <p:cNvPr id="120" name="CustomShape 24"/>
              <p:cNvSpPr/>
              <p:nvPr/>
            </p:nvSpPr>
            <p:spPr>
              <a:xfrm>
                <a:off x="1994760" y="4807440"/>
                <a:ext cx="2202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01 Data Collection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21" name="CustomShape 25"/>
              <p:cNvSpPr/>
              <p:nvPr/>
            </p:nvSpPr>
            <p:spPr>
              <a:xfrm>
                <a:off x="1239480" y="4550040"/>
                <a:ext cx="304416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2" name="Group 26"/>
            <p:cNvGrpSpPr/>
            <p:nvPr/>
          </p:nvGrpSpPr>
          <p:grpSpPr>
            <a:xfrm>
              <a:off x="232920" y="3926160"/>
              <a:ext cx="3827880" cy="1649160"/>
              <a:chOff x="232920" y="3926160"/>
              <a:chExt cx="3827880" cy="1649160"/>
            </a:xfrm>
          </p:grpSpPr>
          <p:sp>
            <p:nvSpPr>
              <p:cNvPr id="123" name="Line 27"/>
              <p:cNvSpPr/>
              <p:nvPr/>
            </p:nvSpPr>
            <p:spPr>
              <a:xfrm flipH="1">
                <a:off x="3608640" y="5567760"/>
                <a:ext cx="452160" cy="36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Line 28"/>
              <p:cNvSpPr/>
              <p:nvPr/>
            </p:nvSpPr>
            <p:spPr>
              <a:xfrm flipV="1">
                <a:off x="3608640" y="5114880"/>
                <a:ext cx="360" cy="460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CustomShape 29"/>
              <p:cNvSpPr/>
              <p:nvPr/>
            </p:nvSpPr>
            <p:spPr>
              <a:xfrm rot="10800000">
                <a:off x="232920" y="392616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26" name="Group 30"/>
          <p:cNvGrpSpPr/>
          <p:nvPr/>
        </p:nvGrpSpPr>
        <p:grpSpPr>
          <a:xfrm>
            <a:off x="6333480" y="4416840"/>
            <a:ext cx="4374000" cy="830160"/>
            <a:chOff x="6333480" y="4416840"/>
            <a:chExt cx="4374000" cy="830160"/>
          </a:xfrm>
        </p:grpSpPr>
        <p:grpSp>
          <p:nvGrpSpPr>
            <p:cNvPr id="127" name="Group 31"/>
            <p:cNvGrpSpPr/>
            <p:nvPr/>
          </p:nvGrpSpPr>
          <p:grpSpPr>
            <a:xfrm>
              <a:off x="7301880" y="4654440"/>
              <a:ext cx="3405600" cy="592560"/>
              <a:chOff x="7301880" y="4654440"/>
              <a:chExt cx="3405600" cy="592560"/>
            </a:xfrm>
          </p:grpSpPr>
          <p:sp>
            <p:nvSpPr>
              <p:cNvPr id="128" name="CustomShape 32"/>
              <p:cNvSpPr/>
              <p:nvPr/>
            </p:nvSpPr>
            <p:spPr>
              <a:xfrm>
                <a:off x="7301880" y="4654440"/>
                <a:ext cx="3366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404040"/>
                    </a:solidFill>
                    <a:latin typeface="Calibri"/>
                  </a:rPr>
                  <a:t>02 Data Cleansing and Text Analysis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29" name="CustomShape 33"/>
              <p:cNvSpPr/>
              <p:nvPr/>
            </p:nvSpPr>
            <p:spPr>
              <a:xfrm>
                <a:off x="7361640" y="4985640"/>
                <a:ext cx="334584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0" name="Group 34"/>
            <p:cNvGrpSpPr/>
            <p:nvPr/>
          </p:nvGrpSpPr>
          <p:grpSpPr>
            <a:xfrm>
              <a:off x="6333480" y="4416840"/>
              <a:ext cx="925200" cy="528120"/>
              <a:chOff x="6333480" y="4416840"/>
              <a:chExt cx="925200" cy="528120"/>
            </a:xfrm>
          </p:grpSpPr>
          <p:sp>
            <p:nvSpPr>
              <p:cNvPr id="131" name="Line 35"/>
              <p:cNvSpPr/>
              <p:nvPr/>
            </p:nvSpPr>
            <p:spPr>
              <a:xfrm flipH="1">
                <a:off x="6363360" y="4937040"/>
                <a:ext cx="89532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Line 36"/>
              <p:cNvSpPr/>
              <p:nvPr/>
            </p:nvSpPr>
            <p:spPr>
              <a:xfrm flipV="1">
                <a:off x="6363360" y="4484880"/>
                <a:ext cx="360" cy="4600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37"/>
              <p:cNvSpPr/>
              <p:nvPr/>
            </p:nvSpPr>
            <p:spPr>
              <a:xfrm rot="10800000">
                <a:off x="6333480" y="441684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34" name="Group 38"/>
          <p:cNvGrpSpPr/>
          <p:nvPr/>
        </p:nvGrpSpPr>
        <p:grpSpPr>
          <a:xfrm>
            <a:off x="8506080" y="3073320"/>
            <a:ext cx="4490640" cy="599595"/>
            <a:chOff x="8506080" y="3073320"/>
            <a:chExt cx="4490640" cy="599595"/>
          </a:xfrm>
        </p:grpSpPr>
        <p:grpSp>
          <p:nvGrpSpPr>
            <p:cNvPr id="135" name="Group 39"/>
            <p:cNvGrpSpPr/>
            <p:nvPr/>
          </p:nvGrpSpPr>
          <p:grpSpPr>
            <a:xfrm>
              <a:off x="9443880" y="3178080"/>
              <a:ext cx="2622148" cy="494835"/>
              <a:chOff x="9443880" y="3178080"/>
              <a:chExt cx="2622148" cy="494835"/>
            </a:xfrm>
          </p:grpSpPr>
          <p:sp>
            <p:nvSpPr>
              <p:cNvPr id="136" name="CustomShape 40"/>
              <p:cNvSpPr/>
              <p:nvPr/>
            </p:nvSpPr>
            <p:spPr>
              <a:xfrm>
                <a:off x="9488788" y="3308235"/>
                <a:ext cx="2577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b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>
                    <a:solidFill>
                      <a:srgbClr val="404040"/>
                    </a:solidFill>
                    <a:latin typeface="Calibri"/>
                  </a:rPr>
                  <a:t>04 Visualization/Insights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137" name="CustomShape 41"/>
              <p:cNvSpPr/>
              <p:nvPr/>
            </p:nvSpPr>
            <p:spPr>
              <a:xfrm>
                <a:off x="9443880" y="3178080"/>
                <a:ext cx="2584440" cy="26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8" name="Group 42"/>
            <p:cNvGrpSpPr/>
            <p:nvPr/>
          </p:nvGrpSpPr>
          <p:grpSpPr>
            <a:xfrm>
              <a:off x="8506080" y="3073320"/>
              <a:ext cx="4490640" cy="511560"/>
              <a:chOff x="8506080" y="3073320"/>
              <a:chExt cx="4490640" cy="511560"/>
            </a:xfrm>
          </p:grpSpPr>
          <p:sp>
            <p:nvSpPr>
              <p:cNvPr id="139" name="Line 43"/>
              <p:cNvSpPr/>
              <p:nvPr/>
            </p:nvSpPr>
            <p:spPr>
              <a:xfrm>
                <a:off x="8506080" y="3526920"/>
                <a:ext cx="89496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44"/>
              <p:cNvSpPr/>
              <p:nvPr/>
            </p:nvSpPr>
            <p:spPr>
              <a:xfrm>
                <a:off x="8511480" y="3073320"/>
                <a:ext cx="360" cy="4582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45"/>
              <p:cNvSpPr/>
              <p:nvPr/>
            </p:nvSpPr>
            <p:spPr>
              <a:xfrm>
                <a:off x="12936240" y="3524400"/>
                <a:ext cx="60480" cy="60480"/>
              </a:xfrm>
              <a:prstGeom prst="ellipse">
                <a:avLst/>
              </a:prstGeom>
              <a:solidFill>
                <a:schemeClr val="bg1"/>
              </a:solidFill>
              <a:ln w="64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42" name="Group 46"/>
          <p:cNvGrpSpPr/>
          <p:nvPr/>
        </p:nvGrpSpPr>
        <p:grpSpPr>
          <a:xfrm>
            <a:off x="-9000" y="12600"/>
            <a:ext cx="12192120" cy="1142640"/>
            <a:chOff x="-9000" y="12600"/>
            <a:chExt cx="12192120" cy="1142640"/>
          </a:xfrm>
        </p:grpSpPr>
        <p:sp>
          <p:nvSpPr>
            <p:cNvPr id="143" name="CustomShape 47"/>
            <p:cNvSpPr/>
            <p:nvPr/>
          </p:nvSpPr>
          <p:spPr>
            <a:xfrm>
              <a:off x="-900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Methodology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144" name="Line 48"/>
            <p:cNvSpPr/>
            <p:nvPr/>
          </p:nvSpPr>
          <p:spPr>
            <a:xfrm>
              <a:off x="-864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5" name="Picture 59"/>
          <p:cNvPicPr/>
          <p:nvPr/>
        </p:nvPicPr>
        <p:blipFill>
          <a:blip r:embed="rId8"/>
          <a:stretch/>
        </p:blipFill>
        <p:spPr>
          <a:xfrm>
            <a:off x="1657440" y="3939480"/>
            <a:ext cx="654840" cy="654840"/>
          </a:xfrm>
          <a:prstGeom prst="rect">
            <a:avLst/>
          </a:prstGeom>
          <a:ln>
            <a:noFill/>
          </a:ln>
        </p:spPr>
      </p:pic>
      <p:pic>
        <p:nvPicPr>
          <p:cNvPr id="146" name="Picture 60"/>
          <p:cNvPicPr/>
          <p:nvPr/>
        </p:nvPicPr>
        <p:blipFill>
          <a:blip r:embed="rId9"/>
          <a:stretch/>
        </p:blipFill>
        <p:spPr>
          <a:xfrm>
            <a:off x="1358640" y="5476320"/>
            <a:ext cx="700560" cy="642960"/>
          </a:xfrm>
          <a:prstGeom prst="rect">
            <a:avLst/>
          </a:prstGeom>
          <a:ln>
            <a:noFill/>
          </a:ln>
        </p:spPr>
      </p:pic>
      <p:pic>
        <p:nvPicPr>
          <p:cNvPr id="147" name="Picture 63"/>
          <p:cNvPicPr/>
          <p:nvPr/>
        </p:nvPicPr>
        <p:blipFill>
          <a:blip r:embed="rId10"/>
          <a:stretch/>
        </p:blipFill>
        <p:spPr>
          <a:xfrm>
            <a:off x="2216880" y="5478480"/>
            <a:ext cx="1050120" cy="666360"/>
          </a:xfrm>
          <a:prstGeom prst="rect">
            <a:avLst/>
          </a:prstGeom>
          <a:ln>
            <a:noFill/>
          </a:ln>
        </p:spPr>
      </p:pic>
      <p:pic>
        <p:nvPicPr>
          <p:cNvPr id="148" name="Picture 64"/>
          <p:cNvPicPr/>
          <p:nvPr/>
        </p:nvPicPr>
        <p:blipFill>
          <a:blip r:embed="rId11"/>
          <a:stretch/>
        </p:blipFill>
        <p:spPr>
          <a:xfrm>
            <a:off x="7416360" y="5192280"/>
            <a:ext cx="1079640" cy="698760"/>
          </a:xfrm>
          <a:prstGeom prst="rect">
            <a:avLst/>
          </a:prstGeom>
          <a:ln>
            <a:noFill/>
          </a:ln>
        </p:spPr>
      </p:pic>
      <p:pic>
        <p:nvPicPr>
          <p:cNvPr id="149" name="Picture 65"/>
          <p:cNvPicPr/>
          <p:nvPr/>
        </p:nvPicPr>
        <p:blipFill>
          <a:blip r:embed="rId12"/>
          <a:stretch/>
        </p:blipFill>
        <p:spPr>
          <a:xfrm>
            <a:off x="9132840" y="5206320"/>
            <a:ext cx="842040" cy="759240"/>
          </a:xfrm>
          <a:prstGeom prst="rect">
            <a:avLst/>
          </a:prstGeom>
          <a:ln>
            <a:noFill/>
          </a:ln>
        </p:spPr>
      </p:pic>
      <p:pic>
        <p:nvPicPr>
          <p:cNvPr id="150" name="Picture 66"/>
          <p:cNvPicPr/>
          <p:nvPr/>
        </p:nvPicPr>
        <p:blipFill>
          <a:blip r:embed="rId13"/>
          <a:stretch/>
        </p:blipFill>
        <p:spPr>
          <a:xfrm>
            <a:off x="3217680" y="1601280"/>
            <a:ext cx="2469960" cy="1343880"/>
          </a:xfrm>
          <a:prstGeom prst="rect">
            <a:avLst/>
          </a:prstGeom>
          <a:ln>
            <a:noFill/>
          </a:ln>
        </p:spPr>
      </p:pic>
      <p:pic>
        <p:nvPicPr>
          <p:cNvPr id="151" name="Picture 67"/>
          <p:cNvPicPr/>
          <p:nvPr/>
        </p:nvPicPr>
        <p:blipFill>
          <a:blip r:embed="rId14"/>
          <a:stretch/>
        </p:blipFill>
        <p:spPr>
          <a:xfrm>
            <a:off x="9952876" y="2454582"/>
            <a:ext cx="1555920" cy="875880"/>
          </a:xfrm>
          <a:prstGeom prst="rect">
            <a:avLst/>
          </a:prstGeom>
          <a:ln>
            <a:noFill/>
          </a:ln>
        </p:spPr>
      </p:pic>
      <p:sp>
        <p:nvSpPr>
          <p:cNvPr id="152" name="Line 49"/>
          <p:cNvSpPr/>
          <p:nvPr/>
        </p:nvSpPr>
        <p:spPr>
          <a:xfrm flipV="1">
            <a:off x="8514720" y="3039480"/>
            <a:ext cx="360" cy="460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0"/>
          <p:cNvSpPr/>
          <p:nvPr/>
        </p:nvSpPr>
        <p:spPr>
          <a:xfrm flipH="1" flipV="1">
            <a:off x="8484480" y="2988000"/>
            <a:ext cx="60480" cy="6048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1"/>
          <p:cNvSpPr/>
          <p:nvPr/>
        </p:nvSpPr>
        <p:spPr>
          <a:xfrm flipH="1" flipV="1">
            <a:off x="4019400" y="5533560"/>
            <a:ext cx="60480" cy="6048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71"/>
          <p:cNvPicPr/>
          <p:nvPr/>
        </p:nvPicPr>
        <p:blipFill>
          <a:blip r:embed="rId15"/>
          <a:stretch/>
        </p:blipFill>
        <p:spPr>
          <a:xfrm>
            <a:off x="1139040" y="468072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56" name="Picture 72"/>
          <p:cNvPicPr/>
          <p:nvPr/>
        </p:nvPicPr>
        <p:blipFill>
          <a:blip r:embed="rId16"/>
          <a:stretch/>
        </p:blipFill>
        <p:spPr>
          <a:xfrm>
            <a:off x="2506320" y="3956040"/>
            <a:ext cx="647280" cy="6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2"/>
          <p:cNvPicPr/>
          <p:nvPr/>
        </p:nvPicPr>
        <p:blipFill>
          <a:blip r:embed="rId3"/>
          <a:stretch/>
        </p:blipFill>
        <p:spPr>
          <a:xfrm>
            <a:off x="954360" y="2144160"/>
            <a:ext cx="4783320" cy="4163760"/>
          </a:xfrm>
          <a:prstGeom prst="rect">
            <a:avLst/>
          </a:prstGeom>
          <a:ln>
            <a:noFill/>
          </a:ln>
        </p:spPr>
      </p:pic>
      <p:pic>
        <p:nvPicPr>
          <p:cNvPr id="205" name="Picture 3"/>
          <p:cNvPicPr/>
          <p:nvPr/>
        </p:nvPicPr>
        <p:blipFill>
          <a:blip r:embed="rId4"/>
          <a:stretch/>
        </p:blipFill>
        <p:spPr>
          <a:xfrm>
            <a:off x="6544440" y="2237400"/>
            <a:ext cx="4692960" cy="39772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386000" y="1396080"/>
            <a:ext cx="3819240" cy="694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COMPETITORS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986520" y="1396080"/>
            <a:ext cx="3819240" cy="694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ATOS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09" name="CustomShape 5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>
                  <a:solidFill>
                    <a:srgbClr val="000000"/>
                  </a:solidFill>
                  <a:latin typeface="Calibri Light"/>
                </a:rPr>
                <a:t>Atos vs. Competitors - Comparison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10" name="Line 6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1" name="Picture 9"/>
          <p:cNvPicPr/>
          <p:nvPr/>
        </p:nvPicPr>
        <p:blipFill>
          <a:blip r:embed="rId5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2"/>
          <p:cNvGrpSpPr/>
          <p:nvPr/>
        </p:nvGrpSpPr>
        <p:grpSpPr>
          <a:xfrm>
            <a:off x="0" y="12600"/>
            <a:ext cx="12191760" cy="1142640"/>
            <a:chOff x="0" y="12600"/>
            <a:chExt cx="12191760" cy="1142640"/>
          </a:xfrm>
        </p:grpSpPr>
        <p:sp>
          <p:nvSpPr>
            <p:cNvPr id="214" name="CustomShape 3"/>
            <p:cNvSpPr/>
            <p:nvPr/>
          </p:nvSpPr>
          <p:spPr>
            <a:xfrm>
              <a:off x="0" y="12600"/>
              <a:ext cx="12191760" cy="114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b="1" strike="noStrike" spc="-1" dirty="0">
                  <a:solidFill>
                    <a:srgbClr val="000000"/>
                  </a:solidFill>
                  <a:latin typeface="Calibri Light"/>
                </a:rPr>
                <a:t>Overview – Atos and Competitors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215" name="Line 4"/>
            <p:cNvSpPr/>
            <p:nvPr/>
          </p:nvSpPr>
          <p:spPr>
            <a:xfrm>
              <a:off x="0" y="1144800"/>
              <a:ext cx="12191760" cy="36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6" name="Picture 9"/>
          <p:cNvPicPr/>
          <p:nvPr/>
        </p:nvPicPr>
        <p:blipFill>
          <a:blip r:embed="rId3"/>
          <a:srcRect t="19165" r="4" b="7"/>
          <a:stretch/>
        </p:blipFill>
        <p:spPr>
          <a:xfrm>
            <a:off x="10150200" y="6332760"/>
            <a:ext cx="861840" cy="40680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4"/>
          <a:stretch/>
        </p:blipFill>
        <p:spPr>
          <a:xfrm>
            <a:off x="6274190" y="1213380"/>
            <a:ext cx="5917810" cy="506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9D8F509-4A03-4197-BF48-725ECC3E818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894" y="1213962"/>
            <a:ext cx="5917810" cy="5065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3320" y="2750400"/>
            <a:ext cx="3363480" cy="1727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182880" tIns="182880" rIns="182880" bIns="18288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3"/>
          <a:stretch/>
        </p:blipFill>
        <p:spPr>
          <a:xfrm>
            <a:off x="6590520" y="643320"/>
            <a:ext cx="3665160" cy="54097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7600" y="2333160"/>
            <a:ext cx="5286240" cy="186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404040"/>
                </a:solidFill>
                <a:latin typeface="Calibri"/>
              </a:rPr>
              <a:t>Thank you!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158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 Pillai</dc:creator>
  <dc:description/>
  <cp:lastModifiedBy>Murthy, Suraj</cp:lastModifiedBy>
  <cp:revision>22</cp:revision>
  <dcterms:created xsi:type="dcterms:W3CDTF">2019-11-08T00:06:13Z</dcterms:created>
  <dcterms:modified xsi:type="dcterms:W3CDTF">2019-12-04T01:09:58Z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