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82" r:id="rId6"/>
    <p:sldId id="285" r:id="rId7"/>
    <p:sldId id="288" r:id="rId8"/>
    <p:sldId id="262" r:id="rId9"/>
    <p:sldId id="263" r:id="rId10"/>
    <p:sldId id="264" r:id="rId11"/>
    <p:sldId id="290" r:id="rId12"/>
    <p:sldId id="29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2"/>
    <a:srgbClr val="6B5E73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51567807302087"/>
          <c:y val="3.4941055414963174E-2"/>
          <c:w val="0.60562715983647675"/>
          <c:h val="0.873873044664023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(over the next 3 years)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Insurance</c:v>
                </c:pt>
                <c:pt idx="1">
                  <c:v>Manufacturing</c:v>
                </c:pt>
                <c:pt idx="2">
                  <c:v>Retail</c:v>
                </c:pt>
                <c:pt idx="3">
                  <c:v>Healthcare</c:v>
                </c:pt>
                <c:pt idx="4">
                  <c:v>Technology</c:v>
                </c:pt>
                <c:pt idx="5">
                  <c:v>Financial Services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</c:v>
                </c:pt>
                <c:pt idx="1">
                  <c:v>0.7</c:v>
                </c:pt>
                <c:pt idx="2">
                  <c:v>0.76</c:v>
                </c:pt>
                <c:pt idx="3">
                  <c:v>0.71</c:v>
                </c:pt>
                <c:pt idx="4">
                  <c:v>0.81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A-EB41-9338-2A39FE25BB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Importance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Insurance</c:v>
                </c:pt>
                <c:pt idx="1">
                  <c:v>Manufacturing</c:v>
                </c:pt>
                <c:pt idx="2">
                  <c:v>Retail</c:v>
                </c:pt>
                <c:pt idx="3">
                  <c:v>Healthcare</c:v>
                </c:pt>
                <c:pt idx="4">
                  <c:v>Technology</c:v>
                </c:pt>
                <c:pt idx="5">
                  <c:v>Financial Services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0.51</c:v>
                </c:pt>
                <c:pt idx="1">
                  <c:v>0.59</c:v>
                </c:pt>
                <c:pt idx="2">
                  <c:v>0.59</c:v>
                </c:pt>
                <c:pt idx="3">
                  <c:v>0.6</c:v>
                </c:pt>
                <c:pt idx="4">
                  <c:v>0.66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3-442D-8318-F90566D2FD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1634784"/>
        <c:axId val="141636464"/>
      </c:barChart>
      <c:catAx>
        <c:axId val="1416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36464"/>
        <c:crosses val="autoZero"/>
        <c:auto val="1"/>
        <c:lblAlgn val="ctr"/>
        <c:lblOffset val="100"/>
        <c:noMultiLvlLbl val="0"/>
      </c:catAx>
      <c:valAx>
        <c:axId val="141636464"/>
        <c:scaling>
          <c:orientation val="minMax"/>
          <c:max val="1"/>
          <c:min val="0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35636188968129"/>
          <c:y val="0.43499713118177802"/>
          <c:w val="0.31137019135765742"/>
          <c:h val="0.34600498929257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E600824-49C3-429F-A744-22BA069B1B5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61FC13-A4E1-483D-B16E-46DD333021AF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590FA6-3864-41BC-B679-CB457D451536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31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590FA6-3864-41BC-B679-CB457D451536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71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30FB21-214A-4ED4-8344-1B6980CF190B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Data about AI/ML capabilities of given companies is gathered from various sources in an unstructured format using web scraping techniques. LinkedIn, Career Website and Job postings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2.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Data Cleansing is done using Natural Language Processing techniques where the unstructured data is converted to meaningful words. Word clouds are formed on top of cleaned data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3.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Based on the significance of words present in data, we built a topic model which would cluster words in different groups.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4.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 Using the topic model and our intuition we create 2 maps of different domains for competitors and one for Atos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2779060-5BF3-47A6-99BE-3E4E41CCBB18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840" indent="-285480" algn="just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Banks use it to detect fraud and predict changes in the stock markets</a:t>
            </a: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Insurance companies employ AI to help them produce policy quotes and assess claims</a:t>
            </a: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It’s helping police forces to identify suspects from grainy CCTV images</a:t>
            </a: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Machines with the capability to identify images are helping doctors spot disease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Algorithms that use machine learning – one of the leading branches of AI – are helping self-driving cars to navigate our complex roads</a:t>
            </a: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And it is helping firms make decisions about who to hire and fire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158DED4-9B72-4618-A01A-ED0960DE2FA2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8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B795B4-E545-4F5C-B3E0-0210C7C87523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813-D042-4BB1-B780-95F157C0705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590FA6-3864-41BC-B679-CB457D451536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29-Nov-19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5291A2-B4D1-4CFF-920C-0DB5BB42AF0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29-Nov-19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            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F2F25-4A55-4AE0-B045-82AE4D2DDF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18504D6-896F-4B28-8D1F-A917CC6096D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29-Nov-19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            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76FE31A-05EF-4918-8E22-3395D84D3A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8000" y="4633560"/>
            <a:ext cx="11438280" cy="184392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25960" y="475668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Calibri Light"/>
              </a:rPr>
              <a:t>Comparative Analysis of Data Analytics </a:t>
            </a:r>
            <a:br/>
            <a:r>
              <a:rPr lang="en-US" sz="3000" b="1" strike="noStrike" spc="-1">
                <a:solidFill>
                  <a:srgbClr val="FFFFFF"/>
                </a:solidFill>
                <a:latin typeface="Calibri Light"/>
              </a:rPr>
              <a:t>Offerings and Capabilities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5"/>
          <p:cNvPicPr/>
          <p:nvPr/>
        </p:nvPicPr>
        <p:blipFill>
          <a:blip r:embed="rId3"/>
          <a:srcRect t="19165" r="4" b="7"/>
          <a:stretch/>
        </p:blipFill>
        <p:spPr>
          <a:xfrm>
            <a:off x="1272960" y="227520"/>
            <a:ext cx="9590760" cy="3997440"/>
          </a:xfrm>
          <a:prstGeom prst="rect">
            <a:avLst/>
          </a:prstGeom>
          <a:ln>
            <a:noFill/>
          </a:ln>
        </p:spPr>
      </p:pic>
      <p:sp>
        <p:nvSpPr>
          <p:cNvPr id="91" name="Line 3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20" name="CustomShape 3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0" strike="noStrike" spc="-1" dirty="0">
                  <a:latin typeface="Arial"/>
                </a:rPr>
                <a:t>Healthcare</a:t>
              </a:r>
            </a:p>
          </p:txBody>
        </p:sp>
        <p:sp>
          <p:nvSpPr>
            <p:cNvPr id="221" name="Line 4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2" name="Picture 9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sp>
        <p:nvSpPr>
          <p:cNvPr id="9" name="Freeform 75">
            <a:extLst>
              <a:ext uri="{FF2B5EF4-FFF2-40B4-BE49-F238E27FC236}">
                <a16:creationId xmlns:a16="http://schemas.microsoft.com/office/drawing/2014/main" id="{9D2E4A55-F9F1-4B37-9C15-D8DD3DBCBC70}"/>
              </a:ext>
            </a:extLst>
          </p:cNvPr>
          <p:cNvSpPr>
            <a:spLocks/>
          </p:cNvSpPr>
          <p:nvPr/>
        </p:nvSpPr>
        <p:spPr bwMode="auto">
          <a:xfrm>
            <a:off x="5387220" y="4137229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0FFFC9DD-FCCE-4F75-B543-F44EB1C28641}"/>
              </a:ext>
            </a:extLst>
          </p:cNvPr>
          <p:cNvSpPr>
            <a:spLocks/>
          </p:cNvSpPr>
          <p:nvPr/>
        </p:nvSpPr>
        <p:spPr bwMode="auto">
          <a:xfrm>
            <a:off x="5387220" y="3032329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6">
            <a:extLst>
              <a:ext uri="{FF2B5EF4-FFF2-40B4-BE49-F238E27FC236}">
                <a16:creationId xmlns:a16="http://schemas.microsoft.com/office/drawing/2014/main" id="{06F891CC-5FCD-4963-B227-60D9C0EF7AA6}"/>
              </a:ext>
            </a:extLst>
          </p:cNvPr>
          <p:cNvSpPr>
            <a:spLocks/>
          </p:cNvSpPr>
          <p:nvPr/>
        </p:nvSpPr>
        <p:spPr bwMode="auto">
          <a:xfrm>
            <a:off x="5387220" y="5243717"/>
            <a:ext cx="1149350" cy="336550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4F6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78">
            <a:extLst>
              <a:ext uri="{FF2B5EF4-FFF2-40B4-BE49-F238E27FC236}">
                <a16:creationId xmlns:a16="http://schemas.microsoft.com/office/drawing/2014/main" id="{EF518000-FB8D-4F36-98B0-CADE18D3A54A}"/>
              </a:ext>
            </a:extLst>
          </p:cNvPr>
          <p:cNvSpPr>
            <a:spLocks/>
          </p:cNvSpPr>
          <p:nvPr/>
        </p:nvSpPr>
        <p:spPr bwMode="auto">
          <a:xfrm>
            <a:off x="5387220" y="1927429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id="{B76F3AF4-6CFC-4720-8171-E361A9487081}"/>
              </a:ext>
            </a:extLst>
          </p:cNvPr>
          <p:cNvSpPr>
            <a:spLocks/>
          </p:cNvSpPr>
          <p:nvPr/>
        </p:nvSpPr>
        <p:spPr bwMode="auto">
          <a:xfrm>
            <a:off x="5615820" y="1717879"/>
            <a:ext cx="692150" cy="4510937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92">
            <a:extLst>
              <a:ext uri="{FF2B5EF4-FFF2-40B4-BE49-F238E27FC236}">
                <a16:creationId xmlns:a16="http://schemas.microsoft.com/office/drawing/2014/main" id="{6CB1AD7F-64D1-4023-A07F-7389DE7D75C2}"/>
              </a:ext>
            </a:extLst>
          </p:cNvPr>
          <p:cNvSpPr>
            <a:spLocks/>
          </p:cNvSpPr>
          <p:nvPr/>
        </p:nvSpPr>
        <p:spPr bwMode="auto">
          <a:xfrm>
            <a:off x="5615820" y="5140529"/>
            <a:ext cx="346075" cy="439738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1 h 1111"/>
              <a:gd name="T4" fmla="*/ 0 w 874"/>
              <a:gd name="T5" fmla="*/ 0 h 1111"/>
              <a:gd name="T6" fmla="*/ 874 w 874"/>
              <a:gd name="T7" fmla="*/ 260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141ADA22-E194-4AAF-8F28-57D893B6DA56}"/>
              </a:ext>
            </a:extLst>
          </p:cNvPr>
          <p:cNvSpPr>
            <a:spLocks/>
          </p:cNvSpPr>
          <p:nvPr/>
        </p:nvSpPr>
        <p:spPr bwMode="auto">
          <a:xfrm>
            <a:off x="5615820" y="4034042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94">
            <a:extLst>
              <a:ext uri="{FF2B5EF4-FFF2-40B4-BE49-F238E27FC236}">
                <a16:creationId xmlns:a16="http://schemas.microsoft.com/office/drawing/2014/main" id="{FB962CB9-E005-4427-A34D-3B7CC8FBA1D1}"/>
              </a:ext>
            </a:extLst>
          </p:cNvPr>
          <p:cNvSpPr>
            <a:spLocks/>
          </p:cNvSpPr>
          <p:nvPr/>
        </p:nvSpPr>
        <p:spPr bwMode="auto">
          <a:xfrm>
            <a:off x="5615820" y="2929142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95">
            <a:extLst>
              <a:ext uri="{FF2B5EF4-FFF2-40B4-BE49-F238E27FC236}">
                <a16:creationId xmlns:a16="http://schemas.microsoft.com/office/drawing/2014/main" id="{7E81F8BA-8E25-4517-962F-A3525E47B7A6}"/>
              </a:ext>
            </a:extLst>
          </p:cNvPr>
          <p:cNvSpPr>
            <a:spLocks/>
          </p:cNvSpPr>
          <p:nvPr/>
        </p:nvSpPr>
        <p:spPr bwMode="auto">
          <a:xfrm>
            <a:off x="5615820" y="1717879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88">
            <a:extLst>
              <a:ext uri="{FF2B5EF4-FFF2-40B4-BE49-F238E27FC236}">
                <a16:creationId xmlns:a16="http://schemas.microsoft.com/office/drawing/2014/main" id="{2AE0C7CF-B77E-464C-9B92-978083C55EB2}"/>
              </a:ext>
            </a:extLst>
          </p:cNvPr>
          <p:cNvSpPr>
            <a:spLocks/>
          </p:cNvSpPr>
          <p:nvPr/>
        </p:nvSpPr>
        <p:spPr bwMode="auto">
          <a:xfrm>
            <a:off x="5387220" y="2027442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96">
            <a:extLst>
              <a:ext uri="{FF2B5EF4-FFF2-40B4-BE49-F238E27FC236}">
                <a16:creationId xmlns:a16="http://schemas.microsoft.com/office/drawing/2014/main" id="{3EB4AF44-0797-402A-92DC-33B414C0101E}"/>
              </a:ext>
            </a:extLst>
          </p:cNvPr>
          <p:cNvSpPr>
            <a:spLocks/>
          </p:cNvSpPr>
          <p:nvPr/>
        </p:nvSpPr>
        <p:spPr bwMode="auto">
          <a:xfrm>
            <a:off x="5387220" y="2094117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97">
            <a:extLst>
              <a:ext uri="{FF2B5EF4-FFF2-40B4-BE49-F238E27FC236}">
                <a16:creationId xmlns:a16="http://schemas.microsoft.com/office/drawing/2014/main" id="{1AA127F9-5EBB-4A34-93B2-F006258DCD03}"/>
              </a:ext>
            </a:extLst>
          </p:cNvPr>
          <p:cNvSpPr>
            <a:spLocks/>
          </p:cNvSpPr>
          <p:nvPr/>
        </p:nvSpPr>
        <p:spPr bwMode="auto">
          <a:xfrm>
            <a:off x="5387220" y="2094117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93119-6AEA-4D57-B226-230729576E83}"/>
              </a:ext>
            </a:extLst>
          </p:cNvPr>
          <p:cNvSpPr txBox="1"/>
          <p:nvPr/>
        </p:nvSpPr>
        <p:spPr>
          <a:xfrm>
            <a:off x="5308554" y="215271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AC32D5C5-C222-455B-AEF7-6DD7FB9EF520}"/>
              </a:ext>
            </a:extLst>
          </p:cNvPr>
          <p:cNvSpPr>
            <a:spLocks/>
          </p:cNvSpPr>
          <p:nvPr/>
        </p:nvSpPr>
        <p:spPr bwMode="auto">
          <a:xfrm>
            <a:off x="6307970" y="2027442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6A9F1455-BAD3-4752-B548-F3E3387DCE98}"/>
              </a:ext>
            </a:extLst>
          </p:cNvPr>
          <p:cNvSpPr>
            <a:spLocks/>
          </p:cNvSpPr>
          <p:nvPr/>
        </p:nvSpPr>
        <p:spPr bwMode="auto">
          <a:xfrm>
            <a:off x="6307970" y="3133929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5849C9E5-0786-4FB1-BB22-88D5053A93DB}"/>
              </a:ext>
            </a:extLst>
          </p:cNvPr>
          <p:cNvSpPr>
            <a:spLocks/>
          </p:cNvSpPr>
          <p:nvPr/>
        </p:nvSpPr>
        <p:spPr bwMode="auto">
          <a:xfrm>
            <a:off x="5387220" y="3133929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00">
            <a:extLst>
              <a:ext uri="{FF2B5EF4-FFF2-40B4-BE49-F238E27FC236}">
                <a16:creationId xmlns:a16="http://schemas.microsoft.com/office/drawing/2014/main" id="{89CF5869-E4BD-4650-AC25-BA40FE7F94D5}"/>
              </a:ext>
            </a:extLst>
          </p:cNvPr>
          <p:cNvSpPr>
            <a:spLocks/>
          </p:cNvSpPr>
          <p:nvPr/>
        </p:nvSpPr>
        <p:spPr bwMode="auto">
          <a:xfrm>
            <a:off x="5387220" y="3199017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01">
            <a:extLst>
              <a:ext uri="{FF2B5EF4-FFF2-40B4-BE49-F238E27FC236}">
                <a16:creationId xmlns:a16="http://schemas.microsoft.com/office/drawing/2014/main" id="{19895691-56C1-484A-A999-5C00CC06970E}"/>
              </a:ext>
            </a:extLst>
          </p:cNvPr>
          <p:cNvSpPr>
            <a:spLocks/>
          </p:cNvSpPr>
          <p:nvPr/>
        </p:nvSpPr>
        <p:spPr bwMode="auto">
          <a:xfrm>
            <a:off x="5387220" y="3199017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EF26D-028A-497B-9481-26EF9E1386CC}"/>
              </a:ext>
            </a:extLst>
          </p:cNvPr>
          <p:cNvSpPr txBox="1"/>
          <p:nvPr/>
        </p:nvSpPr>
        <p:spPr>
          <a:xfrm>
            <a:off x="5308553" y="325594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269080C4-68E6-422A-BFF2-C3651AD4C0DB}"/>
              </a:ext>
            </a:extLst>
          </p:cNvPr>
          <p:cNvSpPr>
            <a:spLocks/>
          </p:cNvSpPr>
          <p:nvPr/>
        </p:nvSpPr>
        <p:spPr bwMode="auto">
          <a:xfrm>
            <a:off x="6307970" y="4238829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82">
            <a:extLst>
              <a:ext uri="{FF2B5EF4-FFF2-40B4-BE49-F238E27FC236}">
                <a16:creationId xmlns:a16="http://schemas.microsoft.com/office/drawing/2014/main" id="{B294D707-AB54-4A62-96B6-71F39C89C192}"/>
              </a:ext>
            </a:extLst>
          </p:cNvPr>
          <p:cNvSpPr>
            <a:spLocks/>
          </p:cNvSpPr>
          <p:nvPr/>
        </p:nvSpPr>
        <p:spPr bwMode="auto">
          <a:xfrm>
            <a:off x="5387220" y="4238829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04">
            <a:extLst>
              <a:ext uri="{FF2B5EF4-FFF2-40B4-BE49-F238E27FC236}">
                <a16:creationId xmlns:a16="http://schemas.microsoft.com/office/drawing/2014/main" id="{27104176-2F91-4033-874C-7C5BE06970D9}"/>
              </a:ext>
            </a:extLst>
          </p:cNvPr>
          <p:cNvSpPr>
            <a:spLocks/>
          </p:cNvSpPr>
          <p:nvPr/>
        </p:nvSpPr>
        <p:spPr bwMode="auto">
          <a:xfrm>
            <a:off x="5387220" y="4303917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05">
            <a:extLst>
              <a:ext uri="{FF2B5EF4-FFF2-40B4-BE49-F238E27FC236}">
                <a16:creationId xmlns:a16="http://schemas.microsoft.com/office/drawing/2014/main" id="{4065C5EC-2FBD-4EFA-B698-6E6470388D28}"/>
              </a:ext>
            </a:extLst>
          </p:cNvPr>
          <p:cNvSpPr>
            <a:spLocks/>
          </p:cNvSpPr>
          <p:nvPr/>
        </p:nvSpPr>
        <p:spPr bwMode="auto">
          <a:xfrm>
            <a:off x="5387220" y="4303917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6E84BF-3D28-4B1E-95E9-FC92F20293B8}"/>
              </a:ext>
            </a:extLst>
          </p:cNvPr>
          <p:cNvSpPr txBox="1"/>
          <p:nvPr/>
        </p:nvSpPr>
        <p:spPr>
          <a:xfrm>
            <a:off x="5308553" y="435917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3" name="Freeform 83">
            <a:extLst>
              <a:ext uri="{FF2B5EF4-FFF2-40B4-BE49-F238E27FC236}">
                <a16:creationId xmlns:a16="http://schemas.microsoft.com/office/drawing/2014/main" id="{BC15C41A-6207-484D-AED2-CF89027853CF}"/>
              </a:ext>
            </a:extLst>
          </p:cNvPr>
          <p:cNvSpPr>
            <a:spLocks/>
          </p:cNvSpPr>
          <p:nvPr/>
        </p:nvSpPr>
        <p:spPr bwMode="auto">
          <a:xfrm>
            <a:off x="6307970" y="534372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84">
            <a:extLst>
              <a:ext uri="{FF2B5EF4-FFF2-40B4-BE49-F238E27FC236}">
                <a16:creationId xmlns:a16="http://schemas.microsoft.com/office/drawing/2014/main" id="{94AB9C02-AE13-42FC-846A-FA334D5AA4D3}"/>
              </a:ext>
            </a:extLst>
          </p:cNvPr>
          <p:cNvSpPr>
            <a:spLocks/>
          </p:cNvSpPr>
          <p:nvPr/>
        </p:nvSpPr>
        <p:spPr bwMode="auto">
          <a:xfrm>
            <a:off x="5387220" y="534372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08">
            <a:extLst>
              <a:ext uri="{FF2B5EF4-FFF2-40B4-BE49-F238E27FC236}">
                <a16:creationId xmlns:a16="http://schemas.microsoft.com/office/drawing/2014/main" id="{1C8EA994-BF45-4C8B-A38D-56D9307C63C6}"/>
              </a:ext>
            </a:extLst>
          </p:cNvPr>
          <p:cNvSpPr>
            <a:spLocks/>
          </p:cNvSpPr>
          <p:nvPr/>
        </p:nvSpPr>
        <p:spPr bwMode="auto">
          <a:xfrm>
            <a:off x="5387220" y="541040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09">
            <a:extLst>
              <a:ext uri="{FF2B5EF4-FFF2-40B4-BE49-F238E27FC236}">
                <a16:creationId xmlns:a16="http://schemas.microsoft.com/office/drawing/2014/main" id="{51C957D1-76BB-4297-ABCE-13DE6F5F0079}"/>
              </a:ext>
            </a:extLst>
          </p:cNvPr>
          <p:cNvSpPr>
            <a:spLocks/>
          </p:cNvSpPr>
          <p:nvPr/>
        </p:nvSpPr>
        <p:spPr bwMode="auto">
          <a:xfrm>
            <a:off x="5387220" y="541040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422EE0-BC7B-4385-8122-860534C869C9}"/>
              </a:ext>
            </a:extLst>
          </p:cNvPr>
          <p:cNvSpPr txBox="1"/>
          <p:nvPr/>
        </p:nvSpPr>
        <p:spPr>
          <a:xfrm>
            <a:off x="5374276" y="5462407"/>
            <a:ext cx="595036" cy="646331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8" name="Freeform 94">
            <a:extLst>
              <a:ext uri="{FF2B5EF4-FFF2-40B4-BE49-F238E27FC236}">
                <a16:creationId xmlns:a16="http://schemas.microsoft.com/office/drawing/2014/main" id="{A6C46467-69E4-40DF-9FE3-80DF0F6DBFCC}"/>
              </a:ext>
            </a:extLst>
          </p:cNvPr>
          <p:cNvSpPr>
            <a:spLocks/>
          </p:cNvSpPr>
          <p:nvPr/>
        </p:nvSpPr>
        <p:spPr bwMode="auto">
          <a:xfrm>
            <a:off x="5615819" y="1820325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B46125-471F-4CDA-AA08-7B0A091134BA}"/>
              </a:ext>
            </a:extLst>
          </p:cNvPr>
          <p:cNvGrpSpPr/>
          <p:nvPr/>
        </p:nvGrpSpPr>
        <p:grpSpPr>
          <a:xfrm>
            <a:off x="7756676" y="2056370"/>
            <a:ext cx="3417244" cy="802114"/>
            <a:chOff x="2733378" y="1152892"/>
            <a:chExt cx="3417244" cy="8021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611111-B413-41B7-831A-2E6A4548D85B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DEC272-51DB-4E11-830D-E0EFB5F08FE6}"/>
                </a:ext>
              </a:extLst>
            </p:cNvPr>
            <p:cNvGrpSpPr/>
            <p:nvPr/>
          </p:nvGrpSpPr>
          <p:grpSpPr>
            <a:xfrm>
              <a:off x="2993378" y="1152892"/>
              <a:ext cx="3157244" cy="769441"/>
              <a:chOff x="3929356" y="2530844"/>
              <a:chExt cx="3157244" cy="76944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49393-2AAE-46B1-B682-7FDCAAF73E05}"/>
                  </a:ext>
                </a:extLst>
              </p:cNvPr>
              <p:cNvSpPr txBox="1"/>
              <p:nvPr/>
            </p:nvSpPr>
            <p:spPr>
              <a:xfrm>
                <a:off x="3929356" y="2530844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4AB628"/>
                    </a:solidFill>
                  </a:rPr>
                  <a:t>Real time clinical delivery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B8D0C6-8B86-4358-BBE3-10B2E7B06F41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8E8095-E89F-44BF-A944-C64C35C17A05}"/>
              </a:ext>
            </a:extLst>
          </p:cNvPr>
          <p:cNvGrpSpPr/>
          <p:nvPr/>
        </p:nvGrpSpPr>
        <p:grpSpPr>
          <a:xfrm>
            <a:off x="7756676" y="3145519"/>
            <a:ext cx="3448583" cy="822503"/>
            <a:chOff x="2733378" y="1132503"/>
            <a:chExt cx="3448583" cy="8225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A4EBFF-0605-4B11-A99B-BA5FE62E81AF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131176C-7E6B-4C27-A2B2-8DE66220FBD7}"/>
                </a:ext>
              </a:extLst>
            </p:cNvPr>
            <p:cNvGrpSpPr/>
            <p:nvPr/>
          </p:nvGrpSpPr>
          <p:grpSpPr>
            <a:xfrm>
              <a:off x="2993378" y="1132503"/>
              <a:ext cx="3188583" cy="784831"/>
              <a:chOff x="3929356" y="2510455"/>
              <a:chExt cx="3188583" cy="78483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BD24D4-A34A-41C8-A49D-EC1B4BDD60FF}"/>
                  </a:ext>
                </a:extLst>
              </p:cNvPr>
              <p:cNvSpPr txBox="1"/>
              <p:nvPr/>
            </p:nvSpPr>
            <p:spPr>
              <a:xfrm>
                <a:off x="3960695" y="2510455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E6A400"/>
                    </a:solidFill>
                  </a:rPr>
                  <a:t>Collaborative healthcare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66D18D-8EB4-48F1-A4B0-7A7C5BCDA11C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332B09-C4E9-4E28-BB53-B13FF9BB0618}"/>
              </a:ext>
            </a:extLst>
          </p:cNvPr>
          <p:cNvGrpSpPr/>
          <p:nvPr/>
        </p:nvGrpSpPr>
        <p:grpSpPr>
          <a:xfrm>
            <a:off x="7756676" y="4314767"/>
            <a:ext cx="3414680" cy="762793"/>
            <a:chOff x="2733378" y="1192213"/>
            <a:chExt cx="3414680" cy="762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53627ED-2261-4670-B4A3-470A2EDD8F64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C36D20-D0DC-4F39-A65B-2BC8B9588E86}"/>
                </a:ext>
              </a:extLst>
            </p:cNvPr>
            <p:cNvGrpSpPr/>
            <p:nvPr/>
          </p:nvGrpSpPr>
          <p:grpSpPr>
            <a:xfrm>
              <a:off x="2990814" y="1363336"/>
              <a:ext cx="3157244" cy="553998"/>
              <a:chOff x="3926792" y="2741288"/>
              <a:chExt cx="3157244" cy="553998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61B41C-D057-42A7-AA8C-7BA871864BD3}"/>
                  </a:ext>
                </a:extLst>
              </p:cNvPr>
              <p:cNvSpPr txBox="1"/>
              <p:nvPr/>
            </p:nvSpPr>
            <p:spPr>
              <a:xfrm>
                <a:off x="3926792" y="2741288"/>
                <a:ext cx="3157244" cy="43088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FE0006"/>
                    </a:solidFill>
                  </a:rPr>
                  <a:t>Precision Medicine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BD40F6-F8C4-4952-9569-4CD37882E920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FB83E0-4DF7-40E8-B17A-CCA222790BD6}"/>
              </a:ext>
            </a:extLst>
          </p:cNvPr>
          <p:cNvGrpSpPr/>
          <p:nvPr/>
        </p:nvGrpSpPr>
        <p:grpSpPr>
          <a:xfrm>
            <a:off x="7756676" y="5424304"/>
            <a:ext cx="3414680" cy="762793"/>
            <a:chOff x="2733378" y="1192213"/>
            <a:chExt cx="3414680" cy="7627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074CA0-FF95-443A-A734-6D8462C21E1E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23514E-E048-4EB6-A4FD-388B34F46A58}"/>
                </a:ext>
              </a:extLst>
            </p:cNvPr>
            <p:cNvGrpSpPr/>
            <p:nvPr/>
          </p:nvGrpSpPr>
          <p:grpSpPr>
            <a:xfrm>
              <a:off x="2990814" y="1312171"/>
              <a:ext cx="3157244" cy="605163"/>
              <a:chOff x="3926792" y="2690123"/>
              <a:chExt cx="3157244" cy="60516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AF1E22-9B77-4B61-89F9-53CA873457DA}"/>
                  </a:ext>
                </a:extLst>
              </p:cNvPr>
              <p:cNvSpPr txBox="1"/>
              <p:nvPr/>
            </p:nvSpPr>
            <p:spPr>
              <a:xfrm>
                <a:off x="3926792" y="2690123"/>
                <a:ext cx="3157244" cy="43088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 err="1">
                    <a:solidFill>
                      <a:srgbClr val="006E7A"/>
                    </a:solidFill>
                  </a:rPr>
                  <a:t>BigData</a:t>
                </a:r>
                <a:r>
                  <a:rPr lang="en-US" sz="2200" b="1" dirty="0">
                    <a:solidFill>
                      <a:srgbClr val="006E7A"/>
                    </a:solidFill>
                  </a:rPr>
                  <a:t> in Healthcare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C533BA-AB36-4B46-A3FC-6A47510DD1A7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39403D-65CD-46B1-B131-8DF4883331EC}"/>
              </a:ext>
            </a:extLst>
          </p:cNvPr>
          <p:cNvGrpSpPr/>
          <p:nvPr/>
        </p:nvGrpSpPr>
        <p:grpSpPr>
          <a:xfrm>
            <a:off x="1018081" y="2056371"/>
            <a:ext cx="3474870" cy="802113"/>
            <a:chOff x="2733378" y="1152893"/>
            <a:chExt cx="3474870" cy="8021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8302DA-94D4-4C10-8E55-77B381FF3C1A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CE6C5CC-14EB-4769-B576-55AF165BE01B}"/>
                </a:ext>
              </a:extLst>
            </p:cNvPr>
            <p:cNvGrpSpPr/>
            <p:nvPr/>
          </p:nvGrpSpPr>
          <p:grpSpPr>
            <a:xfrm>
              <a:off x="2993378" y="1152893"/>
              <a:ext cx="3214870" cy="769441"/>
              <a:chOff x="3929356" y="2530845"/>
              <a:chExt cx="3214870" cy="76944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B2E7B0-B2C6-4BB4-A723-B11A8851EF06}"/>
                  </a:ext>
                </a:extLst>
              </p:cNvPr>
              <p:cNvSpPr txBox="1"/>
              <p:nvPr/>
            </p:nvSpPr>
            <p:spPr>
              <a:xfrm>
                <a:off x="3986982" y="2530845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4AB628"/>
                    </a:solidFill>
                  </a:rPr>
                  <a:t>Patient Satisfaction Analytics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9E6026-3E20-4CAE-9ABD-45D893C41188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59BC3E3-9DD4-40F1-9A23-E582BC4879E8}"/>
              </a:ext>
            </a:extLst>
          </p:cNvPr>
          <p:cNvGrpSpPr/>
          <p:nvPr/>
        </p:nvGrpSpPr>
        <p:grpSpPr>
          <a:xfrm>
            <a:off x="1018081" y="3145520"/>
            <a:ext cx="3417244" cy="822502"/>
            <a:chOff x="2733378" y="1132504"/>
            <a:chExt cx="3417244" cy="82250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3DFE5-742C-4D94-A8E2-54E4CF1DD80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FB9694-4D88-4B21-94C6-52726EC0C73D}"/>
                </a:ext>
              </a:extLst>
            </p:cNvPr>
            <p:cNvGrpSpPr/>
            <p:nvPr/>
          </p:nvGrpSpPr>
          <p:grpSpPr>
            <a:xfrm>
              <a:off x="2993378" y="1132504"/>
              <a:ext cx="3157244" cy="784830"/>
              <a:chOff x="3929356" y="2510456"/>
              <a:chExt cx="3157244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6FB9A8-27CB-4F59-B2A3-46AD01A7E474}"/>
                  </a:ext>
                </a:extLst>
              </p:cNvPr>
              <p:cNvSpPr txBox="1"/>
              <p:nvPr/>
            </p:nvSpPr>
            <p:spPr>
              <a:xfrm>
                <a:off x="3929356" y="2510456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E6A400"/>
                    </a:solidFill>
                  </a:rPr>
                  <a:t>Text mining engines for structuring data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3E745C-0E81-4941-8203-542626CC4EC5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F969C47-2E98-4C36-BBD5-448B67A12554}"/>
              </a:ext>
            </a:extLst>
          </p:cNvPr>
          <p:cNvGrpSpPr/>
          <p:nvPr/>
        </p:nvGrpSpPr>
        <p:grpSpPr>
          <a:xfrm>
            <a:off x="1018080" y="4306090"/>
            <a:ext cx="3445907" cy="782793"/>
            <a:chOff x="2733378" y="1172213"/>
            <a:chExt cx="3445907" cy="78279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5F4F0F-D9A3-4AB2-8C47-E15C38FF011A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C9239A-C87C-4486-8A31-ACC8443DDA0E}"/>
                </a:ext>
              </a:extLst>
            </p:cNvPr>
            <p:cNvGrpSpPr/>
            <p:nvPr/>
          </p:nvGrpSpPr>
          <p:grpSpPr>
            <a:xfrm>
              <a:off x="2993378" y="1172213"/>
              <a:ext cx="3185907" cy="769441"/>
              <a:chOff x="3929356" y="2550165"/>
              <a:chExt cx="3185907" cy="769441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53B5CB-469A-48C4-A4AA-8D9FC44DD65F}"/>
                  </a:ext>
                </a:extLst>
              </p:cNvPr>
              <p:cNvSpPr txBox="1"/>
              <p:nvPr/>
            </p:nvSpPr>
            <p:spPr>
              <a:xfrm>
                <a:off x="3958019" y="2550165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FE0006"/>
                    </a:solidFill>
                  </a:rPr>
                  <a:t>Patient lifecycle management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5B9D62A-1F86-409B-80A4-63656E992276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293405-67D5-4AAD-B806-2CBC13AE2E48}"/>
              </a:ext>
            </a:extLst>
          </p:cNvPr>
          <p:cNvGrpSpPr/>
          <p:nvPr/>
        </p:nvGrpSpPr>
        <p:grpSpPr>
          <a:xfrm>
            <a:off x="1018081" y="5391972"/>
            <a:ext cx="3414680" cy="795125"/>
            <a:chOff x="2733378" y="1159881"/>
            <a:chExt cx="3414680" cy="7951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7306FB-A261-4E33-AFEA-51E640C64989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EEF8308-4689-481A-9584-BFFAA76402B8}"/>
                </a:ext>
              </a:extLst>
            </p:cNvPr>
            <p:cNvGrpSpPr/>
            <p:nvPr/>
          </p:nvGrpSpPr>
          <p:grpSpPr>
            <a:xfrm>
              <a:off x="2976743" y="1159881"/>
              <a:ext cx="3171315" cy="769441"/>
              <a:chOff x="3912721" y="2537833"/>
              <a:chExt cx="3171315" cy="76944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0E8A437-2564-4F9D-8EAA-924EADA00066}"/>
                  </a:ext>
                </a:extLst>
              </p:cNvPr>
              <p:cNvSpPr txBox="1"/>
              <p:nvPr/>
            </p:nvSpPr>
            <p:spPr>
              <a:xfrm>
                <a:off x="3912721" y="2537833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006E7A"/>
                    </a:solidFill>
                  </a:rPr>
                  <a:t>Preclinical trial process automation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6AC5A2-3C45-4B4E-95C9-1BC8AE3B9D99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B3CE3D-4FEC-4D4C-B6D8-C4074F8A3939}"/>
              </a:ext>
            </a:extLst>
          </p:cNvPr>
          <p:cNvSpPr/>
          <p:nvPr/>
        </p:nvSpPr>
        <p:spPr>
          <a:xfrm>
            <a:off x="1630837" y="1376313"/>
            <a:ext cx="2196445" cy="457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76A4A6-BBE2-42DD-BD45-807B8B753B1E}"/>
              </a:ext>
            </a:extLst>
          </p:cNvPr>
          <p:cNvSpPr/>
          <p:nvPr/>
        </p:nvSpPr>
        <p:spPr>
          <a:xfrm>
            <a:off x="8364718" y="1376313"/>
            <a:ext cx="2196445" cy="457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Atos</a:t>
            </a:r>
          </a:p>
        </p:txBody>
      </p:sp>
    </p:spTree>
    <p:extLst>
      <p:ext uri="{BB962C8B-B14F-4D97-AF65-F5344CB8AC3E}">
        <p14:creationId xmlns:p14="http://schemas.microsoft.com/office/powerpoint/2010/main" val="3075556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20" name="CustomShape 3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0" strike="noStrike" spc="-1" err="1">
                  <a:latin typeface="Arial"/>
                </a:rPr>
                <a:t>Technology</a:t>
              </a:r>
              <a:r>
                <a:rPr lang="en-US" sz="3600" b="0" strike="noStrike" spc="-1">
                  <a:latin typeface="Arial"/>
                </a:rPr>
                <a:t>, Media </a:t>
              </a:r>
              <a:r>
                <a:rPr lang="en-US" sz="3600" b="0" strike="noStrike" spc="-1" dirty="0">
                  <a:latin typeface="Arial"/>
                </a:rPr>
                <a:t>and Communications</a:t>
              </a:r>
            </a:p>
          </p:txBody>
        </p:sp>
        <p:sp>
          <p:nvSpPr>
            <p:cNvPr id="221" name="Line 4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2" name="Picture 9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sp>
        <p:nvSpPr>
          <p:cNvPr id="9" name="Freeform 75">
            <a:extLst>
              <a:ext uri="{FF2B5EF4-FFF2-40B4-BE49-F238E27FC236}">
                <a16:creationId xmlns:a16="http://schemas.microsoft.com/office/drawing/2014/main" id="{9D2E4A55-F9F1-4B37-9C15-D8DD3DBCBC70}"/>
              </a:ext>
            </a:extLst>
          </p:cNvPr>
          <p:cNvSpPr>
            <a:spLocks/>
          </p:cNvSpPr>
          <p:nvPr/>
        </p:nvSpPr>
        <p:spPr bwMode="auto">
          <a:xfrm>
            <a:off x="5387220" y="4137229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0FFFC9DD-FCCE-4F75-B543-F44EB1C28641}"/>
              </a:ext>
            </a:extLst>
          </p:cNvPr>
          <p:cNvSpPr>
            <a:spLocks/>
          </p:cNvSpPr>
          <p:nvPr/>
        </p:nvSpPr>
        <p:spPr bwMode="auto">
          <a:xfrm>
            <a:off x="5387220" y="3032329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6">
            <a:extLst>
              <a:ext uri="{FF2B5EF4-FFF2-40B4-BE49-F238E27FC236}">
                <a16:creationId xmlns:a16="http://schemas.microsoft.com/office/drawing/2014/main" id="{06F891CC-5FCD-4963-B227-60D9C0EF7AA6}"/>
              </a:ext>
            </a:extLst>
          </p:cNvPr>
          <p:cNvSpPr>
            <a:spLocks/>
          </p:cNvSpPr>
          <p:nvPr/>
        </p:nvSpPr>
        <p:spPr bwMode="auto">
          <a:xfrm>
            <a:off x="5387220" y="5243717"/>
            <a:ext cx="1149350" cy="336550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4F6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78">
            <a:extLst>
              <a:ext uri="{FF2B5EF4-FFF2-40B4-BE49-F238E27FC236}">
                <a16:creationId xmlns:a16="http://schemas.microsoft.com/office/drawing/2014/main" id="{EF518000-FB8D-4F36-98B0-CADE18D3A54A}"/>
              </a:ext>
            </a:extLst>
          </p:cNvPr>
          <p:cNvSpPr>
            <a:spLocks/>
          </p:cNvSpPr>
          <p:nvPr/>
        </p:nvSpPr>
        <p:spPr bwMode="auto">
          <a:xfrm>
            <a:off x="5387220" y="1927429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id="{B76F3AF4-6CFC-4720-8171-E361A9487081}"/>
              </a:ext>
            </a:extLst>
          </p:cNvPr>
          <p:cNvSpPr>
            <a:spLocks/>
          </p:cNvSpPr>
          <p:nvPr/>
        </p:nvSpPr>
        <p:spPr bwMode="auto">
          <a:xfrm>
            <a:off x="5615820" y="1717879"/>
            <a:ext cx="692150" cy="4510937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92">
            <a:extLst>
              <a:ext uri="{FF2B5EF4-FFF2-40B4-BE49-F238E27FC236}">
                <a16:creationId xmlns:a16="http://schemas.microsoft.com/office/drawing/2014/main" id="{6CB1AD7F-64D1-4023-A07F-7389DE7D75C2}"/>
              </a:ext>
            </a:extLst>
          </p:cNvPr>
          <p:cNvSpPr>
            <a:spLocks/>
          </p:cNvSpPr>
          <p:nvPr/>
        </p:nvSpPr>
        <p:spPr bwMode="auto">
          <a:xfrm>
            <a:off x="5615820" y="5140529"/>
            <a:ext cx="346075" cy="439738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1 h 1111"/>
              <a:gd name="T4" fmla="*/ 0 w 874"/>
              <a:gd name="T5" fmla="*/ 0 h 1111"/>
              <a:gd name="T6" fmla="*/ 874 w 874"/>
              <a:gd name="T7" fmla="*/ 260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141ADA22-E194-4AAF-8F28-57D893B6DA56}"/>
              </a:ext>
            </a:extLst>
          </p:cNvPr>
          <p:cNvSpPr>
            <a:spLocks/>
          </p:cNvSpPr>
          <p:nvPr/>
        </p:nvSpPr>
        <p:spPr bwMode="auto">
          <a:xfrm>
            <a:off x="5615820" y="4034042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94">
            <a:extLst>
              <a:ext uri="{FF2B5EF4-FFF2-40B4-BE49-F238E27FC236}">
                <a16:creationId xmlns:a16="http://schemas.microsoft.com/office/drawing/2014/main" id="{FB962CB9-E005-4427-A34D-3B7CC8FBA1D1}"/>
              </a:ext>
            </a:extLst>
          </p:cNvPr>
          <p:cNvSpPr>
            <a:spLocks/>
          </p:cNvSpPr>
          <p:nvPr/>
        </p:nvSpPr>
        <p:spPr bwMode="auto">
          <a:xfrm>
            <a:off x="5615820" y="2929142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95">
            <a:extLst>
              <a:ext uri="{FF2B5EF4-FFF2-40B4-BE49-F238E27FC236}">
                <a16:creationId xmlns:a16="http://schemas.microsoft.com/office/drawing/2014/main" id="{7E81F8BA-8E25-4517-962F-A3525E47B7A6}"/>
              </a:ext>
            </a:extLst>
          </p:cNvPr>
          <p:cNvSpPr>
            <a:spLocks/>
          </p:cNvSpPr>
          <p:nvPr/>
        </p:nvSpPr>
        <p:spPr bwMode="auto">
          <a:xfrm>
            <a:off x="5615820" y="1717879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88">
            <a:extLst>
              <a:ext uri="{FF2B5EF4-FFF2-40B4-BE49-F238E27FC236}">
                <a16:creationId xmlns:a16="http://schemas.microsoft.com/office/drawing/2014/main" id="{2AE0C7CF-B77E-464C-9B92-978083C55EB2}"/>
              </a:ext>
            </a:extLst>
          </p:cNvPr>
          <p:cNvSpPr>
            <a:spLocks/>
          </p:cNvSpPr>
          <p:nvPr/>
        </p:nvSpPr>
        <p:spPr bwMode="auto">
          <a:xfrm>
            <a:off x="5387220" y="2027442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96">
            <a:extLst>
              <a:ext uri="{FF2B5EF4-FFF2-40B4-BE49-F238E27FC236}">
                <a16:creationId xmlns:a16="http://schemas.microsoft.com/office/drawing/2014/main" id="{3EB4AF44-0797-402A-92DC-33B414C0101E}"/>
              </a:ext>
            </a:extLst>
          </p:cNvPr>
          <p:cNvSpPr>
            <a:spLocks/>
          </p:cNvSpPr>
          <p:nvPr/>
        </p:nvSpPr>
        <p:spPr bwMode="auto">
          <a:xfrm>
            <a:off x="5387220" y="2094117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97">
            <a:extLst>
              <a:ext uri="{FF2B5EF4-FFF2-40B4-BE49-F238E27FC236}">
                <a16:creationId xmlns:a16="http://schemas.microsoft.com/office/drawing/2014/main" id="{1AA127F9-5EBB-4A34-93B2-F006258DCD03}"/>
              </a:ext>
            </a:extLst>
          </p:cNvPr>
          <p:cNvSpPr>
            <a:spLocks/>
          </p:cNvSpPr>
          <p:nvPr/>
        </p:nvSpPr>
        <p:spPr bwMode="auto">
          <a:xfrm>
            <a:off x="5387220" y="2094117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93119-6AEA-4D57-B226-230729576E83}"/>
              </a:ext>
            </a:extLst>
          </p:cNvPr>
          <p:cNvSpPr txBox="1"/>
          <p:nvPr/>
        </p:nvSpPr>
        <p:spPr>
          <a:xfrm>
            <a:off x="5308554" y="215271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AC32D5C5-C222-455B-AEF7-6DD7FB9EF520}"/>
              </a:ext>
            </a:extLst>
          </p:cNvPr>
          <p:cNvSpPr>
            <a:spLocks/>
          </p:cNvSpPr>
          <p:nvPr/>
        </p:nvSpPr>
        <p:spPr bwMode="auto">
          <a:xfrm>
            <a:off x="6307970" y="2027442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6A9F1455-BAD3-4752-B548-F3E3387DCE98}"/>
              </a:ext>
            </a:extLst>
          </p:cNvPr>
          <p:cNvSpPr>
            <a:spLocks/>
          </p:cNvSpPr>
          <p:nvPr/>
        </p:nvSpPr>
        <p:spPr bwMode="auto">
          <a:xfrm>
            <a:off x="6307970" y="3133929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5849C9E5-0786-4FB1-BB22-88D5053A93DB}"/>
              </a:ext>
            </a:extLst>
          </p:cNvPr>
          <p:cNvSpPr>
            <a:spLocks/>
          </p:cNvSpPr>
          <p:nvPr/>
        </p:nvSpPr>
        <p:spPr bwMode="auto">
          <a:xfrm>
            <a:off x="5387220" y="3133929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00">
            <a:extLst>
              <a:ext uri="{FF2B5EF4-FFF2-40B4-BE49-F238E27FC236}">
                <a16:creationId xmlns:a16="http://schemas.microsoft.com/office/drawing/2014/main" id="{89CF5869-E4BD-4650-AC25-BA40FE7F94D5}"/>
              </a:ext>
            </a:extLst>
          </p:cNvPr>
          <p:cNvSpPr>
            <a:spLocks/>
          </p:cNvSpPr>
          <p:nvPr/>
        </p:nvSpPr>
        <p:spPr bwMode="auto">
          <a:xfrm>
            <a:off x="5387220" y="3199017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01">
            <a:extLst>
              <a:ext uri="{FF2B5EF4-FFF2-40B4-BE49-F238E27FC236}">
                <a16:creationId xmlns:a16="http://schemas.microsoft.com/office/drawing/2014/main" id="{19895691-56C1-484A-A999-5C00CC06970E}"/>
              </a:ext>
            </a:extLst>
          </p:cNvPr>
          <p:cNvSpPr>
            <a:spLocks/>
          </p:cNvSpPr>
          <p:nvPr/>
        </p:nvSpPr>
        <p:spPr bwMode="auto">
          <a:xfrm>
            <a:off x="5387220" y="3199017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EF26D-028A-497B-9481-26EF9E1386CC}"/>
              </a:ext>
            </a:extLst>
          </p:cNvPr>
          <p:cNvSpPr txBox="1"/>
          <p:nvPr/>
        </p:nvSpPr>
        <p:spPr>
          <a:xfrm>
            <a:off x="5308553" y="325594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269080C4-68E6-422A-BFF2-C3651AD4C0DB}"/>
              </a:ext>
            </a:extLst>
          </p:cNvPr>
          <p:cNvSpPr>
            <a:spLocks/>
          </p:cNvSpPr>
          <p:nvPr/>
        </p:nvSpPr>
        <p:spPr bwMode="auto">
          <a:xfrm>
            <a:off x="6307970" y="4238829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82">
            <a:extLst>
              <a:ext uri="{FF2B5EF4-FFF2-40B4-BE49-F238E27FC236}">
                <a16:creationId xmlns:a16="http://schemas.microsoft.com/office/drawing/2014/main" id="{B294D707-AB54-4A62-96B6-71F39C89C192}"/>
              </a:ext>
            </a:extLst>
          </p:cNvPr>
          <p:cNvSpPr>
            <a:spLocks/>
          </p:cNvSpPr>
          <p:nvPr/>
        </p:nvSpPr>
        <p:spPr bwMode="auto">
          <a:xfrm>
            <a:off x="5387220" y="4238829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04">
            <a:extLst>
              <a:ext uri="{FF2B5EF4-FFF2-40B4-BE49-F238E27FC236}">
                <a16:creationId xmlns:a16="http://schemas.microsoft.com/office/drawing/2014/main" id="{27104176-2F91-4033-874C-7C5BE06970D9}"/>
              </a:ext>
            </a:extLst>
          </p:cNvPr>
          <p:cNvSpPr>
            <a:spLocks/>
          </p:cNvSpPr>
          <p:nvPr/>
        </p:nvSpPr>
        <p:spPr bwMode="auto">
          <a:xfrm>
            <a:off x="5387220" y="4303917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05">
            <a:extLst>
              <a:ext uri="{FF2B5EF4-FFF2-40B4-BE49-F238E27FC236}">
                <a16:creationId xmlns:a16="http://schemas.microsoft.com/office/drawing/2014/main" id="{4065C5EC-2FBD-4EFA-B698-6E6470388D28}"/>
              </a:ext>
            </a:extLst>
          </p:cNvPr>
          <p:cNvSpPr>
            <a:spLocks/>
          </p:cNvSpPr>
          <p:nvPr/>
        </p:nvSpPr>
        <p:spPr bwMode="auto">
          <a:xfrm>
            <a:off x="5387220" y="4303917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6E84BF-3D28-4B1E-95E9-FC92F20293B8}"/>
              </a:ext>
            </a:extLst>
          </p:cNvPr>
          <p:cNvSpPr txBox="1"/>
          <p:nvPr/>
        </p:nvSpPr>
        <p:spPr>
          <a:xfrm>
            <a:off x="5308553" y="4359176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3" name="Freeform 83">
            <a:extLst>
              <a:ext uri="{FF2B5EF4-FFF2-40B4-BE49-F238E27FC236}">
                <a16:creationId xmlns:a16="http://schemas.microsoft.com/office/drawing/2014/main" id="{BC15C41A-6207-484D-AED2-CF89027853CF}"/>
              </a:ext>
            </a:extLst>
          </p:cNvPr>
          <p:cNvSpPr>
            <a:spLocks/>
          </p:cNvSpPr>
          <p:nvPr/>
        </p:nvSpPr>
        <p:spPr bwMode="auto">
          <a:xfrm>
            <a:off x="6307970" y="534372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84">
            <a:extLst>
              <a:ext uri="{FF2B5EF4-FFF2-40B4-BE49-F238E27FC236}">
                <a16:creationId xmlns:a16="http://schemas.microsoft.com/office/drawing/2014/main" id="{94AB9C02-AE13-42FC-846A-FA334D5AA4D3}"/>
              </a:ext>
            </a:extLst>
          </p:cNvPr>
          <p:cNvSpPr>
            <a:spLocks/>
          </p:cNvSpPr>
          <p:nvPr/>
        </p:nvSpPr>
        <p:spPr bwMode="auto">
          <a:xfrm>
            <a:off x="5387220" y="534372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08">
            <a:extLst>
              <a:ext uri="{FF2B5EF4-FFF2-40B4-BE49-F238E27FC236}">
                <a16:creationId xmlns:a16="http://schemas.microsoft.com/office/drawing/2014/main" id="{1C8EA994-BF45-4C8B-A38D-56D9307C63C6}"/>
              </a:ext>
            </a:extLst>
          </p:cNvPr>
          <p:cNvSpPr>
            <a:spLocks/>
          </p:cNvSpPr>
          <p:nvPr/>
        </p:nvSpPr>
        <p:spPr bwMode="auto">
          <a:xfrm>
            <a:off x="5387220" y="541040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09">
            <a:extLst>
              <a:ext uri="{FF2B5EF4-FFF2-40B4-BE49-F238E27FC236}">
                <a16:creationId xmlns:a16="http://schemas.microsoft.com/office/drawing/2014/main" id="{51C957D1-76BB-4297-ABCE-13DE6F5F0079}"/>
              </a:ext>
            </a:extLst>
          </p:cNvPr>
          <p:cNvSpPr>
            <a:spLocks/>
          </p:cNvSpPr>
          <p:nvPr/>
        </p:nvSpPr>
        <p:spPr bwMode="auto">
          <a:xfrm>
            <a:off x="5387220" y="541040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422EE0-BC7B-4385-8122-860534C869C9}"/>
              </a:ext>
            </a:extLst>
          </p:cNvPr>
          <p:cNvSpPr txBox="1"/>
          <p:nvPr/>
        </p:nvSpPr>
        <p:spPr>
          <a:xfrm>
            <a:off x="5374276" y="5462407"/>
            <a:ext cx="595036" cy="646331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8" name="Freeform 94">
            <a:extLst>
              <a:ext uri="{FF2B5EF4-FFF2-40B4-BE49-F238E27FC236}">
                <a16:creationId xmlns:a16="http://schemas.microsoft.com/office/drawing/2014/main" id="{A6C46467-69E4-40DF-9FE3-80DF0F6DBFCC}"/>
              </a:ext>
            </a:extLst>
          </p:cNvPr>
          <p:cNvSpPr>
            <a:spLocks/>
          </p:cNvSpPr>
          <p:nvPr/>
        </p:nvSpPr>
        <p:spPr bwMode="auto">
          <a:xfrm>
            <a:off x="5615819" y="1820325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B46125-471F-4CDA-AA08-7B0A091134BA}"/>
              </a:ext>
            </a:extLst>
          </p:cNvPr>
          <p:cNvGrpSpPr/>
          <p:nvPr/>
        </p:nvGrpSpPr>
        <p:grpSpPr>
          <a:xfrm>
            <a:off x="7756676" y="2095691"/>
            <a:ext cx="3414680" cy="778829"/>
            <a:chOff x="2733378" y="1192213"/>
            <a:chExt cx="3414680" cy="77882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611111-B413-41B7-831A-2E6A4548D85B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DEC272-51DB-4E11-830D-E0EFB5F08FE6}"/>
                </a:ext>
              </a:extLst>
            </p:cNvPr>
            <p:cNvGrpSpPr/>
            <p:nvPr/>
          </p:nvGrpSpPr>
          <p:grpSpPr>
            <a:xfrm>
              <a:off x="2990814" y="1201601"/>
              <a:ext cx="3157244" cy="769441"/>
              <a:chOff x="3926792" y="2579553"/>
              <a:chExt cx="3157244" cy="76944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49393-2AAE-46B1-B682-7FDCAAF73E05}"/>
                  </a:ext>
                </a:extLst>
              </p:cNvPr>
              <p:cNvSpPr txBox="1"/>
              <p:nvPr/>
            </p:nvSpPr>
            <p:spPr>
              <a:xfrm>
                <a:off x="3926792" y="2579553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4AB628"/>
                    </a:solidFill>
                  </a:rPr>
                  <a:t>Creation of Data </a:t>
                </a:r>
                <a:r>
                  <a:rPr lang="en-US" sz="2200" b="1" dirty="0" err="1">
                    <a:solidFill>
                      <a:srgbClr val="4AB628"/>
                    </a:solidFill>
                  </a:rPr>
                  <a:t>Centries</a:t>
                </a:r>
                <a:endParaRPr lang="en-US" sz="2200" b="1" dirty="0">
                  <a:solidFill>
                    <a:srgbClr val="4AB628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B8D0C6-8B86-4358-BBE3-10B2E7B06F41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8E8095-E89F-44BF-A944-C64C35C17A05}"/>
              </a:ext>
            </a:extLst>
          </p:cNvPr>
          <p:cNvGrpSpPr/>
          <p:nvPr/>
        </p:nvGrpSpPr>
        <p:grpSpPr>
          <a:xfrm>
            <a:off x="7756676" y="3183839"/>
            <a:ext cx="3414680" cy="784183"/>
            <a:chOff x="2733378" y="1170823"/>
            <a:chExt cx="3414680" cy="7841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A4EBFF-0605-4B11-A99B-BA5FE62E81AF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131176C-7E6B-4C27-A2B2-8DE66220FBD7}"/>
                </a:ext>
              </a:extLst>
            </p:cNvPr>
            <p:cNvGrpSpPr/>
            <p:nvPr/>
          </p:nvGrpSpPr>
          <p:grpSpPr>
            <a:xfrm>
              <a:off x="2990814" y="1170823"/>
              <a:ext cx="3157244" cy="769441"/>
              <a:chOff x="3926792" y="2548775"/>
              <a:chExt cx="3157244" cy="7694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BD24D4-A34A-41C8-A49D-EC1B4BDD60FF}"/>
                  </a:ext>
                </a:extLst>
              </p:cNvPr>
              <p:cNvSpPr txBox="1"/>
              <p:nvPr/>
            </p:nvSpPr>
            <p:spPr>
              <a:xfrm>
                <a:off x="3926792" y="2548775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E6A400"/>
                    </a:solidFill>
                  </a:rPr>
                  <a:t>Secured video Intelligence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66D18D-8EB4-48F1-A4B0-7A7C5BCDA11C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332B09-C4E9-4E28-BB53-B13FF9BB0618}"/>
              </a:ext>
            </a:extLst>
          </p:cNvPr>
          <p:cNvGrpSpPr/>
          <p:nvPr/>
        </p:nvGrpSpPr>
        <p:grpSpPr>
          <a:xfrm>
            <a:off x="7756676" y="4314767"/>
            <a:ext cx="3414680" cy="771148"/>
            <a:chOff x="2733378" y="1192213"/>
            <a:chExt cx="3414680" cy="7711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53627ED-2261-4670-B4A3-470A2EDD8F64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C36D20-D0DC-4F39-A65B-2BC8B9588E86}"/>
                </a:ext>
              </a:extLst>
            </p:cNvPr>
            <p:cNvGrpSpPr/>
            <p:nvPr/>
          </p:nvGrpSpPr>
          <p:grpSpPr>
            <a:xfrm>
              <a:off x="2990814" y="1193920"/>
              <a:ext cx="3157244" cy="769441"/>
              <a:chOff x="3926792" y="2571872"/>
              <a:chExt cx="3157244" cy="76944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61B41C-D057-42A7-AA8C-7BA871864BD3}"/>
                  </a:ext>
                </a:extLst>
              </p:cNvPr>
              <p:cNvSpPr txBox="1"/>
              <p:nvPr/>
            </p:nvSpPr>
            <p:spPr>
              <a:xfrm>
                <a:off x="3926792" y="2571872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FE0006"/>
                    </a:solidFill>
                  </a:rPr>
                  <a:t>Motor production simulation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BD40F6-F8C4-4952-9569-4CD37882E920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FB83E0-4DF7-40E8-B17A-CCA222790BD6}"/>
              </a:ext>
            </a:extLst>
          </p:cNvPr>
          <p:cNvGrpSpPr/>
          <p:nvPr/>
        </p:nvGrpSpPr>
        <p:grpSpPr>
          <a:xfrm>
            <a:off x="7756676" y="5423169"/>
            <a:ext cx="3414680" cy="769441"/>
            <a:chOff x="2733378" y="1191078"/>
            <a:chExt cx="3414680" cy="76944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074CA0-FF95-443A-A734-6D8462C21E1E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23514E-E048-4EB6-A4FD-388B34F46A58}"/>
                </a:ext>
              </a:extLst>
            </p:cNvPr>
            <p:cNvGrpSpPr/>
            <p:nvPr/>
          </p:nvGrpSpPr>
          <p:grpSpPr>
            <a:xfrm>
              <a:off x="2990814" y="1191078"/>
              <a:ext cx="3157244" cy="769441"/>
              <a:chOff x="3926792" y="2569030"/>
              <a:chExt cx="3157244" cy="76944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AF1E22-9B77-4B61-89F9-53CA873457DA}"/>
                  </a:ext>
                </a:extLst>
              </p:cNvPr>
              <p:cNvSpPr txBox="1"/>
              <p:nvPr/>
            </p:nvSpPr>
            <p:spPr>
              <a:xfrm>
                <a:off x="3926792" y="2569030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006E7A"/>
                    </a:solidFill>
                  </a:rPr>
                  <a:t>Cognitive Robotic automation consulting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C533BA-AB36-4B46-A3FC-6A47510DD1A7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39403D-65CD-46B1-B131-8DF4883331EC}"/>
              </a:ext>
            </a:extLst>
          </p:cNvPr>
          <p:cNvGrpSpPr/>
          <p:nvPr/>
        </p:nvGrpSpPr>
        <p:grpSpPr>
          <a:xfrm>
            <a:off x="1018081" y="2092373"/>
            <a:ext cx="3474870" cy="769441"/>
            <a:chOff x="2733378" y="1188895"/>
            <a:chExt cx="3474870" cy="7694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8302DA-94D4-4C10-8E55-77B381FF3C1A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CE6C5CC-14EB-4769-B576-55AF165BE01B}"/>
                </a:ext>
              </a:extLst>
            </p:cNvPr>
            <p:cNvGrpSpPr/>
            <p:nvPr/>
          </p:nvGrpSpPr>
          <p:grpSpPr>
            <a:xfrm>
              <a:off x="2993378" y="1188895"/>
              <a:ext cx="3214870" cy="769441"/>
              <a:chOff x="3929356" y="2566847"/>
              <a:chExt cx="3214870" cy="76944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B2E7B0-B2C6-4BB4-A723-B11A8851EF06}"/>
                  </a:ext>
                </a:extLst>
              </p:cNvPr>
              <p:cNvSpPr txBox="1"/>
              <p:nvPr/>
            </p:nvSpPr>
            <p:spPr>
              <a:xfrm>
                <a:off x="3986982" y="2566847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4AB628"/>
                    </a:solidFill>
                  </a:rPr>
                  <a:t>Ad-extension recommendations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9E6026-3E20-4CAE-9ABD-45D893C41188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59BC3E3-9DD4-40F1-9A23-E582BC4879E8}"/>
              </a:ext>
            </a:extLst>
          </p:cNvPr>
          <p:cNvGrpSpPr/>
          <p:nvPr/>
        </p:nvGrpSpPr>
        <p:grpSpPr>
          <a:xfrm>
            <a:off x="1018081" y="3205229"/>
            <a:ext cx="3445907" cy="762793"/>
            <a:chOff x="2733378" y="1192213"/>
            <a:chExt cx="3445907" cy="76279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3DFE5-742C-4D94-A8E2-54E4CF1DD80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FB9694-4D88-4B21-94C6-52726EC0C73D}"/>
                </a:ext>
              </a:extLst>
            </p:cNvPr>
            <p:cNvGrpSpPr/>
            <p:nvPr/>
          </p:nvGrpSpPr>
          <p:grpSpPr>
            <a:xfrm>
              <a:off x="2993378" y="1358165"/>
              <a:ext cx="3185907" cy="559169"/>
              <a:chOff x="3929356" y="2736117"/>
              <a:chExt cx="3185907" cy="559169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6FB9A8-27CB-4F59-B2A3-46AD01A7E474}"/>
                  </a:ext>
                </a:extLst>
              </p:cNvPr>
              <p:cNvSpPr txBox="1"/>
              <p:nvPr/>
            </p:nvSpPr>
            <p:spPr>
              <a:xfrm>
                <a:off x="3958019" y="2736117"/>
                <a:ext cx="3157244" cy="43088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E6A400"/>
                    </a:solidFill>
                  </a:rPr>
                  <a:t>Neural network model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3E745C-0E81-4941-8203-542626CC4EC5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F969C47-2E98-4C36-BBD5-448B67A12554}"/>
              </a:ext>
            </a:extLst>
          </p:cNvPr>
          <p:cNvGrpSpPr/>
          <p:nvPr/>
        </p:nvGrpSpPr>
        <p:grpSpPr>
          <a:xfrm>
            <a:off x="1018081" y="4314767"/>
            <a:ext cx="3417244" cy="762793"/>
            <a:chOff x="2733378" y="1192213"/>
            <a:chExt cx="3417244" cy="76279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5F4F0F-D9A3-4AB2-8C47-E15C38FF011A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C9239A-C87C-4486-8A31-ACC8443DDA0E}"/>
                </a:ext>
              </a:extLst>
            </p:cNvPr>
            <p:cNvGrpSpPr/>
            <p:nvPr/>
          </p:nvGrpSpPr>
          <p:grpSpPr>
            <a:xfrm>
              <a:off x="2993378" y="1342954"/>
              <a:ext cx="3157244" cy="574380"/>
              <a:chOff x="3929356" y="2720906"/>
              <a:chExt cx="3157244" cy="57438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53B5CB-469A-48C4-A4AA-8D9FC44DD65F}"/>
                  </a:ext>
                </a:extLst>
              </p:cNvPr>
              <p:cNvSpPr txBox="1"/>
              <p:nvPr/>
            </p:nvSpPr>
            <p:spPr>
              <a:xfrm>
                <a:off x="3929356" y="2720906"/>
                <a:ext cx="3157244" cy="43088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FE0006"/>
                    </a:solidFill>
                  </a:rPr>
                  <a:t>Network intrusion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5B9D62A-1F86-409B-80A4-63656E992276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293405-67D5-4AAD-B806-2CBC13AE2E48}"/>
              </a:ext>
            </a:extLst>
          </p:cNvPr>
          <p:cNvGrpSpPr/>
          <p:nvPr/>
        </p:nvGrpSpPr>
        <p:grpSpPr>
          <a:xfrm>
            <a:off x="1018080" y="5400851"/>
            <a:ext cx="3440261" cy="811546"/>
            <a:chOff x="2733378" y="1143460"/>
            <a:chExt cx="3440261" cy="81154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7306FB-A261-4E33-AFEA-51E640C64989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EEF8308-4689-481A-9584-BFFAA76402B8}"/>
                </a:ext>
              </a:extLst>
            </p:cNvPr>
            <p:cNvGrpSpPr/>
            <p:nvPr/>
          </p:nvGrpSpPr>
          <p:grpSpPr>
            <a:xfrm>
              <a:off x="2993378" y="1143460"/>
              <a:ext cx="3180261" cy="773874"/>
              <a:chOff x="3929356" y="2521412"/>
              <a:chExt cx="3180261" cy="773874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0E8A437-2564-4F9D-8EAA-924EADA00066}"/>
                  </a:ext>
                </a:extLst>
              </p:cNvPr>
              <p:cNvSpPr txBox="1"/>
              <p:nvPr/>
            </p:nvSpPr>
            <p:spPr>
              <a:xfrm>
                <a:off x="3952373" y="2521412"/>
                <a:ext cx="3157244" cy="769441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200" b="1" dirty="0">
                    <a:solidFill>
                      <a:srgbClr val="006E7A"/>
                    </a:solidFill>
                  </a:rPr>
                  <a:t>Network anomaly detection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6AC5A2-3C45-4B4E-95C9-1BC8AE3B9D99}"/>
                  </a:ext>
                </a:extLst>
              </p:cNvPr>
              <p:cNvSpPr txBox="1"/>
              <p:nvPr/>
            </p:nvSpPr>
            <p:spPr>
              <a:xfrm>
                <a:off x="3929356" y="3049065"/>
                <a:ext cx="3154680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B3CE3D-4FEC-4D4C-B6D8-C4074F8A3939}"/>
              </a:ext>
            </a:extLst>
          </p:cNvPr>
          <p:cNvSpPr/>
          <p:nvPr/>
        </p:nvSpPr>
        <p:spPr>
          <a:xfrm>
            <a:off x="1630837" y="1376313"/>
            <a:ext cx="2196445" cy="457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76A4A6-BBE2-42DD-BD45-807B8B753B1E}"/>
              </a:ext>
            </a:extLst>
          </p:cNvPr>
          <p:cNvSpPr/>
          <p:nvPr/>
        </p:nvSpPr>
        <p:spPr>
          <a:xfrm>
            <a:off x="8364718" y="1376313"/>
            <a:ext cx="2196445" cy="457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Atos</a:t>
            </a:r>
          </a:p>
        </p:txBody>
      </p:sp>
    </p:spTree>
    <p:extLst>
      <p:ext uri="{BB962C8B-B14F-4D97-AF65-F5344CB8AC3E}">
        <p14:creationId xmlns:p14="http://schemas.microsoft.com/office/powerpoint/2010/main" val="3915873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3"/>
          <a:stretch/>
        </p:blipFill>
        <p:spPr>
          <a:xfrm>
            <a:off x="6590520" y="643320"/>
            <a:ext cx="3665160" cy="54097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7600" y="2333160"/>
            <a:ext cx="5286240" cy="186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404040"/>
                </a:solidFill>
                <a:latin typeface="Calibri"/>
              </a:rPr>
              <a:t>Thank you!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grpSp>
        <p:nvGrpSpPr>
          <p:cNvPr id="93" name="Group 1"/>
          <p:cNvGrpSpPr/>
          <p:nvPr/>
        </p:nvGrpSpPr>
        <p:grpSpPr>
          <a:xfrm>
            <a:off x="3392280" y="1324080"/>
            <a:ext cx="6539760" cy="5123160"/>
            <a:chOff x="3392280" y="1324080"/>
            <a:chExt cx="6539760" cy="5123160"/>
          </a:xfrm>
        </p:grpSpPr>
        <p:grpSp>
          <p:nvGrpSpPr>
            <p:cNvPr id="94" name="Group 2"/>
            <p:cNvGrpSpPr/>
            <p:nvPr/>
          </p:nvGrpSpPr>
          <p:grpSpPr>
            <a:xfrm>
              <a:off x="3392280" y="1324080"/>
              <a:ext cx="6539760" cy="5123160"/>
              <a:chOff x="3392280" y="1324080"/>
              <a:chExt cx="6539760" cy="5123160"/>
            </a:xfrm>
          </p:grpSpPr>
          <p:sp>
            <p:nvSpPr>
              <p:cNvPr id="95" name="CustomShape 3"/>
              <p:cNvSpPr/>
              <p:nvPr/>
            </p:nvSpPr>
            <p:spPr>
              <a:xfrm>
                <a:off x="7088760" y="220068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2920">
                    <a:moveTo>
                      <a:pt x="2415" y="2920"/>
                    </a:moveTo>
                    <a:lnTo>
                      <a:pt x="0" y="1516"/>
                    </a:lnTo>
                    <a:lnTo>
                      <a:pt x="2625" y="0"/>
                    </a:lnTo>
                    <a:lnTo>
                      <a:pt x="5040" y="1403"/>
                    </a:lnTo>
                    <a:lnTo>
                      <a:pt x="2415" y="2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4"/>
              <p:cNvSpPr/>
              <p:nvPr/>
            </p:nvSpPr>
            <p:spPr>
              <a:xfrm>
                <a:off x="7088760" y="2758680"/>
                <a:ext cx="113724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09">
                    <a:moveTo>
                      <a:pt x="2418" y="2409"/>
                    </a:moveTo>
                    <a:lnTo>
                      <a:pt x="3" y="1005"/>
                    </a:lnTo>
                    <a:lnTo>
                      <a:pt x="0" y="0"/>
                    </a:lnTo>
                    <a:lnTo>
                      <a:pt x="2415" y="1404"/>
                    </a:lnTo>
                    <a:lnTo>
                      <a:pt x="2418" y="240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5"/>
              <p:cNvSpPr/>
              <p:nvPr/>
            </p:nvSpPr>
            <p:spPr>
              <a:xfrm>
                <a:off x="5857200" y="312876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919">
                    <a:moveTo>
                      <a:pt x="2415" y="2919"/>
                    </a:moveTo>
                    <a:lnTo>
                      <a:pt x="0" y="1516"/>
                    </a:lnTo>
                    <a:lnTo>
                      <a:pt x="2626" y="0"/>
                    </a:lnTo>
                    <a:lnTo>
                      <a:pt x="5041" y="1404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6"/>
              <p:cNvSpPr/>
              <p:nvPr/>
            </p:nvSpPr>
            <p:spPr>
              <a:xfrm>
                <a:off x="5857200" y="3686760"/>
                <a:ext cx="113472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409">
                    <a:moveTo>
                      <a:pt x="2419" y="2409"/>
                    </a:moveTo>
                    <a:lnTo>
                      <a:pt x="4" y="1006"/>
                    </a:lnTo>
                    <a:lnTo>
                      <a:pt x="0" y="0"/>
                    </a:lnTo>
                    <a:lnTo>
                      <a:pt x="2415" y="1403"/>
                    </a:lnTo>
                    <a:lnTo>
                      <a:pt x="2419" y="240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7"/>
              <p:cNvSpPr/>
              <p:nvPr/>
            </p:nvSpPr>
            <p:spPr>
              <a:xfrm>
                <a:off x="4623480" y="4615200"/>
                <a:ext cx="113724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10">
                    <a:moveTo>
                      <a:pt x="2418" y="2410"/>
                    </a:moveTo>
                    <a:lnTo>
                      <a:pt x="2" y="1006"/>
                    </a:lnTo>
                    <a:lnTo>
                      <a:pt x="0" y="0"/>
                    </a:lnTo>
                    <a:lnTo>
                      <a:pt x="2415" y="1404"/>
                    </a:lnTo>
                    <a:lnTo>
                      <a:pt x="2418" y="241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8"/>
              <p:cNvSpPr/>
              <p:nvPr/>
            </p:nvSpPr>
            <p:spPr>
              <a:xfrm>
                <a:off x="4623480" y="405720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919">
                    <a:moveTo>
                      <a:pt x="2415" y="2919"/>
                    </a:moveTo>
                    <a:lnTo>
                      <a:pt x="0" y="1515"/>
                    </a:lnTo>
                    <a:lnTo>
                      <a:pt x="2626" y="0"/>
                    </a:lnTo>
                    <a:lnTo>
                      <a:pt x="5041" y="1403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9"/>
              <p:cNvSpPr/>
              <p:nvPr/>
            </p:nvSpPr>
            <p:spPr>
              <a:xfrm>
                <a:off x="3392280" y="5545080"/>
                <a:ext cx="1134720" cy="90216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1">
                    <a:moveTo>
                      <a:pt x="2417" y="2451"/>
                    </a:moveTo>
                    <a:lnTo>
                      <a:pt x="2" y="1047"/>
                    </a:lnTo>
                    <a:lnTo>
                      <a:pt x="0" y="0"/>
                    </a:lnTo>
                    <a:lnTo>
                      <a:pt x="2415" y="1403"/>
                    </a:lnTo>
                    <a:lnTo>
                      <a:pt x="2417" y="245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10"/>
              <p:cNvSpPr/>
              <p:nvPr/>
            </p:nvSpPr>
            <p:spPr>
              <a:xfrm>
                <a:off x="4527360" y="2412360"/>
                <a:ext cx="5045040" cy="4034520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10952">
                    <a:moveTo>
                      <a:pt x="10734" y="0"/>
                    </a:moveTo>
                    <a:lnTo>
                      <a:pt x="10736" y="964"/>
                    </a:lnTo>
                    <a:lnTo>
                      <a:pt x="8111" y="2479"/>
                    </a:lnTo>
                    <a:lnTo>
                      <a:pt x="8114" y="3485"/>
                    </a:lnTo>
                    <a:lnTo>
                      <a:pt x="5488" y="5001"/>
                    </a:lnTo>
                    <a:lnTo>
                      <a:pt x="5492" y="6006"/>
                    </a:lnTo>
                    <a:lnTo>
                      <a:pt x="2866" y="7522"/>
                    </a:lnTo>
                    <a:lnTo>
                      <a:pt x="2868" y="8527"/>
                    </a:lnTo>
                    <a:lnTo>
                      <a:pt x="243" y="10044"/>
                    </a:lnTo>
                    <a:lnTo>
                      <a:pt x="245" y="10811"/>
                    </a:lnTo>
                    <a:lnTo>
                      <a:pt x="2" y="10952"/>
                    </a:lnTo>
                    <a:lnTo>
                      <a:pt x="0" y="9904"/>
                    </a:lnTo>
                    <a:lnTo>
                      <a:pt x="2625" y="8389"/>
                    </a:lnTo>
                    <a:lnTo>
                      <a:pt x="2622" y="7383"/>
                    </a:lnTo>
                    <a:lnTo>
                      <a:pt x="5248" y="5867"/>
                    </a:lnTo>
                    <a:lnTo>
                      <a:pt x="5244" y="4861"/>
                    </a:lnTo>
                    <a:lnTo>
                      <a:pt x="7870" y="3346"/>
                    </a:lnTo>
                    <a:lnTo>
                      <a:pt x="7867" y="2341"/>
                    </a:lnTo>
                    <a:lnTo>
                      <a:pt x="10492" y="824"/>
                    </a:lnTo>
                    <a:lnTo>
                      <a:pt x="10490" y="141"/>
                    </a:lnTo>
                    <a:lnTo>
                      <a:pt x="1073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11"/>
              <p:cNvSpPr/>
              <p:nvPr/>
            </p:nvSpPr>
            <p:spPr>
              <a:xfrm>
                <a:off x="3392280" y="498528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2919">
                    <a:moveTo>
                      <a:pt x="2415" y="2919"/>
                    </a:moveTo>
                    <a:lnTo>
                      <a:pt x="0" y="1516"/>
                    </a:lnTo>
                    <a:lnTo>
                      <a:pt x="2624" y="0"/>
                    </a:lnTo>
                    <a:lnTo>
                      <a:pt x="5040" y="1404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12"/>
              <p:cNvSpPr/>
              <p:nvPr/>
            </p:nvSpPr>
            <p:spPr>
              <a:xfrm>
                <a:off x="8895960" y="1324080"/>
                <a:ext cx="1036080" cy="131256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563">
                    <a:moveTo>
                      <a:pt x="223" y="0"/>
                    </a:moveTo>
                    <a:lnTo>
                      <a:pt x="0" y="130"/>
                    </a:lnTo>
                    <a:lnTo>
                      <a:pt x="1983" y="3563"/>
                    </a:lnTo>
                    <a:lnTo>
                      <a:pt x="2205" y="34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13"/>
              <p:cNvSpPr/>
              <p:nvPr/>
            </p:nvSpPr>
            <p:spPr>
              <a:xfrm>
                <a:off x="7958160" y="1371960"/>
                <a:ext cx="1870200" cy="134388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651">
                    <a:moveTo>
                      <a:pt x="3978" y="3433"/>
                    </a:moveTo>
                    <a:lnTo>
                      <a:pt x="1995" y="0"/>
                    </a:lnTo>
                    <a:lnTo>
                      <a:pt x="0" y="1136"/>
                    </a:lnTo>
                    <a:lnTo>
                      <a:pt x="773" y="1583"/>
                    </a:lnTo>
                    <a:lnTo>
                      <a:pt x="775" y="2248"/>
                    </a:lnTo>
                    <a:lnTo>
                      <a:pt x="3190" y="3651"/>
                    </a:lnTo>
                    <a:lnTo>
                      <a:pt x="3188" y="2977"/>
                    </a:lnTo>
                    <a:lnTo>
                      <a:pt x="3978" y="34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06" name="Graphic 10"/>
            <p:cNvPicPr/>
            <p:nvPr/>
          </p:nvPicPr>
          <p:blipFill>
            <a:blip r:embed="rId4"/>
            <a:stretch/>
          </p:blipFill>
          <p:spPr>
            <a:xfrm>
              <a:off x="4139280" y="519372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Graphic 11"/>
            <p:cNvPicPr/>
            <p:nvPr/>
          </p:nvPicPr>
          <p:blipFill>
            <a:blip r:embed="rId5"/>
            <a:stretch/>
          </p:blipFill>
          <p:spPr>
            <a:xfrm>
              <a:off x="5381280" y="424188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Graphic 12"/>
            <p:cNvPicPr/>
            <p:nvPr/>
          </p:nvPicPr>
          <p:blipFill>
            <a:blip r:embed="rId6"/>
            <a:stretch/>
          </p:blipFill>
          <p:spPr>
            <a:xfrm>
              <a:off x="6618960" y="335592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Graphic 13"/>
            <p:cNvPicPr/>
            <p:nvPr/>
          </p:nvPicPr>
          <p:blipFill>
            <a:blip r:embed="rId7"/>
            <a:stretch/>
          </p:blipFill>
          <p:spPr>
            <a:xfrm>
              <a:off x="7833960" y="2441520"/>
              <a:ext cx="788760" cy="617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4"/>
          <p:cNvGrpSpPr/>
          <p:nvPr/>
        </p:nvGrpSpPr>
        <p:grpSpPr>
          <a:xfrm>
            <a:off x="2825640" y="2937600"/>
            <a:ext cx="3555000" cy="710280"/>
            <a:chOff x="2825640" y="2937600"/>
            <a:chExt cx="3555000" cy="710280"/>
          </a:xfrm>
        </p:grpSpPr>
        <p:grpSp>
          <p:nvGrpSpPr>
            <p:cNvPr id="111" name="Group 15"/>
            <p:cNvGrpSpPr/>
            <p:nvPr/>
          </p:nvGrpSpPr>
          <p:grpSpPr>
            <a:xfrm>
              <a:off x="2825640" y="2937600"/>
              <a:ext cx="2586600" cy="538200"/>
              <a:chOff x="2825640" y="2937600"/>
              <a:chExt cx="2586600" cy="538200"/>
            </a:xfrm>
          </p:grpSpPr>
          <p:sp>
            <p:nvSpPr>
              <p:cNvPr id="112" name="CustomShape 16"/>
              <p:cNvSpPr/>
              <p:nvPr/>
            </p:nvSpPr>
            <p:spPr>
              <a:xfrm>
                <a:off x="3209760" y="2937600"/>
                <a:ext cx="2202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03 Topic Categorization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13" name="CustomShape 17"/>
              <p:cNvSpPr/>
              <p:nvPr/>
            </p:nvSpPr>
            <p:spPr>
              <a:xfrm>
                <a:off x="2825640" y="3222360"/>
                <a:ext cx="2584440" cy="25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4" name="Group 18"/>
            <p:cNvGrpSpPr/>
            <p:nvPr/>
          </p:nvGrpSpPr>
          <p:grpSpPr>
            <a:xfrm>
              <a:off x="5455440" y="3129120"/>
              <a:ext cx="925200" cy="518760"/>
              <a:chOff x="5455440" y="3129120"/>
              <a:chExt cx="925200" cy="518760"/>
            </a:xfrm>
          </p:grpSpPr>
          <p:sp>
            <p:nvSpPr>
              <p:cNvPr id="115" name="Line 19"/>
              <p:cNvSpPr/>
              <p:nvPr/>
            </p:nvSpPr>
            <p:spPr>
              <a:xfrm>
                <a:off x="5455440" y="3129120"/>
                <a:ext cx="8946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Line 20"/>
              <p:cNvSpPr/>
              <p:nvPr/>
            </p:nvSpPr>
            <p:spPr>
              <a:xfrm>
                <a:off x="6350040" y="3129120"/>
                <a:ext cx="360" cy="4582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21"/>
              <p:cNvSpPr/>
              <p:nvPr/>
            </p:nvSpPr>
            <p:spPr>
              <a:xfrm>
                <a:off x="6320160" y="358740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8" name="Group 22"/>
          <p:cNvGrpSpPr/>
          <p:nvPr/>
        </p:nvGrpSpPr>
        <p:grpSpPr>
          <a:xfrm>
            <a:off x="232920" y="3926160"/>
            <a:ext cx="4050720" cy="1649160"/>
            <a:chOff x="232920" y="3926160"/>
            <a:chExt cx="4050720" cy="1649160"/>
          </a:xfrm>
        </p:grpSpPr>
        <p:grpSp>
          <p:nvGrpSpPr>
            <p:cNvPr id="119" name="Group 23"/>
            <p:cNvGrpSpPr/>
            <p:nvPr/>
          </p:nvGrpSpPr>
          <p:grpSpPr>
            <a:xfrm>
              <a:off x="1239480" y="4550040"/>
              <a:ext cx="3044160" cy="622080"/>
              <a:chOff x="1239480" y="4550040"/>
              <a:chExt cx="3044160" cy="622080"/>
            </a:xfrm>
          </p:grpSpPr>
          <p:sp>
            <p:nvSpPr>
              <p:cNvPr id="120" name="CustomShape 24"/>
              <p:cNvSpPr/>
              <p:nvPr/>
            </p:nvSpPr>
            <p:spPr>
              <a:xfrm>
                <a:off x="1994760" y="4807440"/>
                <a:ext cx="2202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01 Data Collection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21" name="CustomShape 25"/>
              <p:cNvSpPr/>
              <p:nvPr/>
            </p:nvSpPr>
            <p:spPr>
              <a:xfrm>
                <a:off x="1239480" y="4550040"/>
                <a:ext cx="304416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2" name="Group 26"/>
            <p:cNvGrpSpPr/>
            <p:nvPr/>
          </p:nvGrpSpPr>
          <p:grpSpPr>
            <a:xfrm>
              <a:off x="232920" y="3926160"/>
              <a:ext cx="3827880" cy="1649160"/>
              <a:chOff x="232920" y="3926160"/>
              <a:chExt cx="3827880" cy="1649160"/>
            </a:xfrm>
          </p:grpSpPr>
          <p:sp>
            <p:nvSpPr>
              <p:cNvPr id="123" name="Line 27"/>
              <p:cNvSpPr/>
              <p:nvPr/>
            </p:nvSpPr>
            <p:spPr>
              <a:xfrm flipH="1">
                <a:off x="3608640" y="5567760"/>
                <a:ext cx="452160" cy="36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Line 28"/>
              <p:cNvSpPr/>
              <p:nvPr/>
            </p:nvSpPr>
            <p:spPr>
              <a:xfrm flipV="1">
                <a:off x="3608640" y="5114880"/>
                <a:ext cx="360" cy="460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CustomShape 29"/>
              <p:cNvSpPr/>
              <p:nvPr/>
            </p:nvSpPr>
            <p:spPr>
              <a:xfrm rot="10800000">
                <a:off x="232920" y="392616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26" name="Group 30"/>
          <p:cNvGrpSpPr/>
          <p:nvPr/>
        </p:nvGrpSpPr>
        <p:grpSpPr>
          <a:xfrm>
            <a:off x="6333480" y="4416840"/>
            <a:ext cx="4374000" cy="830160"/>
            <a:chOff x="6333480" y="4416840"/>
            <a:chExt cx="4374000" cy="830160"/>
          </a:xfrm>
        </p:grpSpPr>
        <p:grpSp>
          <p:nvGrpSpPr>
            <p:cNvPr id="127" name="Group 31"/>
            <p:cNvGrpSpPr/>
            <p:nvPr/>
          </p:nvGrpSpPr>
          <p:grpSpPr>
            <a:xfrm>
              <a:off x="7301880" y="4654440"/>
              <a:ext cx="3405600" cy="592560"/>
              <a:chOff x="7301880" y="4654440"/>
              <a:chExt cx="3405600" cy="592560"/>
            </a:xfrm>
          </p:grpSpPr>
          <p:sp>
            <p:nvSpPr>
              <p:cNvPr id="128" name="CustomShape 32"/>
              <p:cNvSpPr/>
              <p:nvPr/>
            </p:nvSpPr>
            <p:spPr>
              <a:xfrm>
                <a:off x="7301880" y="4654440"/>
                <a:ext cx="3366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02 Data Cleansing and Text Analysis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29" name="CustomShape 33"/>
              <p:cNvSpPr/>
              <p:nvPr/>
            </p:nvSpPr>
            <p:spPr>
              <a:xfrm>
                <a:off x="7361640" y="4985640"/>
                <a:ext cx="334584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0" name="Group 34"/>
            <p:cNvGrpSpPr/>
            <p:nvPr/>
          </p:nvGrpSpPr>
          <p:grpSpPr>
            <a:xfrm>
              <a:off x="6333480" y="4416840"/>
              <a:ext cx="925200" cy="528120"/>
              <a:chOff x="6333480" y="4416840"/>
              <a:chExt cx="925200" cy="528120"/>
            </a:xfrm>
          </p:grpSpPr>
          <p:sp>
            <p:nvSpPr>
              <p:cNvPr id="131" name="Line 35"/>
              <p:cNvSpPr/>
              <p:nvPr/>
            </p:nvSpPr>
            <p:spPr>
              <a:xfrm flipH="1">
                <a:off x="6363360" y="4937040"/>
                <a:ext cx="89532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Line 36"/>
              <p:cNvSpPr/>
              <p:nvPr/>
            </p:nvSpPr>
            <p:spPr>
              <a:xfrm flipV="1">
                <a:off x="6363360" y="4484880"/>
                <a:ext cx="360" cy="4600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37"/>
              <p:cNvSpPr/>
              <p:nvPr/>
            </p:nvSpPr>
            <p:spPr>
              <a:xfrm rot="10800000">
                <a:off x="6333480" y="441684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34" name="Group 38"/>
          <p:cNvGrpSpPr/>
          <p:nvPr/>
        </p:nvGrpSpPr>
        <p:grpSpPr>
          <a:xfrm>
            <a:off x="8506080" y="3073320"/>
            <a:ext cx="4490640" cy="599595"/>
            <a:chOff x="8506080" y="3073320"/>
            <a:chExt cx="4490640" cy="599595"/>
          </a:xfrm>
        </p:grpSpPr>
        <p:grpSp>
          <p:nvGrpSpPr>
            <p:cNvPr id="135" name="Group 39"/>
            <p:cNvGrpSpPr/>
            <p:nvPr/>
          </p:nvGrpSpPr>
          <p:grpSpPr>
            <a:xfrm>
              <a:off x="9443880" y="3178080"/>
              <a:ext cx="2622148" cy="494835"/>
              <a:chOff x="9443880" y="3178080"/>
              <a:chExt cx="2622148" cy="494835"/>
            </a:xfrm>
          </p:grpSpPr>
          <p:sp>
            <p:nvSpPr>
              <p:cNvPr id="136" name="CustomShape 40"/>
              <p:cNvSpPr/>
              <p:nvPr/>
            </p:nvSpPr>
            <p:spPr>
              <a:xfrm>
                <a:off x="9488788" y="3308235"/>
                <a:ext cx="2577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>
                    <a:solidFill>
                      <a:srgbClr val="404040"/>
                    </a:solidFill>
                    <a:latin typeface="Calibri"/>
                  </a:rPr>
                  <a:t>04 Visualization/Insights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137" name="CustomShape 41"/>
              <p:cNvSpPr/>
              <p:nvPr/>
            </p:nvSpPr>
            <p:spPr>
              <a:xfrm>
                <a:off x="9443880" y="3178080"/>
                <a:ext cx="258444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8" name="Group 42"/>
            <p:cNvGrpSpPr/>
            <p:nvPr/>
          </p:nvGrpSpPr>
          <p:grpSpPr>
            <a:xfrm>
              <a:off x="8506080" y="3073320"/>
              <a:ext cx="4490640" cy="511560"/>
              <a:chOff x="8506080" y="3073320"/>
              <a:chExt cx="4490640" cy="511560"/>
            </a:xfrm>
          </p:grpSpPr>
          <p:sp>
            <p:nvSpPr>
              <p:cNvPr id="139" name="Line 43"/>
              <p:cNvSpPr/>
              <p:nvPr/>
            </p:nvSpPr>
            <p:spPr>
              <a:xfrm>
                <a:off x="8506080" y="3526920"/>
                <a:ext cx="89496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44"/>
              <p:cNvSpPr/>
              <p:nvPr/>
            </p:nvSpPr>
            <p:spPr>
              <a:xfrm>
                <a:off x="8511480" y="3073320"/>
                <a:ext cx="360" cy="4582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45"/>
              <p:cNvSpPr/>
              <p:nvPr/>
            </p:nvSpPr>
            <p:spPr>
              <a:xfrm>
                <a:off x="12936240" y="352440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42" name="Group 46"/>
          <p:cNvGrpSpPr/>
          <p:nvPr/>
        </p:nvGrpSpPr>
        <p:grpSpPr>
          <a:xfrm>
            <a:off x="-9000" y="12600"/>
            <a:ext cx="12192120" cy="1142640"/>
            <a:chOff x="-9000" y="12600"/>
            <a:chExt cx="12192120" cy="1142640"/>
          </a:xfrm>
        </p:grpSpPr>
        <p:sp>
          <p:nvSpPr>
            <p:cNvPr id="143" name="CustomShape 47"/>
            <p:cNvSpPr/>
            <p:nvPr/>
          </p:nvSpPr>
          <p:spPr>
            <a:xfrm>
              <a:off x="-900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Methodology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144" name="Line 48"/>
            <p:cNvSpPr/>
            <p:nvPr/>
          </p:nvSpPr>
          <p:spPr>
            <a:xfrm>
              <a:off x="-864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5" name="Picture 59"/>
          <p:cNvPicPr/>
          <p:nvPr/>
        </p:nvPicPr>
        <p:blipFill>
          <a:blip r:embed="rId8"/>
          <a:stretch/>
        </p:blipFill>
        <p:spPr>
          <a:xfrm>
            <a:off x="1657440" y="3939480"/>
            <a:ext cx="654840" cy="654840"/>
          </a:xfrm>
          <a:prstGeom prst="rect">
            <a:avLst/>
          </a:prstGeom>
          <a:ln>
            <a:noFill/>
          </a:ln>
        </p:spPr>
      </p:pic>
      <p:pic>
        <p:nvPicPr>
          <p:cNvPr id="146" name="Picture 60"/>
          <p:cNvPicPr/>
          <p:nvPr/>
        </p:nvPicPr>
        <p:blipFill>
          <a:blip r:embed="rId9"/>
          <a:stretch/>
        </p:blipFill>
        <p:spPr>
          <a:xfrm>
            <a:off x="1358640" y="5476320"/>
            <a:ext cx="700560" cy="642960"/>
          </a:xfrm>
          <a:prstGeom prst="rect">
            <a:avLst/>
          </a:prstGeom>
          <a:ln>
            <a:noFill/>
          </a:ln>
        </p:spPr>
      </p:pic>
      <p:pic>
        <p:nvPicPr>
          <p:cNvPr id="147" name="Picture 63"/>
          <p:cNvPicPr/>
          <p:nvPr/>
        </p:nvPicPr>
        <p:blipFill>
          <a:blip r:embed="rId10"/>
          <a:stretch/>
        </p:blipFill>
        <p:spPr>
          <a:xfrm>
            <a:off x="2216880" y="5478480"/>
            <a:ext cx="1050120" cy="666360"/>
          </a:xfrm>
          <a:prstGeom prst="rect">
            <a:avLst/>
          </a:prstGeom>
          <a:ln>
            <a:noFill/>
          </a:ln>
        </p:spPr>
      </p:pic>
      <p:pic>
        <p:nvPicPr>
          <p:cNvPr id="148" name="Picture 64"/>
          <p:cNvPicPr/>
          <p:nvPr/>
        </p:nvPicPr>
        <p:blipFill>
          <a:blip r:embed="rId11"/>
          <a:stretch/>
        </p:blipFill>
        <p:spPr>
          <a:xfrm>
            <a:off x="7416360" y="5192280"/>
            <a:ext cx="1079640" cy="698760"/>
          </a:xfrm>
          <a:prstGeom prst="rect">
            <a:avLst/>
          </a:prstGeom>
          <a:ln>
            <a:noFill/>
          </a:ln>
        </p:spPr>
      </p:pic>
      <p:pic>
        <p:nvPicPr>
          <p:cNvPr id="149" name="Picture 65"/>
          <p:cNvPicPr/>
          <p:nvPr/>
        </p:nvPicPr>
        <p:blipFill>
          <a:blip r:embed="rId12"/>
          <a:stretch/>
        </p:blipFill>
        <p:spPr>
          <a:xfrm>
            <a:off x="9132840" y="5206320"/>
            <a:ext cx="842040" cy="759240"/>
          </a:xfrm>
          <a:prstGeom prst="rect">
            <a:avLst/>
          </a:prstGeom>
          <a:ln>
            <a:noFill/>
          </a:ln>
        </p:spPr>
      </p:pic>
      <p:pic>
        <p:nvPicPr>
          <p:cNvPr id="150" name="Picture 66"/>
          <p:cNvPicPr/>
          <p:nvPr/>
        </p:nvPicPr>
        <p:blipFill>
          <a:blip r:embed="rId13"/>
          <a:stretch/>
        </p:blipFill>
        <p:spPr>
          <a:xfrm>
            <a:off x="3217680" y="1601280"/>
            <a:ext cx="2469960" cy="1343880"/>
          </a:xfrm>
          <a:prstGeom prst="rect">
            <a:avLst/>
          </a:prstGeom>
          <a:ln>
            <a:noFill/>
          </a:ln>
        </p:spPr>
      </p:pic>
      <p:pic>
        <p:nvPicPr>
          <p:cNvPr id="151" name="Picture 67"/>
          <p:cNvPicPr/>
          <p:nvPr/>
        </p:nvPicPr>
        <p:blipFill>
          <a:blip r:embed="rId14"/>
          <a:stretch/>
        </p:blipFill>
        <p:spPr>
          <a:xfrm>
            <a:off x="9952876" y="2454582"/>
            <a:ext cx="1555920" cy="875880"/>
          </a:xfrm>
          <a:prstGeom prst="rect">
            <a:avLst/>
          </a:prstGeom>
          <a:ln>
            <a:noFill/>
          </a:ln>
        </p:spPr>
      </p:pic>
      <p:sp>
        <p:nvSpPr>
          <p:cNvPr id="152" name="Line 49"/>
          <p:cNvSpPr/>
          <p:nvPr/>
        </p:nvSpPr>
        <p:spPr>
          <a:xfrm flipV="1">
            <a:off x="8514720" y="3039480"/>
            <a:ext cx="360" cy="460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0"/>
          <p:cNvSpPr/>
          <p:nvPr/>
        </p:nvSpPr>
        <p:spPr>
          <a:xfrm flipH="1" flipV="1">
            <a:off x="8484480" y="2988000"/>
            <a:ext cx="60480" cy="6048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1"/>
          <p:cNvSpPr/>
          <p:nvPr/>
        </p:nvSpPr>
        <p:spPr>
          <a:xfrm flipH="1" flipV="1">
            <a:off x="4019400" y="5533560"/>
            <a:ext cx="60480" cy="6048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71"/>
          <p:cNvPicPr/>
          <p:nvPr/>
        </p:nvPicPr>
        <p:blipFill>
          <a:blip r:embed="rId15"/>
          <a:stretch/>
        </p:blipFill>
        <p:spPr>
          <a:xfrm>
            <a:off x="1139040" y="468072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56" name="Picture 72"/>
          <p:cNvPicPr/>
          <p:nvPr/>
        </p:nvPicPr>
        <p:blipFill>
          <a:blip r:embed="rId16"/>
          <a:stretch/>
        </p:blipFill>
        <p:spPr>
          <a:xfrm>
            <a:off x="2506320" y="3956040"/>
            <a:ext cx="647280" cy="6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7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grpSp>
        <p:nvGrpSpPr>
          <p:cNvPr id="158" name="Group 1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159" name="CustomShape 2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 dirty="0">
                  <a:solidFill>
                    <a:srgbClr val="404040"/>
                  </a:solidFill>
                  <a:latin typeface="Calibri Light"/>
                </a:rPr>
                <a:t>Impact of AI in Various Industries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160" name="Line 3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61" name="Picture 2"/>
          <p:cNvPicPr/>
          <p:nvPr/>
        </p:nvPicPr>
        <p:blipFill>
          <a:blip r:embed="rId4"/>
          <a:stretch/>
        </p:blipFill>
        <p:spPr>
          <a:xfrm>
            <a:off x="574320" y="1316160"/>
            <a:ext cx="3235320" cy="1951560"/>
          </a:xfrm>
          <a:prstGeom prst="rect">
            <a:avLst/>
          </a:prstGeom>
          <a:ln>
            <a:noFill/>
          </a:ln>
        </p:spPr>
      </p:pic>
      <p:pic>
        <p:nvPicPr>
          <p:cNvPr id="162" name="Picture 4"/>
          <p:cNvPicPr/>
          <p:nvPr/>
        </p:nvPicPr>
        <p:blipFill>
          <a:blip r:embed="rId5"/>
          <a:stretch/>
        </p:blipFill>
        <p:spPr>
          <a:xfrm>
            <a:off x="8658120" y="1294920"/>
            <a:ext cx="2959560" cy="1972800"/>
          </a:xfrm>
          <a:prstGeom prst="rect">
            <a:avLst/>
          </a:prstGeom>
          <a:ln>
            <a:noFill/>
          </a:ln>
        </p:spPr>
      </p:pic>
      <p:pic>
        <p:nvPicPr>
          <p:cNvPr id="164" name="Picture 8"/>
          <p:cNvPicPr/>
          <p:nvPr/>
        </p:nvPicPr>
        <p:blipFill>
          <a:blip r:embed="rId6"/>
          <a:srcRect l="15773" r="17061"/>
          <a:stretch/>
        </p:blipFill>
        <p:spPr>
          <a:xfrm>
            <a:off x="8521931" y="4391673"/>
            <a:ext cx="3027600" cy="182088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4564987" y="3410146"/>
            <a:ext cx="3235320" cy="1142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B6D98"/>
                </a:solidFill>
                <a:latin typeface="Calibri"/>
              </a:rPr>
              <a:t>Most </a:t>
            </a:r>
            <a:r>
              <a:rPr lang="en-US" spc="-1" dirty="0">
                <a:solidFill>
                  <a:srgbClr val="5B6D98"/>
                </a:solidFill>
                <a:latin typeface="Calibri"/>
              </a:rPr>
              <a:t>r</a:t>
            </a:r>
            <a:r>
              <a:rPr lang="en-US" sz="1800" b="0" strike="noStrike" spc="-1" dirty="0">
                <a:solidFill>
                  <a:srgbClr val="5B6D98"/>
                </a:solidFill>
                <a:latin typeface="Calibri"/>
              </a:rPr>
              <a:t>evenue generating projects undertaken by consulting companies in 2019</a:t>
            </a:r>
            <a:endParaRPr lang="en-US" sz="1800" b="0" strike="noStrike" spc="-1" dirty="0">
              <a:solidFill>
                <a:srgbClr val="5B6D98"/>
              </a:solidFill>
              <a:latin typeface="Arial"/>
            </a:endParaRPr>
          </a:p>
        </p:txBody>
      </p:sp>
      <p:pic>
        <p:nvPicPr>
          <p:cNvPr id="166" name="Picture 18"/>
          <p:cNvPicPr/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>
            <a:off x="7556771" y="2247086"/>
            <a:ext cx="974520" cy="974520"/>
          </a:xfrm>
          <a:prstGeom prst="rect">
            <a:avLst/>
          </a:prstGeom>
          <a:ln>
            <a:noFill/>
          </a:ln>
        </p:spPr>
      </p:pic>
      <p:pic>
        <p:nvPicPr>
          <p:cNvPr id="167" name="Picture 20"/>
          <p:cNvPicPr/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>
            <a:off x="3837720" y="2284794"/>
            <a:ext cx="965160" cy="965160"/>
          </a:xfrm>
          <a:prstGeom prst="rect">
            <a:avLst/>
          </a:prstGeom>
          <a:ln>
            <a:noFill/>
          </a:ln>
        </p:spPr>
      </p:pic>
      <p:pic>
        <p:nvPicPr>
          <p:cNvPr id="168" name="Picture 32"/>
          <p:cNvPicPr/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 rot="10800000">
            <a:off x="3837721" y="4666693"/>
            <a:ext cx="974520" cy="974520"/>
          </a:xfrm>
          <a:prstGeom prst="rect">
            <a:avLst/>
          </a:prstGeom>
          <a:ln>
            <a:noFill/>
          </a:ln>
        </p:spPr>
      </p:pic>
      <p:pic>
        <p:nvPicPr>
          <p:cNvPr id="169" name="Picture 33"/>
          <p:cNvPicPr/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 rot="10800000">
            <a:off x="7556771" y="4676053"/>
            <a:ext cx="965160" cy="96516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Image result for face recognition">
            <a:extLst>
              <a:ext uri="{FF2B5EF4-FFF2-40B4-BE49-F238E27FC236}">
                <a16:creationId xmlns:a16="http://schemas.microsoft.com/office/drawing/2014/main" id="{110E0975-31DB-4469-99E0-79CED98E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" y="4364328"/>
            <a:ext cx="3235320" cy="186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0963D85-F074-459E-BCFB-0B4C5D7DB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66" r="4" b="4"/>
          <a:stretch/>
        </p:blipFill>
        <p:spPr>
          <a:xfrm>
            <a:off x="10150272" y="6332718"/>
            <a:ext cx="862285" cy="40709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3D1FBDB-2093-41F2-8CFD-D4D1195CECD3}"/>
              </a:ext>
            </a:extLst>
          </p:cNvPr>
          <p:cNvGrpSpPr/>
          <p:nvPr/>
        </p:nvGrpSpPr>
        <p:grpSpPr>
          <a:xfrm>
            <a:off x="0" y="12452"/>
            <a:ext cx="12192000" cy="1143000"/>
            <a:chOff x="0" y="12452"/>
            <a:chExt cx="12192000" cy="1143000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B369FD8-E531-4F5E-9734-D32EBCFD9162}"/>
                </a:ext>
              </a:extLst>
            </p:cNvPr>
            <p:cNvSpPr txBox="1">
              <a:spLocks/>
            </p:cNvSpPr>
            <p:nvPr/>
          </p:nvSpPr>
          <p:spPr>
            <a:xfrm>
              <a:off x="1" y="12452"/>
              <a:ext cx="12191999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" dirty="0">
                  <a:solidFill>
                    <a:srgbClr val="404040"/>
                  </a:solidFill>
                  <a:latin typeface="Calibri Light"/>
                  <a:ea typeface="+mn-ea"/>
                  <a:cs typeface="+mn-cs"/>
                </a:rPr>
                <a:t>AI is expected to increase revenue by over 70% across industries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46B20F-790B-47A2-AD67-F8C91B43028B}"/>
                </a:ext>
              </a:extLst>
            </p:cNvPr>
            <p:cNvCxnSpPr/>
            <p:nvPr/>
          </p:nvCxnSpPr>
          <p:spPr>
            <a:xfrm>
              <a:off x="0" y="1144876"/>
              <a:ext cx="121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62D03D-9E6B-0B45-99D1-F0B49AC59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179576"/>
              </p:ext>
            </p:extLst>
          </p:nvPr>
        </p:nvGraphicFramePr>
        <p:xfrm>
          <a:off x="1490906" y="2060578"/>
          <a:ext cx="9210188" cy="4134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B4DE08-6FEB-46D6-AB5A-F84BA472408B}"/>
              </a:ext>
            </a:extLst>
          </p:cNvPr>
          <p:cNvSpPr txBox="1"/>
          <p:nvPr/>
        </p:nvSpPr>
        <p:spPr>
          <a:xfrm>
            <a:off x="4376788" y="1414247"/>
            <a:ext cx="34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Importance and Impact of AI to Industries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03FD3-D1FF-4239-A02F-72C4631BC9AF}"/>
              </a:ext>
            </a:extLst>
          </p:cNvPr>
          <p:cNvSpPr txBox="1"/>
          <p:nvPr/>
        </p:nvSpPr>
        <p:spPr>
          <a:xfrm>
            <a:off x="4533080" y="6195419"/>
            <a:ext cx="3125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Importance/Increase</a:t>
            </a:r>
          </a:p>
        </p:txBody>
      </p:sp>
    </p:spTree>
    <p:extLst>
      <p:ext uri="{BB962C8B-B14F-4D97-AF65-F5344CB8AC3E}">
        <p14:creationId xmlns:p14="http://schemas.microsoft.com/office/powerpoint/2010/main" val="32269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0963D85-F074-459E-BCFB-0B4C5D7DB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66" r="4" b="4"/>
          <a:stretch/>
        </p:blipFill>
        <p:spPr>
          <a:xfrm>
            <a:off x="10150272" y="6332718"/>
            <a:ext cx="862285" cy="40709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3D1FBDB-2093-41F2-8CFD-D4D1195CECD3}"/>
              </a:ext>
            </a:extLst>
          </p:cNvPr>
          <p:cNvGrpSpPr/>
          <p:nvPr/>
        </p:nvGrpSpPr>
        <p:grpSpPr>
          <a:xfrm>
            <a:off x="18564" y="-18184"/>
            <a:ext cx="12192000" cy="1143000"/>
            <a:chOff x="0" y="12452"/>
            <a:chExt cx="12192000" cy="1143000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B369FD8-E531-4F5E-9734-D32EBCFD9162}"/>
                </a:ext>
              </a:extLst>
            </p:cNvPr>
            <p:cNvSpPr txBox="1">
              <a:spLocks/>
            </p:cNvSpPr>
            <p:nvPr/>
          </p:nvSpPr>
          <p:spPr>
            <a:xfrm>
              <a:off x="1" y="12452"/>
              <a:ext cx="12191999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/>
                <a:t>Atos’ competitors provide an array of services that include control of payments, optimization of revenue, </a:t>
              </a:r>
              <a:r>
                <a:rPr lang="en-US" sz="3600" dirty="0" err="1"/>
                <a:t>etc</a:t>
              </a:r>
              <a:endParaRPr lang="en-US" sz="36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46B20F-790B-47A2-AD67-F8C91B43028B}"/>
                </a:ext>
              </a:extLst>
            </p:cNvPr>
            <p:cNvCxnSpPr/>
            <p:nvPr/>
          </p:nvCxnSpPr>
          <p:spPr>
            <a:xfrm>
              <a:off x="0" y="1144876"/>
              <a:ext cx="121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1A48E-60B3-4163-9EF4-D55814BB5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99" y="1397433"/>
            <a:ext cx="1714500" cy="1914525"/>
          </a:xfrm>
          <a:prstGeom prst="rect">
            <a:avLst/>
          </a:prstGeom>
        </p:spPr>
      </p:pic>
      <p:pic>
        <p:nvPicPr>
          <p:cNvPr id="25" name="Picture 24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375DED0B-2F20-40CA-8E0A-7B0E3D78E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887" y="1503937"/>
            <a:ext cx="1562789" cy="12490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9E7EC2-6E08-4BD4-8DC9-FF3A60ABE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063" y="1766750"/>
            <a:ext cx="1714739" cy="666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439E91-98C6-4F49-8561-10C24FF65EC3}"/>
              </a:ext>
            </a:extLst>
          </p:cNvPr>
          <p:cNvSpPr txBox="1"/>
          <p:nvPr/>
        </p:nvSpPr>
        <p:spPr>
          <a:xfrm>
            <a:off x="2236729" y="6678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FB258-1BBF-40AE-814C-2AC3791D3AAA}"/>
              </a:ext>
            </a:extLst>
          </p:cNvPr>
          <p:cNvSpPr txBox="1"/>
          <p:nvPr/>
        </p:nvSpPr>
        <p:spPr>
          <a:xfrm>
            <a:off x="2379214" y="7047924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75CE47E-C36A-40BA-8036-7CFEDA19F398}"/>
              </a:ext>
            </a:extLst>
          </p:cNvPr>
          <p:cNvSpPr txBox="1">
            <a:spLocks/>
          </p:cNvSpPr>
          <p:nvPr/>
        </p:nvSpPr>
        <p:spPr>
          <a:xfrm>
            <a:off x="362794" y="2912882"/>
            <a:ext cx="2710911" cy="34198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Operations intelligence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Product intelligence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Fraud intelligence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Customer intelligence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7828DE3-4F49-41C4-B9F2-5356028BCDD9}"/>
              </a:ext>
            </a:extLst>
          </p:cNvPr>
          <p:cNvSpPr txBox="1">
            <a:spLocks/>
          </p:cNvSpPr>
          <p:nvPr/>
        </p:nvSpPr>
        <p:spPr>
          <a:xfrm>
            <a:off x="4814885" y="2912882"/>
            <a:ext cx="2710911" cy="3419836"/>
          </a:xfrm>
          <a:prstGeom prst="rect">
            <a:avLst/>
          </a:prstGeom>
          <a:solidFill>
            <a:srgbClr val="6B5E7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design and automation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Defect 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Agile project management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BE9852C-E117-4737-8251-7572FF229C59}"/>
              </a:ext>
            </a:extLst>
          </p:cNvPr>
          <p:cNvSpPr txBox="1">
            <a:spLocks/>
          </p:cNvSpPr>
          <p:nvPr/>
        </p:nvSpPr>
        <p:spPr>
          <a:xfrm>
            <a:off x="9266977" y="2912882"/>
            <a:ext cx="2710911" cy="3419836"/>
          </a:xfrm>
          <a:prstGeom prst="rect">
            <a:avLst/>
          </a:prstGeom>
          <a:solidFill>
            <a:srgbClr val="007CC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Natural language processing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Optical character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Fraud Intelligence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RPA capabilities of assist edge</a:t>
            </a:r>
          </a:p>
        </p:txBody>
      </p:sp>
    </p:spTree>
    <p:extLst>
      <p:ext uri="{BB962C8B-B14F-4D97-AF65-F5344CB8AC3E}">
        <p14:creationId xmlns:p14="http://schemas.microsoft.com/office/powerpoint/2010/main" val="12055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0963D85-F074-459E-BCFB-0B4C5D7DB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66" r="4" b="4"/>
          <a:stretch/>
        </p:blipFill>
        <p:spPr>
          <a:xfrm>
            <a:off x="10150272" y="6332718"/>
            <a:ext cx="862285" cy="40709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3D1FBDB-2093-41F2-8CFD-D4D1195CECD3}"/>
              </a:ext>
            </a:extLst>
          </p:cNvPr>
          <p:cNvGrpSpPr/>
          <p:nvPr/>
        </p:nvGrpSpPr>
        <p:grpSpPr>
          <a:xfrm>
            <a:off x="18564" y="-18184"/>
            <a:ext cx="12192000" cy="1143000"/>
            <a:chOff x="0" y="12452"/>
            <a:chExt cx="12192000" cy="1143000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B369FD8-E531-4F5E-9734-D32EBCFD9162}"/>
                </a:ext>
              </a:extLst>
            </p:cNvPr>
            <p:cNvSpPr txBox="1">
              <a:spLocks/>
            </p:cNvSpPr>
            <p:nvPr/>
          </p:nvSpPr>
          <p:spPr>
            <a:xfrm>
              <a:off x="1" y="12452"/>
              <a:ext cx="12191999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" dirty="0">
                  <a:solidFill>
                    <a:srgbClr val="000000"/>
                  </a:solidFill>
                  <a:latin typeface="Calibri Light"/>
                </a:rPr>
                <a:t>Atos’ competitors provide an array of services that include control of payments, optimization of revenue, </a:t>
              </a:r>
              <a:r>
                <a:rPr lang="en-US" sz="3600" b="1" spc="-1" dirty="0" err="1">
                  <a:solidFill>
                    <a:srgbClr val="000000"/>
                  </a:solidFill>
                  <a:latin typeface="Calibri Light"/>
                </a:rPr>
                <a:t>etc</a:t>
              </a:r>
              <a:endParaRPr lang="en-US" sz="3600" spc="-1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46B20F-790B-47A2-AD67-F8C91B43028B}"/>
                </a:ext>
              </a:extLst>
            </p:cNvPr>
            <p:cNvCxnSpPr/>
            <p:nvPr/>
          </p:nvCxnSpPr>
          <p:spPr>
            <a:xfrm>
              <a:off x="0" y="1144876"/>
              <a:ext cx="121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1A48E-60B3-4163-9EF4-D55814BB5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99" y="1397433"/>
            <a:ext cx="1714500" cy="1914525"/>
          </a:xfrm>
          <a:prstGeom prst="rect">
            <a:avLst/>
          </a:prstGeom>
        </p:spPr>
      </p:pic>
      <p:pic>
        <p:nvPicPr>
          <p:cNvPr id="25" name="Picture 24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375DED0B-2F20-40CA-8E0A-7B0E3D78E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887" y="1503937"/>
            <a:ext cx="1562789" cy="12490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9E7EC2-6E08-4BD4-8DC9-FF3A60ABE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063" y="1766750"/>
            <a:ext cx="1714739" cy="666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439E91-98C6-4F49-8561-10C24FF65EC3}"/>
              </a:ext>
            </a:extLst>
          </p:cNvPr>
          <p:cNvSpPr txBox="1"/>
          <p:nvPr/>
        </p:nvSpPr>
        <p:spPr>
          <a:xfrm>
            <a:off x="2236729" y="6678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FB258-1BBF-40AE-814C-2AC3791D3AAA}"/>
              </a:ext>
            </a:extLst>
          </p:cNvPr>
          <p:cNvSpPr txBox="1"/>
          <p:nvPr/>
        </p:nvSpPr>
        <p:spPr>
          <a:xfrm>
            <a:off x="2379214" y="7047924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75CE47E-C36A-40BA-8036-7CFEDA19F398}"/>
              </a:ext>
            </a:extLst>
          </p:cNvPr>
          <p:cNvSpPr txBox="1">
            <a:spLocks/>
          </p:cNvSpPr>
          <p:nvPr/>
        </p:nvSpPr>
        <p:spPr>
          <a:xfrm>
            <a:off x="362794" y="2912882"/>
            <a:ext cx="2710911" cy="34198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muXo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- o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ptimization using genetic algorithms,, ant colony and particle swarms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Applications - 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airline gate optimization, route optimization</a:t>
            </a:r>
            <a:endParaRPr lang="en-US" sz="2000" spc="-1" dirty="0">
              <a:solidFill>
                <a:schemeClr val="bg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7828DE3-4F49-41C4-B9F2-5356028BCDD9}"/>
              </a:ext>
            </a:extLst>
          </p:cNvPr>
          <p:cNvSpPr txBox="1">
            <a:spLocks/>
          </p:cNvSpPr>
          <p:nvPr/>
        </p:nvSpPr>
        <p:spPr>
          <a:xfrm>
            <a:off x="4814885" y="2912882"/>
            <a:ext cx="2710911" cy="3419836"/>
          </a:xfrm>
          <a:prstGeom prst="rect">
            <a:avLst/>
          </a:prstGeom>
          <a:solidFill>
            <a:srgbClr val="6B5E7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1"/>
                </a:solidFill>
                <a:latin typeface="Calibri"/>
              </a:rPr>
              <a:t>Wipro HOLMES - 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front to back digital workforce for IT development</a:t>
            </a:r>
            <a:r>
              <a:rPr lang="en-US" sz="2000" b="1" spc="-1" dirty="0">
                <a:solidFill>
                  <a:schemeClr val="bg1"/>
                </a:solidFill>
                <a:latin typeface="Calibri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Applications -</a:t>
            </a:r>
          </a:p>
          <a:p>
            <a:pPr marL="228960" lvl="1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</a:pPr>
            <a:r>
              <a:rPr lang="en-US" sz="2000" b="0" strike="noStrike" spc="-1" dirty="0">
                <a:solidFill>
                  <a:schemeClr val="bg1"/>
                </a:solidFill>
                <a:latin typeface="Calibri"/>
              </a:rPr>
              <a:t>Offers services across 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IT</a:t>
            </a:r>
            <a:r>
              <a:rPr lang="en-US" sz="2000" b="0" strike="noStrike" spc="-1" dirty="0">
                <a:solidFill>
                  <a:schemeClr val="bg1"/>
                </a:solidFill>
                <a:latin typeface="Calibri"/>
              </a:rPr>
              <a:t> and project management.</a:t>
            </a:r>
            <a:endParaRPr lang="en-US" sz="2000" spc="-1" dirty="0">
              <a:solidFill>
                <a:schemeClr val="bg1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BE9852C-E117-4737-8251-7572FF229C59}"/>
              </a:ext>
            </a:extLst>
          </p:cNvPr>
          <p:cNvSpPr txBox="1">
            <a:spLocks/>
          </p:cNvSpPr>
          <p:nvPr/>
        </p:nvSpPr>
        <p:spPr>
          <a:xfrm>
            <a:off x="9266977" y="2912882"/>
            <a:ext cx="2710911" cy="3419836"/>
          </a:xfrm>
          <a:prstGeom prst="rect">
            <a:avLst/>
          </a:prstGeom>
          <a:solidFill>
            <a:srgbClr val="007CC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Infosys NIA - 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RPA capabilities of </a:t>
            </a:r>
            <a:r>
              <a:rPr lang="en-US" sz="2000" spc="-1" dirty="0" err="1">
                <a:solidFill>
                  <a:schemeClr val="bg1"/>
                </a:solidFill>
                <a:latin typeface="Calibri"/>
              </a:rPr>
              <a:t>AssistEdge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,  natural language processing (NLP)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Applications - </a:t>
            </a:r>
            <a:r>
              <a:rPr lang="en-US" sz="2000" spc="-1" dirty="0">
                <a:solidFill>
                  <a:schemeClr val="bg1"/>
                </a:solidFill>
                <a:latin typeface="Calibri"/>
              </a:rPr>
              <a:t>forecasting revenue, customer behavior and fraud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05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2"/>
          <p:cNvPicPr/>
          <p:nvPr/>
        </p:nvPicPr>
        <p:blipFill>
          <a:blip r:embed="rId3"/>
          <a:stretch/>
        </p:blipFill>
        <p:spPr>
          <a:xfrm>
            <a:off x="954360" y="2144160"/>
            <a:ext cx="4783320" cy="4163760"/>
          </a:xfrm>
          <a:prstGeom prst="rect">
            <a:avLst/>
          </a:prstGeom>
          <a:ln>
            <a:noFill/>
          </a:ln>
        </p:spPr>
      </p:pic>
      <p:pic>
        <p:nvPicPr>
          <p:cNvPr id="205" name="Picture 3"/>
          <p:cNvPicPr/>
          <p:nvPr/>
        </p:nvPicPr>
        <p:blipFill>
          <a:blip r:embed="rId4"/>
          <a:stretch/>
        </p:blipFill>
        <p:spPr>
          <a:xfrm>
            <a:off x="6544440" y="2237400"/>
            <a:ext cx="4692960" cy="39772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386000" y="1396080"/>
            <a:ext cx="3819240" cy="694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COMPETITORS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986520" y="1396080"/>
            <a:ext cx="3819240" cy="694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ATOS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09" name="CustomShape 5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Atos vs. Competitors - Comparison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10" name="Line 6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1" name="Picture 9"/>
          <p:cNvPicPr/>
          <p:nvPr/>
        </p:nvPicPr>
        <p:blipFill>
          <a:blip r:embed="rId5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2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14" name="CustomShape 3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Overview - Atos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15" name="Line 4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6" name="Picture 9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4"/>
          <a:stretch/>
        </p:blipFill>
        <p:spPr>
          <a:xfrm>
            <a:off x="1849320" y="1282680"/>
            <a:ext cx="8493120" cy="5061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9" name="Group 2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20" name="CustomShape 3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Overview - Competitors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21" name="Line 4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2" name="Picture 9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pic>
        <p:nvPicPr>
          <p:cNvPr id="223" name="Picture 11"/>
          <p:cNvPicPr/>
          <p:nvPr/>
        </p:nvPicPr>
        <p:blipFill>
          <a:blip r:embed="rId4"/>
          <a:stretch/>
        </p:blipFill>
        <p:spPr>
          <a:xfrm>
            <a:off x="1844640" y="1281240"/>
            <a:ext cx="8517960" cy="5065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498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Open Sans Extrabold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 Pillai</dc:creator>
  <dc:description/>
  <cp:lastModifiedBy>GOGUL VENGATESH</cp:lastModifiedBy>
  <cp:revision>19</cp:revision>
  <dcterms:created xsi:type="dcterms:W3CDTF">2019-11-08T00:06:13Z</dcterms:created>
  <dcterms:modified xsi:type="dcterms:W3CDTF">2019-11-29T21:13:24Z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