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7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B7B5F-291A-4AB2-BC73-41B03C526847}" type="datetimeFigureOut">
              <a:rPr lang="en-SG" smtClean="0"/>
              <a:t>30/5/2021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1973F-DB28-478D-BC30-BD875087DF85}" type="slidenum">
              <a:rPr lang="en-SG" smtClean="0"/>
              <a:t>‹#›</a:t>
            </a:fld>
            <a:endParaRPr lang="en-SG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B7B5F-291A-4AB2-BC73-41B03C526847}" type="datetimeFigureOut">
              <a:rPr lang="en-SG" smtClean="0"/>
              <a:t>30/5/2021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1973F-DB28-478D-BC30-BD875087DF85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B7B5F-291A-4AB2-BC73-41B03C526847}" type="datetimeFigureOut">
              <a:rPr lang="en-SG" smtClean="0"/>
              <a:t>30/5/2021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1973F-DB28-478D-BC30-BD875087DF85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B7B5F-291A-4AB2-BC73-41B03C526847}" type="datetimeFigureOut">
              <a:rPr lang="en-SG" smtClean="0"/>
              <a:t>30/5/2021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1973F-DB28-478D-BC30-BD875087DF85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B7B5F-291A-4AB2-BC73-41B03C526847}" type="datetimeFigureOut">
              <a:rPr lang="en-SG" smtClean="0"/>
              <a:t>30/5/2021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1973F-DB28-478D-BC30-BD875087DF85}" type="slidenum">
              <a:rPr lang="en-SG" smtClean="0"/>
              <a:t>‹#›</a:t>
            </a:fld>
            <a:endParaRPr lang="en-SG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B7B5F-291A-4AB2-BC73-41B03C526847}" type="datetimeFigureOut">
              <a:rPr lang="en-SG" smtClean="0"/>
              <a:t>30/5/2021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1973F-DB28-478D-BC30-BD875087DF85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B7B5F-291A-4AB2-BC73-41B03C526847}" type="datetimeFigureOut">
              <a:rPr lang="en-SG" smtClean="0"/>
              <a:t>30/5/2021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1973F-DB28-478D-BC30-BD875087DF85}" type="slidenum">
              <a:rPr lang="en-SG" smtClean="0"/>
              <a:t>‹#›</a:t>
            </a:fld>
            <a:endParaRPr lang="en-SG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B7B5F-291A-4AB2-BC73-41B03C526847}" type="datetimeFigureOut">
              <a:rPr lang="en-SG" smtClean="0"/>
              <a:t>30/5/2021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1973F-DB28-478D-BC30-BD875087DF85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B7B5F-291A-4AB2-BC73-41B03C526847}" type="datetimeFigureOut">
              <a:rPr lang="en-SG" smtClean="0"/>
              <a:t>30/5/2021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1973F-DB28-478D-BC30-BD875087DF85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B7B5F-291A-4AB2-BC73-41B03C526847}" type="datetimeFigureOut">
              <a:rPr lang="en-SG" smtClean="0"/>
              <a:t>30/5/2021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1973F-DB28-478D-BC30-BD875087DF85}" type="slidenum">
              <a:rPr lang="en-SG" smtClean="0"/>
              <a:t>‹#›</a:t>
            </a:fld>
            <a:endParaRPr lang="en-SG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B7B5F-291A-4AB2-BC73-41B03C526847}" type="datetimeFigureOut">
              <a:rPr lang="en-SG" smtClean="0"/>
              <a:t>30/5/2021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1973F-DB28-478D-BC30-BD875087DF85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3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44BB7B5F-291A-4AB2-BC73-41B03C526847}" type="datetimeFigureOut">
              <a:rPr lang="en-SG" smtClean="0"/>
              <a:t>30/5/2021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A161973F-DB28-478D-BC30-BD875087DF85}" type="slidenum">
              <a:rPr lang="en-SG" smtClean="0"/>
              <a:t>‹#›</a:t>
            </a:fld>
            <a:endParaRPr lang="en-S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41" r:id="rId1"/>
    <p:sldLayoutId id="2147484742" r:id="rId2"/>
    <p:sldLayoutId id="2147484743" r:id="rId3"/>
    <p:sldLayoutId id="2147484744" r:id="rId4"/>
    <p:sldLayoutId id="2147484745" r:id="rId5"/>
    <p:sldLayoutId id="2147484746" r:id="rId6"/>
    <p:sldLayoutId id="2147484747" r:id="rId7"/>
    <p:sldLayoutId id="2147484748" r:id="rId8"/>
    <p:sldLayoutId id="2147484749" r:id="rId9"/>
    <p:sldLayoutId id="2147484750" r:id="rId10"/>
    <p:sldLayoutId id="214748475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576" y="620688"/>
            <a:ext cx="7772400" cy="3240360"/>
          </a:xfrm>
        </p:spPr>
        <p:txBody>
          <a:bodyPr>
            <a:normAutofit/>
          </a:bodyPr>
          <a:lstStyle/>
          <a:p>
            <a:r>
              <a:rPr lang="en-GB" sz="6000" b="1" dirty="0" smtClean="0"/>
              <a:t>SAT and ACT Analysis</a:t>
            </a:r>
            <a:endParaRPr lang="en-SG" sz="6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5000" dirty="0" smtClean="0"/>
              <a:t>Oscar </a:t>
            </a:r>
            <a:r>
              <a:rPr lang="en-GB" sz="5000" dirty="0" err="1" smtClean="0"/>
              <a:t>Goh</a:t>
            </a:r>
            <a:endParaRPr lang="en-SG" sz="5000" dirty="0"/>
          </a:p>
        </p:txBody>
      </p:sp>
    </p:spTree>
    <p:extLst>
      <p:ext uri="{BB962C8B-B14F-4D97-AF65-F5344CB8AC3E}">
        <p14:creationId xmlns:p14="http://schemas.microsoft.com/office/powerpoint/2010/main" val="3953362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2523" y="620688"/>
            <a:ext cx="7772400" cy="1296144"/>
          </a:xfrm>
        </p:spPr>
        <p:txBody>
          <a:bodyPr>
            <a:noAutofit/>
          </a:bodyPr>
          <a:lstStyle/>
          <a:p>
            <a:r>
              <a:rPr lang="en-GB" sz="3500" b="1" dirty="0" smtClean="0"/>
              <a:t>Conclusion and recommendation</a:t>
            </a:r>
            <a:endParaRPr lang="en-SG" sz="35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5034" y="4293096"/>
            <a:ext cx="3408966" cy="2110630"/>
          </a:xfrm>
          <a:prstGeom prst="rect">
            <a:avLst/>
          </a:prstGeom>
        </p:spPr>
      </p:pic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107504" y="1916832"/>
            <a:ext cx="5688632" cy="4680520"/>
          </a:xfrm>
        </p:spPr>
        <p:txBody>
          <a:bodyPr>
            <a:normAutofit fontScale="55000" lnSpcReduction="20000"/>
          </a:bodyPr>
          <a:lstStyle/>
          <a:p>
            <a:r>
              <a:rPr lang="en-GB" sz="4500" dirty="0" smtClean="0"/>
              <a:t>State of choice: </a:t>
            </a:r>
            <a:r>
              <a:rPr lang="en-GB" sz="4500" b="1" dirty="0" smtClean="0"/>
              <a:t>Minnesota</a:t>
            </a:r>
          </a:p>
          <a:p>
            <a:pPr marL="685800" indent="-685800">
              <a:buClrTx/>
              <a:buFont typeface="Wingdings" pitchFamily="2" charset="2"/>
              <a:buChar char="v"/>
            </a:pPr>
            <a:r>
              <a:rPr lang="en-GB" sz="4800" dirty="0"/>
              <a:t>States with lower participation rate in SAT so growth potential is higher as there will be more room for conversion.</a:t>
            </a:r>
          </a:p>
          <a:p>
            <a:pPr marL="685800" indent="-685800">
              <a:buClrTx/>
              <a:buFont typeface="Wingdings" pitchFamily="2" charset="2"/>
              <a:buChar char="v"/>
            </a:pPr>
            <a:r>
              <a:rPr lang="en-GB" sz="4800" dirty="0"/>
              <a:t>States with relatively higher population. Higher population equates to a wider target audience.</a:t>
            </a:r>
          </a:p>
          <a:p>
            <a:pPr marL="685800" indent="-685800">
              <a:buClrTx/>
              <a:buFont typeface="Wingdings" pitchFamily="2" charset="2"/>
              <a:buChar char="v"/>
            </a:pPr>
            <a:r>
              <a:rPr lang="en-GB" sz="4800" dirty="0"/>
              <a:t>States with higher spending budget allocated per pupil implies the level of importance a State places on academic.</a:t>
            </a:r>
          </a:p>
          <a:p>
            <a:pPr marL="685800" indent="-685800">
              <a:buFont typeface="Wingdings" pitchFamily="2" charset="2"/>
              <a:buChar char="v"/>
            </a:pPr>
            <a:endParaRPr lang="en-SG" sz="45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5035" y="2026996"/>
            <a:ext cx="3381256" cy="2164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21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576" y="620688"/>
            <a:ext cx="7772400" cy="1152128"/>
          </a:xfrm>
        </p:spPr>
        <p:txBody>
          <a:bodyPr>
            <a:normAutofit/>
          </a:bodyPr>
          <a:lstStyle/>
          <a:p>
            <a:r>
              <a:rPr lang="en-GB" sz="6000" b="1" dirty="0" smtClean="0"/>
              <a:t>Background</a:t>
            </a:r>
            <a:endParaRPr lang="en-SG" sz="6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2204864"/>
            <a:ext cx="6172200" cy="4320480"/>
          </a:xfrm>
        </p:spPr>
        <p:txBody>
          <a:bodyPr>
            <a:normAutofit fontScale="40000" lnSpcReduction="20000"/>
          </a:bodyPr>
          <a:lstStyle/>
          <a:p>
            <a:r>
              <a:rPr lang="en-GB" sz="5000" dirty="0"/>
              <a:t>The ACT was created by an education professor at the University of Iowa named Everett Franklin Lindquist in 1959 as a competition to SAT</a:t>
            </a:r>
            <a:r>
              <a:rPr lang="en-GB" sz="5000" dirty="0" smtClean="0"/>
              <a:t>. It </a:t>
            </a:r>
            <a:r>
              <a:rPr lang="en-GB" sz="5000" dirty="0"/>
              <a:t>was administered to 75460 students in the first year it was created. </a:t>
            </a:r>
            <a:r>
              <a:rPr lang="en-GB" sz="5000" dirty="0" smtClean="0"/>
              <a:t>It </a:t>
            </a:r>
            <a:r>
              <a:rPr lang="en-GB" sz="5000" dirty="0"/>
              <a:t>gained popularity and grew the number to over a million in 1972. </a:t>
            </a:r>
            <a:endParaRPr lang="en-GB" sz="5000" dirty="0" smtClean="0"/>
          </a:p>
          <a:p>
            <a:endParaRPr lang="en-GB" sz="5000" dirty="0" smtClean="0"/>
          </a:p>
          <a:p>
            <a:r>
              <a:rPr lang="en-GB" sz="5000" dirty="0" smtClean="0"/>
              <a:t>By </a:t>
            </a:r>
            <a:r>
              <a:rPr lang="en-GB" sz="5000" dirty="0"/>
              <a:t>2015, ACT has surpassed SAT as the most popular college admissions </a:t>
            </a:r>
            <a:r>
              <a:rPr lang="en-GB" sz="5000" dirty="0" smtClean="0"/>
              <a:t>test. </a:t>
            </a:r>
          </a:p>
          <a:p>
            <a:endParaRPr lang="en-GB" sz="5000" dirty="0" smtClean="0"/>
          </a:p>
          <a:p>
            <a:r>
              <a:rPr lang="en-GB" sz="5000" dirty="0" smtClean="0"/>
              <a:t>In </a:t>
            </a:r>
            <a:r>
              <a:rPr lang="en-GB" sz="5000" dirty="0"/>
              <a:t>2016, a new format of SAT with less confusing question phrasing and trigonometry in the math section was released.</a:t>
            </a:r>
            <a:endParaRPr lang="en-SG" sz="5000" dirty="0"/>
          </a:p>
        </p:txBody>
      </p:sp>
    </p:spTree>
    <p:extLst>
      <p:ext uri="{BB962C8B-B14F-4D97-AF65-F5344CB8AC3E}">
        <p14:creationId xmlns:p14="http://schemas.microsoft.com/office/powerpoint/2010/main" val="790585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576" y="620688"/>
            <a:ext cx="7772400" cy="1152128"/>
          </a:xfrm>
        </p:spPr>
        <p:txBody>
          <a:bodyPr>
            <a:normAutofit fontScale="90000"/>
          </a:bodyPr>
          <a:lstStyle/>
          <a:p>
            <a:r>
              <a:rPr lang="en-GB" sz="6000" b="1" dirty="0" smtClean="0"/>
              <a:t>Problem statement</a:t>
            </a:r>
            <a:endParaRPr lang="en-SG" sz="6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2204864"/>
            <a:ext cx="6172200" cy="4104456"/>
          </a:xfrm>
        </p:spPr>
        <p:txBody>
          <a:bodyPr>
            <a:normAutofit fontScale="92500" lnSpcReduction="10000"/>
          </a:bodyPr>
          <a:lstStyle/>
          <a:p>
            <a:r>
              <a:rPr lang="en-GB" sz="5000" dirty="0"/>
              <a:t>To make </a:t>
            </a:r>
            <a:r>
              <a:rPr lang="en-GB" sz="5000" dirty="0" smtClean="0"/>
              <a:t>recommendation of a State </a:t>
            </a:r>
            <a:r>
              <a:rPr lang="en-GB" sz="5000" dirty="0"/>
              <a:t>to the College </a:t>
            </a:r>
            <a:r>
              <a:rPr lang="en-GB" sz="5000" dirty="0" smtClean="0"/>
              <a:t>Board to </a:t>
            </a:r>
            <a:r>
              <a:rPr lang="en-GB" sz="5000" dirty="0"/>
              <a:t>increase the participation </a:t>
            </a:r>
            <a:r>
              <a:rPr lang="en-GB" sz="5000" dirty="0" smtClean="0"/>
              <a:t>rate in SAT.</a:t>
            </a:r>
            <a:endParaRPr lang="en-SG" sz="5000" dirty="0"/>
          </a:p>
        </p:txBody>
      </p:sp>
    </p:spTree>
    <p:extLst>
      <p:ext uri="{BB962C8B-B14F-4D97-AF65-F5344CB8AC3E}">
        <p14:creationId xmlns:p14="http://schemas.microsoft.com/office/powerpoint/2010/main" val="2541202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576" y="620688"/>
            <a:ext cx="7772400" cy="1152128"/>
          </a:xfrm>
        </p:spPr>
        <p:txBody>
          <a:bodyPr>
            <a:normAutofit/>
          </a:bodyPr>
          <a:lstStyle/>
          <a:p>
            <a:r>
              <a:rPr lang="en-GB" sz="6000" b="1" dirty="0" smtClean="0"/>
              <a:t>Data</a:t>
            </a:r>
            <a:endParaRPr lang="en-SG" sz="6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1895178"/>
            <a:ext cx="4320480" cy="4702174"/>
          </a:xfrm>
        </p:spPr>
        <p:txBody>
          <a:bodyPr>
            <a:normAutofit/>
          </a:bodyPr>
          <a:lstStyle/>
          <a:p>
            <a:r>
              <a:rPr lang="en-GB" sz="5000" dirty="0" smtClean="0"/>
              <a:t>Data of SAT and ACT in years 2017 and 2018 are used for this analysis.</a:t>
            </a:r>
            <a:endParaRPr lang="en-SG" sz="5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1916832"/>
            <a:ext cx="4743450" cy="451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96370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576" y="620688"/>
            <a:ext cx="7772400" cy="1584176"/>
          </a:xfrm>
        </p:spPr>
        <p:txBody>
          <a:bodyPr>
            <a:normAutofit/>
          </a:bodyPr>
          <a:lstStyle/>
          <a:p>
            <a:r>
              <a:rPr lang="en-GB" sz="3000" b="1" dirty="0" smtClean="0"/>
              <a:t>Exploring the correlation in participation rates and test scores between SAT and ACT</a:t>
            </a:r>
            <a:endParaRPr lang="en-SG" sz="3000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3" y="2348880"/>
            <a:ext cx="9136063" cy="431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67047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576" y="620688"/>
            <a:ext cx="7772400" cy="1584176"/>
          </a:xfrm>
        </p:spPr>
        <p:txBody>
          <a:bodyPr>
            <a:normAutofit/>
          </a:bodyPr>
          <a:lstStyle/>
          <a:p>
            <a:r>
              <a:rPr lang="en-GB" sz="3000" b="1" dirty="0" smtClean="0"/>
              <a:t>Exploring the correlation in participation rates in 2017 and 2018 between SAT and ACT</a:t>
            </a:r>
            <a:endParaRPr lang="en-SG" sz="3000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2204864"/>
            <a:ext cx="5726113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107504" y="2204864"/>
            <a:ext cx="3168352" cy="4392488"/>
          </a:xfrm>
        </p:spPr>
        <p:txBody>
          <a:bodyPr>
            <a:normAutofit/>
          </a:bodyPr>
          <a:lstStyle/>
          <a:p>
            <a:r>
              <a:rPr lang="en-GB" sz="3800" dirty="0" smtClean="0"/>
              <a:t>Distributions are bimodal with high distribution in both extremes</a:t>
            </a:r>
            <a:endParaRPr lang="en-SG" sz="3800" dirty="0"/>
          </a:p>
        </p:txBody>
      </p:sp>
    </p:spTree>
    <p:extLst>
      <p:ext uri="{BB962C8B-B14F-4D97-AF65-F5344CB8AC3E}">
        <p14:creationId xmlns:p14="http://schemas.microsoft.com/office/powerpoint/2010/main" val="2129127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576" y="620688"/>
            <a:ext cx="7772400" cy="1584176"/>
          </a:xfrm>
        </p:spPr>
        <p:txBody>
          <a:bodyPr>
            <a:noAutofit/>
          </a:bodyPr>
          <a:lstStyle/>
          <a:p>
            <a:r>
              <a:rPr lang="en-GB" sz="4000" b="1" dirty="0" smtClean="0"/>
              <a:t>Highest  improvements in participation rate in SAT</a:t>
            </a:r>
            <a:endParaRPr lang="en-SG" sz="4000" b="1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107504" y="2204864"/>
            <a:ext cx="3168352" cy="4392488"/>
          </a:xfrm>
        </p:spPr>
        <p:txBody>
          <a:bodyPr>
            <a:normAutofit lnSpcReduction="10000"/>
          </a:bodyPr>
          <a:lstStyle/>
          <a:p>
            <a:r>
              <a:rPr lang="en-GB" sz="3800" dirty="0" smtClean="0"/>
              <a:t>Bigger increment in participation rate possible in States with lower participation rate</a:t>
            </a:r>
            <a:endParaRPr lang="en-SG" sz="38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6558" y="2420889"/>
            <a:ext cx="5910004" cy="4032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23031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576" y="620688"/>
            <a:ext cx="7772400" cy="1584176"/>
          </a:xfrm>
        </p:spPr>
        <p:txBody>
          <a:bodyPr>
            <a:noAutofit/>
          </a:bodyPr>
          <a:lstStyle/>
          <a:p>
            <a:r>
              <a:rPr lang="en-GB" sz="3500" b="1" dirty="0" smtClean="0"/>
              <a:t>participation rate,</a:t>
            </a:r>
            <a:br>
              <a:rPr lang="en-GB" sz="3500" b="1" dirty="0" smtClean="0"/>
            </a:br>
            <a:r>
              <a:rPr lang="en-GB" sz="3500" b="1" dirty="0" smtClean="0"/>
              <a:t>population,</a:t>
            </a:r>
            <a:br>
              <a:rPr lang="en-GB" sz="3500" b="1" dirty="0" smtClean="0"/>
            </a:br>
            <a:r>
              <a:rPr lang="en-GB" sz="3500" b="1" dirty="0" smtClean="0"/>
              <a:t>spending per pupil</a:t>
            </a:r>
            <a:endParaRPr lang="en-SG" sz="3500" b="1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107504" y="2204864"/>
            <a:ext cx="3168352" cy="4392488"/>
          </a:xfrm>
        </p:spPr>
        <p:txBody>
          <a:bodyPr>
            <a:normAutofit/>
          </a:bodyPr>
          <a:lstStyle/>
          <a:p>
            <a:r>
              <a:rPr lang="en-GB" sz="4500" dirty="0" smtClean="0"/>
              <a:t>Exploring key factors leading to final choice of State</a:t>
            </a:r>
            <a:endParaRPr lang="en-SG" sz="45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9170" y="2348880"/>
            <a:ext cx="5591175" cy="4259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45767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576" y="620688"/>
            <a:ext cx="7772400" cy="1584176"/>
          </a:xfrm>
        </p:spPr>
        <p:txBody>
          <a:bodyPr>
            <a:noAutofit/>
          </a:bodyPr>
          <a:lstStyle/>
          <a:p>
            <a:r>
              <a:rPr lang="en-GB" sz="3500" b="1" dirty="0" smtClean="0"/>
              <a:t>participation rate,</a:t>
            </a:r>
            <a:br>
              <a:rPr lang="en-GB" sz="3500" b="1" dirty="0" smtClean="0"/>
            </a:br>
            <a:r>
              <a:rPr lang="en-GB" sz="3500" b="1" dirty="0" smtClean="0"/>
              <a:t>population,</a:t>
            </a:r>
            <a:br>
              <a:rPr lang="en-GB" sz="3500" b="1" dirty="0" smtClean="0"/>
            </a:br>
            <a:r>
              <a:rPr lang="en-GB" sz="3500" b="1" dirty="0" smtClean="0"/>
              <a:t>spending per pupil</a:t>
            </a:r>
            <a:endParaRPr lang="en-SG" sz="3500" b="1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42" y="2857043"/>
            <a:ext cx="9019562" cy="38028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22759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168</TotalTime>
  <Words>267</Words>
  <Application>Microsoft Office PowerPoint</Application>
  <PresentationFormat>On-screen Show (4:3)</PresentationFormat>
  <Paragraphs>25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Clarity</vt:lpstr>
      <vt:lpstr>SAT and ACT Analysis</vt:lpstr>
      <vt:lpstr>Background</vt:lpstr>
      <vt:lpstr>Problem statement</vt:lpstr>
      <vt:lpstr>Data</vt:lpstr>
      <vt:lpstr>Exploring the correlation in participation rates and test scores between SAT and ACT</vt:lpstr>
      <vt:lpstr>Exploring the correlation in participation rates in 2017 and 2018 between SAT and ACT</vt:lpstr>
      <vt:lpstr>Highest  improvements in participation rate in SAT</vt:lpstr>
      <vt:lpstr>participation rate, population, spending per pupil</vt:lpstr>
      <vt:lpstr>participation rate, population, spending per pupil</vt:lpstr>
      <vt:lpstr>Conclusion and recommendation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12</cp:revision>
  <dcterms:created xsi:type="dcterms:W3CDTF">2021-05-30T01:42:23Z</dcterms:created>
  <dcterms:modified xsi:type="dcterms:W3CDTF">2021-05-30T04:30:46Z</dcterms:modified>
</cp:coreProperties>
</file>