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80" r:id="rId5"/>
    <p:sldId id="261" r:id="rId6"/>
    <p:sldId id="262" r:id="rId7"/>
    <p:sldId id="268" r:id="rId8"/>
    <p:sldId id="264" r:id="rId9"/>
    <p:sldId id="269" r:id="rId10"/>
    <p:sldId id="270" r:id="rId11"/>
    <p:sldId id="272" r:id="rId12"/>
    <p:sldId id="276" r:id="rId13"/>
    <p:sldId id="277" r:id="rId14"/>
    <p:sldId id="278" r:id="rId15"/>
    <p:sldId id="279" r:id="rId16"/>
    <p:sldId id="283" r:id="rId17"/>
    <p:sldId id="284" r:id="rId18"/>
    <p:sldId id="285" r:id="rId19"/>
    <p:sldId id="286" r:id="rId20"/>
    <p:sldId id="287" r:id="rId21"/>
    <p:sldId id="288" r:id="rId22"/>
    <p:sldId id="281" r:id="rId23"/>
    <p:sldId id="265" r:id="rId24"/>
    <p:sldId id="289" r:id="rId25"/>
    <p:sldId id="290"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16882-5C63-4D24-8281-178146B7E308}" v="651" dt="2022-11-07T17:21:17.897"/>
    <p1510:client id="{BF155076-BC37-4BA1-A2A1-4F68A64400F5}" v="213" dt="2022-11-08T06:15:5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07-11-2022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circuito.io/blog/arduino-code/" TargetMode="External"/><Relationship Id="rId2" Type="http://schemas.openxmlformats.org/officeDocument/2006/relationships/hyperlink" Target="https://medium.com/%40muehler.v/simple-hand-gesture-" TargetMode="External"/><Relationship Id="rId1" Type="http://schemas.openxmlformats.org/officeDocument/2006/relationships/slideLayout" Target="../slideLayouts/slideLayout7.xml"/><Relationship Id="rId5" Type="http://schemas.openxmlformats.org/officeDocument/2006/relationships/hyperlink" Target="http://softwaretestingfundamentals.com/unit-" TargetMode="External"/><Relationship Id="rId4" Type="http://schemas.openxmlformats.org/officeDocument/2006/relationships/hyperlink" Target="http://www.geeksforgeeks.org/python-programming-langua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4C433F-A82B-31BB-CFCB-1960902175EB}"/>
              </a:ext>
            </a:extLst>
          </p:cNvPr>
          <p:cNvPicPr>
            <a:picLocks noChangeAspect="1"/>
          </p:cNvPicPr>
          <p:nvPr/>
        </p:nvPicPr>
        <p:blipFill>
          <a:blip r:embed="rId2"/>
          <a:stretch>
            <a:fillRect/>
          </a:stretch>
        </p:blipFill>
        <p:spPr>
          <a:xfrm>
            <a:off x="3522254" y="112947"/>
            <a:ext cx="2675822" cy="1244216"/>
          </a:xfrm>
          <a:prstGeom prst="rect">
            <a:avLst/>
          </a:prstGeom>
        </p:spPr>
      </p:pic>
      <p:sp>
        <p:nvSpPr>
          <p:cNvPr id="7" name="Title 6">
            <a:extLst>
              <a:ext uri="{FF2B5EF4-FFF2-40B4-BE49-F238E27FC236}">
                <a16:creationId xmlns:a16="http://schemas.microsoft.com/office/drawing/2014/main" id="{33716BA5-AFA7-635B-67F2-1B04F4325A65}"/>
              </a:ext>
            </a:extLst>
          </p:cNvPr>
          <p:cNvSpPr>
            <a:spLocks noGrp="1"/>
          </p:cNvSpPr>
          <p:nvPr>
            <p:ph type="title"/>
          </p:nvPr>
        </p:nvSpPr>
        <p:spPr>
          <a:xfrm>
            <a:off x="462013" y="1357163"/>
            <a:ext cx="9201751" cy="77002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p:txBody>
      </p:sp>
      <p:sp>
        <p:nvSpPr>
          <p:cNvPr id="8" name="Content Placeholder 7">
            <a:extLst>
              <a:ext uri="{FF2B5EF4-FFF2-40B4-BE49-F238E27FC236}">
                <a16:creationId xmlns:a16="http://schemas.microsoft.com/office/drawing/2014/main" id="{70465765-F347-11C8-DD82-3C5041E9D9DA}"/>
              </a:ext>
            </a:extLst>
          </p:cNvPr>
          <p:cNvSpPr>
            <a:spLocks noGrp="1"/>
          </p:cNvSpPr>
          <p:nvPr>
            <p:ph idx="1"/>
          </p:nvPr>
        </p:nvSpPr>
        <p:spPr>
          <a:xfrm>
            <a:off x="854908" y="1865861"/>
            <a:ext cx="8596668" cy="4381539"/>
          </a:xfrm>
        </p:spPr>
        <p:txBody>
          <a:bodyPr vert="horz" lIns="91440" tIns="45720" rIns="91440" bIns="45720" rtlCol="0" anchor="t">
            <a:normAutofit lnSpcReduction="10000"/>
          </a:bodyPr>
          <a:lstStyle/>
          <a:p>
            <a:pPr marL="0" indent="0" algn="ctr">
              <a:buNone/>
            </a:pPr>
            <a:r>
              <a:rPr lang="en-US" sz="2800" b="1" dirty="0">
                <a:latin typeface="Times New Roman"/>
                <a:cs typeface="Times New Roman"/>
              </a:rPr>
              <a:t> </a:t>
            </a:r>
            <a:r>
              <a:rPr lang="en-US" sz="2800" b="1" dirty="0">
                <a:ea typeface="+mn-lt"/>
                <a:cs typeface="+mn-lt"/>
              </a:rPr>
              <a:t>FACE AND HAND GESTURE </a:t>
            </a:r>
            <a:endParaRPr lang="en-US">
              <a:latin typeface="Times New Roman"/>
              <a:ea typeface="Calibri"/>
              <a:cs typeface="Times New Roman"/>
            </a:endParaRPr>
          </a:p>
          <a:p>
            <a:pPr algn="ctr">
              <a:buNone/>
            </a:pPr>
            <a:r>
              <a:rPr lang="en-US" sz="2800" b="1" dirty="0">
                <a:ea typeface="+mn-lt"/>
                <a:cs typeface="+mn-lt"/>
              </a:rPr>
              <a:t>RECOGNITION SYSTEM FOR CONTROLLING VLC MEDIA PLAYER</a:t>
            </a:r>
            <a:endParaRPr lang="en-US" dirty="0">
              <a:latin typeface="Times New Roman"/>
              <a:ea typeface="Calibri"/>
              <a:cs typeface="Times New Roman"/>
            </a:endParaRPr>
          </a:p>
          <a:p>
            <a:pPr algn="ctr">
              <a:buNone/>
            </a:pPr>
            <a:r>
              <a:rPr lang="en-US" sz="1600" b="1" dirty="0">
                <a:latin typeface="Calibri"/>
                <a:ea typeface="Calibri"/>
                <a:cs typeface="Calibri"/>
              </a:rPr>
              <a:t> </a:t>
            </a:r>
            <a:r>
              <a:rPr lang="en-US" sz="1600" b="1" dirty="0">
                <a:latin typeface="Times New Roman"/>
                <a:cs typeface="Times New Roman"/>
              </a:rPr>
              <a:t>under the guidance of</a:t>
            </a:r>
            <a:endParaRPr lang="en-US">
              <a:latin typeface="Times New Roman"/>
              <a:cs typeface="Times New Roman"/>
            </a:endParaRPr>
          </a:p>
          <a:p>
            <a:pPr marL="0" indent="0">
              <a:buNone/>
            </a:pPr>
            <a:r>
              <a:rPr lang="en-US" sz="1600" b="1" dirty="0">
                <a:latin typeface="Calibri"/>
                <a:ea typeface="Calibri"/>
                <a:cs typeface="Calibri"/>
              </a:rPr>
              <a:t>                                                                     M.MADHUSUDHAN</a:t>
            </a:r>
            <a:endParaRPr lang="en-US" sz="2400" b="1" dirty="0">
              <a:latin typeface="Times New Roman"/>
              <a:cs typeface="Times New Roman"/>
            </a:endParaRP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Associate professor)</a:t>
            </a:r>
          </a:p>
          <a:p>
            <a:pPr marL="0" indent="0">
              <a:buNone/>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p>
          <a:p>
            <a:pPr marL="0" indent="0">
              <a:buNone/>
            </a:pPr>
            <a:r>
              <a:rPr lang="en-US" sz="2000" b="1" dirty="0">
                <a:latin typeface="Times New Roman"/>
                <a:cs typeface="Times New Roman"/>
              </a:rPr>
              <a:t>                                    K.GOHATHI             (197R1A05L7)</a:t>
            </a:r>
          </a:p>
          <a:p>
            <a:pPr marL="0" indent="0" algn="ctr">
              <a:buNone/>
            </a:pPr>
            <a:r>
              <a:rPr lang="en-US" sz="2000" b="1" dirty="0">
                <a:latin typeface="Times New Roman"/>
                <a:cs typeface="Times New Roman"/>
              </a:rPr>
              <a:t>  K.SAKETH REDDY   (197R1A05L6)</a:t>
            </a:r>
            <a:endParaRPr lang="en-US" dirty="0">
              <a:latin typeface="Trebuchet MS" panose="020B0603020202020204"/>
              <a:ea typeface="Calibri"/>
              <a:cs typeface="Calibri"/>
            </a:endParaRPr>
          </a:p>
          <a:p>
            <a:pPr marL="0" indent="0" algn="ctr">
              <a:buNone/>
            </a:pPr>
            <a:r>
              <a:rPr lang="en-US" sz="2000" b="1" dirty="0">
                <a:latin typeface="Calibri"/>
                <a:ea typeface="Calibri"/>
                <a:cs typeface="Calibri"/>
              </a:rPr>
              <a:t>  K.PRADEEP                         (197R1A05M0)</a:t>
            </a:r>
            <a:endParaRPr lang="en-US" dirty="0"/>
          </a:p>
        </p:txBody>
      </p:sp>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78349" y="476590"/>
            <a:ext cx="8756025" cy="5899981"/>
          </a:xfrm>
        </p:spPr>
        <p:txBody>
          <a:bodyPr>
            <a:normAutofit/>
          </a:bodyPr>
          <a:lstStyle/>
          <a:p>
            <a:r>
              <a:rPr lang="en-IN" sz="3200" b="1" dirty="0">
                <a:solidFill>
                  <a:schemeClr val="tx1"/>
                </a:solidFill>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624334" y="1078031"/>
            <a:ext cx="8596668" cy="5298545"/>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206735" y="4981899"/>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10" name="Picture 10" descr="Diagram&#10;&#10;Description automatically generated">
            <a:extLst>
              <a:ext uri="{FF2B5EF4-FFF2-40B4-BE49-F238E27FC236}">
                <a16:creationId xmlns:a16="http://schemas.microsoft.com/office/drawing/2014/main" id="{12047110-231E-AA0F-5A9F-4F8FE1F6DF4D}"/>
              </a:ext>
            </a:extLst>
          </p:cNvPr>
          <p:cNvPicPr>
            <a:picLocks noChangeAspect="1"/>
          </p:cNvPicPr>
          <p:nvPr/>
        </p:nvPicPr>
        <p:blipFill>
          <a:blip r:embed="rId2"/>
          <a:stretch>
            <a:fillRect/>
          </a:stretch>
        </p:blipFill>
        <p:spPr>
          <a:xfrm>
            <a:off x="1451708" y="1329137"/>
            <a:ext cx="6181969" cy="5528341"/>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a:xfrm>
            <a:off x="840963" y="1270000"/>
            <a:ext cx="8596668" cy="1320800"/>
          </a:xfrm>
        </p:spPr>
        <p:txBody>
          <a:bodyPr>
            <a:normAutofit/>
          </a:bodyPr>
          <a:lstStyle/>
          <a:p>
            <a:r>
              <a:rPr lang="en-IN" sz="3200" b="1" dirty="0">
                <a:solidFill>
                  <a:schemeClr val="tx1"/>
                </a:solidFill>
              </a:rPr>
              <a:t>MODULE SPECIFICATIONS: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677334" y="1930400"/>
            <a:ext cx="8596668" cy="3880773"/>
          </a:xfrm>
        </p:spPr>
        <p:txBody>
          <a:bodyPr vert="horz" lIns="91440" tIns="45720" rIns="91440" bIns="45720" rtlCol="0" anchor="t">
            <a:normAutofit/>
          </a:bodyPr>
          <a:lstStyle/>
          <a:p>
            <a:pPr>
              <a:buFont typeface="Wingdings" panose="05000000000000000000" pitchFamily="2" charset="2"/>
              <a:buChar char="v"/>
            </a:pPr>
            <a:r>
              <a:rPr lang="en-IN" sz="2800" dirty="0">
                <a:latin typeface="Calibri"/>
                <a:ea typeface="Calibri"/>
                <a:cs typeface="Calibri"/>
              </a:rPr>
              <a:t>USER       :The user </a:t>
            </a:r>
            <a:r>
              <a:rPr lang="en-IN" sz="2800" dirty="0" err="1">
                <a:latin typeface="Calibri"/>
                <a:ea typeface="Calibri"/>
                <a:cs typeface="Calibri"/>
              </a:rPr>
              <a:t>controlles</a:t>
            </a:r>
            <a:r>
              <a:rPr lang="en-IN" sz="2800" dirty="0">
                <a:latin typeface="Calibri"/>
                <a:ea typeface="Calibri"/>
                <a:cs typeface="Calibri"/>
              </a:rPr>
              <a:t> the </a:t>
            </a:r>
            <a:r>
              <a:rPr lang="en-IN" sz="2800" dirty="0" err="1">
                <a:latin typeface="Calibri"/>
                <a:ea typeface="Calibri"/>
                <a:cs typeface="Calibri"/>
              </a:rPr>
              <a:t>VLc</a:t>
            </a:r>
            <a:r>
              <a:rPr lang="en-IN" sz="2800" dirty="0">
                <a:latin typeface="Calibri"/>
                <a:ea typeface="Calibri"/>
                <a:cs typeface="Calibri"/>
              </a:rPr>
              <a:t> media Player by showing the hand</a:t>
            </a:r>
            <a:endParaRPr lang="en-US" sz="2800">
              <a:solidFill>
                <a:srgbClr val="000000"/>
              </a:solidFill>
              <a:latin typeface="Times New Roman"/>
              <a:ea typeface="Calibri" panose="020F0502020204030204" pitchFamily="34" charset="0"/>
              <a:cs typeface="Calibri" panose="020F0502020204030204" pitchFamily="34" charset="0"/>
            </a:endParaRPr>
          </a:p>
          <a:p>
            <a:pPr>
              <a:buFont typeface="Wingdings" panose="05000000000000000000" pitchFamily="2" charset="2"/>
              <a:buChar char="v"/>
            </a:pPr>
            <a:r>
              <a:rPr lang="en-IN" sz="2800" dirty="0">
                <a:latin typeface="Calibri"/>
                <a:ea typeface="Calibri"/>
                <a:cs typeface="Calibri"/>
              </a:rPr>
              <a:t>System     : the system takes the input of the user and display the result by recognition of hand</a:t>
            </a:r>
            <a:endParaRPr lang="en-US" sz="2800">
              <a:solidFill>
                <a:srgbClr val="000000"/>
              </a:solidFill>
              <a:latin typeface="Times New Roman"/>
              <a:ea typeface="Calibri" panose="020F0502020204030204" pitchFamily="34" charset="0"/>
              <a:cs typeface="Calibri" panose="020F0502020204030204" pitchFamily="34" charset="0"/>
            </a:endParaRPr>
          </a:p>
          <a:p>
            <a:pPr>
              <a:buFont typeface="Wingdings" panose="05000000000000000000" pitchFamily="2" charset="2"/>
              <a:buChar char="v"/>
            </a:pPr>
            <a:endParaRPr lang="en-IN" sz="2000" dirty="0">
              <a:solidFill>
                <a:srgbClr val="404040"/>
              </a:solidFill>
              <a:latin typeface="Calibri"/>
              <a:ea typeface="Calibri"/>
              <a:cs typeface="Calibri"/>
            </a:endParaRPr>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B2E2-4CE0-931F-98AF-1DB1F3EF0C3F}"/>
              </a:ext>
            </a:extLst>
          </p:cNvPr>
          <p:cNvSpPr>
            <a:spLocks noGrp="1"/>
          </p:cNvSpPr>
          <p:nvPr>
            <p:ph type="title"/>
          </p:nvPr>
        </p:nvSpPr>
        <p:spPr>
          <a:xfrm>
            <a:off x="311574" y="571168"/>
            <a:ext cx="8596668" cy="678511"/>
          </a:xfrm>
        </p:spPr>
        <p:txBody>
          <a:bodyPr>
            <a:normAutofit/>
          </a:bodyPr>
          <a:lstStyle/>
          <a:p>
            <a:r>
              <a:rPr lang="en-IN" sz="3200" b="1" dirty="0">
                <a:solidFill>
                  <a:schemeClr val="tx1"/>
                </a:solidFill>
              </a:rPr>
              <a:t>                       Use Case Diagram</a:t>
            </a:r>
          </a:p>
        </p:txBody>
      </p:sp>
      <p:pic>
        <p:nvPicPr>
          <p:cNvPr id="5" name="Picture 6" descr="Diagram&#10;&#10;Description automatically generated">
            <a:extLst>
              <a:ext uri="{FF2B5EF4-FFF2-40B4-BE49-F238E27FC236}">
                <a16:creationId xmlns:a16="http://schemas.microsoft.com/office/drawing/2014/main" id="{374A2BAF-F699-D293-A317-12C2E5727FA1}"/>
              </a:ext>
            </a:extLst>
          </p:cNvPr>
          <p:cNvPicPr>
            <a:picLocks noGrp="1" noChangeAspect="1"/>
          </p:cNvPicPr>
          <p:nvPr>
            <p:ph idx="1"/>
          </p:nvPr>
        </p:nvPicPr>
        <p:blipFill>
          <a:blip r:embed="rId2"/>
          <a:stretch>
            <a:fillRect/>
          </a:stretch>
        </p:blipFill>
        <p:spPr>
          <a:xfrm>
            <a:off x="1877658" y="1252051"/>
            <a:ext cx="7151202" cy="5529846"/>
          </a:xfrm>
        </p:spPr>
      </p:pic>
    </p:spTree>
    <p:extLst>
      <p:ext uri="{BB962C8B-B14F-4D97-AF65-F5344CB8AC3E}">
        <p14:creationId xmlns:p14="http://schemas.microsoft.com/office/powerpoint/2010/main" val="169246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4FEC-AB2E-D2E4-008C-0C7F64DE3BDC}"/>
              </a:ext>
            </a:extLst>
          </p:cNvPr>
          <p:cNvSpPr>
            <a:spLocks noGrp="1"/>
          </p:cNvSpPr>
          <p:nvPr>
            <p:ph type="title"/>
          </p:nvPr>
        </p:nvSpPr>
        <p:spPr>
          <a:xfrm>
            <a:off x="677334" y="609600"/>
            <a:ext cx="8596668" cy="1320800"/>
          </a:xfrm>
        </p:spPr>
        <p:txBody>
          <a:bodyPr anchor="t">
            <a:normAutofit/>
          </a:bodyPr>
          <a:lstStyle/>
          <a:p>
            <a:r>
              <a:rPr lang="en-IN" b="1"/>
              <a:t>                   Sequence Diagram</a:t>
            </a:r>
          </a:p>
        </p:txBody>
      </p:sp>
      <p:pic>
        <p:nvPicPr>
          <p:cNvPr id="5" name="Picture 5" descr="Diagram, schematic&#10;&#10;Description automatically generated">
            <a:extLst>
              <a:ext uri="{FF2B5EF4-FFF2-40B4-BE49-F238E27FC236}">
                <a16:creationId xmlns:a16="http://schemas.microsoft.com/office/drawing/2014/main" id="{6B380DD6-1954-A19E-C16B-EFA727797847}"/>
              </a:ext>
            </a:extLst>
          </p:cNvPr>
          <p:cNvPicPr>
            <a:picLocks noChangeAspect="1"/>
          </p:cNvPicPr>
          <p:nvPr/>
        </p:nvPicPr>
        <p:blipFill>
          <a:blip r:embed="rId2"/>
          <a:stretch>
            <a:fillRect/>
          </a:stretch>
        </p:blipFill>
        <p:spPr>
          <a:xfrm>
            <a:off x="982362" y="1343670"/>
            <a:ext cx="8302018" cy="4901938"/>
          </a:xfrm>
          <a:prstGeom prst="rect">
            <a:avLst/>
          </a:prstGeom>
        </p:spPr>
      </p:pic>
    </p:spTree>
    <p:extLst>
      <p:ext uri="{BB962C8B-B14F-4D97-AF65-F5344CB8AC3E}">
        <p14:creationId xmlns:p14="http://schemas.microsoft.com/office/powerpoint/2010/main" val="231145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392-0CE5-0200-72A5-A6C8D49F7CF8}"/>
              </a:ext>
            </a:extLst>
          </p:cNvPr>
          <p:cNvSpPr>
            <a:spLocks noGrp="1"/>
          </p:cNvSpPr>
          <p:nvPr>
            <p:ph type="title"/>
          </p:nvPr>
        </p:nvSpPr>
        <p:spPr>
          <a:xfrm>
            <a:off x="-1209217" y="551848"/>
            <a:ext cx="8596668" cy="964758"/>
          </a:xfrm>
        </p:spPr>
        <p:txBody>
          <a:bodyPr>
            <a:normAutofit/>
          </a:bodyPr>
          <a:lstStyle/>
          <a:p>
            <a:r>
              <a:rPr lang="en-IN" sz="3200" b="1" dirty="0">
                <a:solidFill>
                  <a:schemeClr val="tx1"/>
                </a:solidFill>
              </a:rPr>
              <a:t>                Activity Diagram</a:t>
            </a:r>
          </a:p>
        </p:txBody>
      </p:sp>
      <p:pic>
        <p:nvPicPr>
          <p:cNvPr id="8" name="Picture 8" descr="Diagram&#10;&#10;Description automatically generated">
            <a:extLst>
              <a:ext uri="{FF2B5EF4-FFF2-40B4-BE49-F238E27FC236}">
                <a16:creationId xmlns:a16="http://schemas.microsoft.com/office/drawing/2014/main" id="{ED7838D0-6C34-307D-8B0C-5964C99B302E}"/>
              </a:ext>
            </a:extLst>
          </p:cNvPr>
          <p:cNvPicPr>
            <a:picLocks noGrp="1" noChangeAspect="1"/>
          </p:cNvPicPr>
          <p:nvPr>
            <p:ph idx="1"/>
          </p:nvPr>
        </p:nvPicPr>
        <p:blipFill>
          <a:blip r:embed="rId2"/>
          <a:stretch>
            <a:fillRect/>
          </a:stretch>
        </p:blipFill>
        <p:spPr>
          <a:xfrm>
            <a:off x="3051690" y="1183942"/>
            <a:ext cx="5951504" cy="5490631"/>
          </a:xfrm>
        </p:spPr>
      </p:pic>
    </p:spTree>
    <p:extLst>
      <p:ext uri="{BB962C8B-B14F-4D97-AF65-F5344CB8AC3E}">
        <p14:creationId xmlns:p14="http://schemas.microsoft.com/office/powerpoint/2010/main" val="281076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ECBC-E85D-D819-5091-B092048C328F}"/>
              </a:ext>
            </a:extLst>
          </p:cNvPr>
          <p:cNvSpPr>
            <a:spLocks noGrp="1"/>
          </p:cNvSpPr>
          <p:nvPr>
            <p:ph type="title"/>
          </p:nvPr>
        </p:nvSpPr>
        <p:spPr>
          <a:xfrm>
            <a:off x="677334" y="609600"/>
            <a:ext cx="8596668" cy="766813"/>
          </a:xfrm>
        </p:spPr>
        <p:txBody>
          <a:bodyPr/>
          <a:lstStyle/>
          <a:p>
            <a:r>
              <a:rPr lang="en-US" dirty="0">
                <a:solidFill>
                  <a:schemeClr val="tx1">
                    <a:lumMod val="95000"/>
                    <a:lumOff val="5000"/>
                  </a:schemeClr>
                </a:solidFill>
              </a:rPr>
              <a:t>Class Diagram</a:t>
            </a:r>
          </a:p>
        </p:txBody>
      </p:sp>
      <p:pic>
        <p:nvPicPr>
          <p:cNvPr id="11" name="Picture 11">
            <a:extLst>
              <a:ext uri="{FF2B5EF4-FFF2-40B4-BE49-F238E27FC236}">
                <a16:creationId xmlns:a16="http://schemas.microsoft.com/office/drawing/2014/main" id="{72471ABF-39D4-2443-BF28-36B1FD91DE05}"/>
              </a:ext>
            </a:extLst>
          </p:cNvPr>
          <p:cNvPicPr>
            <a:picLocks noGrp="1" noChangeAspect="1"/>
          </p:cNvPicPr>
          <p:nvPr>
            <p:ph idx="1"/>
          </p:nvPr>
        </p:nvPicPr>
        <p:blipFill>
          <a:blip r:embed="rId2"/>
          <a:stretch>
            <a:fillRect/>
          </a:stretch>
        </p:blipFill>
        <p:spPr>
          <a:xfrm>
            <a:off x="830079" y="1812695"/>
            <a:ext cx="7636501" cy="3878955"/>
          </a:xfrm>
        </p:spPr>
      </p:pic>
    </p:spTree>
    <p:extLst>
      <p:ext uri="{BB962C8B-B14F-4D97-AF65-F5344CB8AC3E}">
        <p14:creationId xmlns:p14="http://schemas.microsoft.com/office/powerpoint/2010/main" val="104648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F7E-D0D6-EE18-2F08-D56F6DE8C6AD}"/>
              </a:ext>
            </a:extLst>
          </p:cNvPr>
          <p:cNvSpPr>
            <a:spLocks noGrp="1"/>
          </p:cNvSpPr>
          <p:nvPr>
            <p:ph type="title"/>
          </p:nvPr>
        </p:nvSpPr>
        <p:spPr/>
        <p:txBody>
          <a:bodyPr/>
          <a:lstStyle/>
          <a:p>
            <a:r>
              <a:rPr lang="en-GB" dirty="0"/>
              <a:t>SAMPLE CODE</a:t>
            </a:r>
          </a:p>
        </p:txBody>
      </p:sp>
      <p:sp>
        <p:nvSpPr>
          <p:cNvPr id="3" name="Content Placeholder 2">
            <a:extLst>
              <a:ext uri="{FF2B5EF4-FFF2-40B4-BE49-F238E27FC236}">
                <a16:creationId xmlns:a16="http://schemas.microsoft.com/office/drawing/2014/main" id="{8B267279-62A7-767E-FE79-8505EDC6BD37}"/>
              </a:ext>
            </a:extLst>
          </p:cNvPr>
          <p:cNvSpPr>
            <a:spLocks noGrp="1"/>
          </p:cNvSpPr>
          <p:nvPr>
            <p:ph idx="1"/>
          </p:nvPr>
        </p:nvSpPr>
        <p:spPr>
          <a:xfrm>
            <a:off x="677334" y="1232513"/>
            <a:ext cx="8596668" cy="4808849"/>
          </a:xfrm>
        </p:spPr>
        <p:txBody>
          <a:bodyPr vert="horz" lIns="91440" tIns="45720" rIns="91440" bIns="45720" rtlCol="0" anchor="t">
            <a:noAutofit/>
          </a:bodyPr>
          <a:lstStyle/>
          <a:p>
            <a:pPr>
              <a:buNone/>
            </a:pPr>
            <a:r>
              <a:rPr lang="en-GB" sz="1000" dirty="0">
                <a:ea typeface="+mn-lt"/>
                <a:cs typeface="+mn-lt"/>
              </a:rPr>
              <a:t>class Control: </a:t>
            </a:r>
            <a:endParaRPr lang="en-US" sz="1000">
              <a:ea typeface="+mn-lt"/>
              <a:cs typeface="+mn-lt"/>
            </a:endParaRPr>
          </a:p>
          <a:p>
            <a:pPr>
              <a:buNone/>
            </a:pPr>
            <a:r>
              <a:rPr lang="en-GB" sz="1000" dirty="0">
                <a:ea typeface="+mn-lt"/>
                <a:cs typeface="+mn-lt"/>
              </a:rPr>
              <a:t>def </a:t>
            </a:r>
            <a:r>
              <a:rPr lang="en-GB" sz="1000" dirty="0" err="1">
                <a:ea typeface="+mn-lt"/>
                <a:cs typeface="+mn-lt"/>
              </a:rPr>
              <a:t>init</a:t>
            </a:r>
            <a:r>
              <a:rPr lang="en-GB" sz="1000" dirty="0">
                <a:ea typeface="+mn-lt"/>
                <a:cs typeface="+mn-lt"/>
              </a:rPr>
              <a:t> (self, </a:t>
            </a:r>
            <a:r>
              <a:rPr lang="en-GB" sz="1000" dirty="0" err="1">
                <a:ea typeface="+mn-lt"/>
                <a:cs typeface="+mn-lt"/>
              </a:rPr>
              <a:t>media_path</a:t>
            </a:r>
            <a:r>
              <a:rPr lang="en-GB" sz="1000" dirty="0">
                <a:ea typeface="+mn-lt"/>
                <a:cs typeface="+mn-lt"/>
              </a:rPr>
              <a:t>): </a:t>
            </a:r>
            <a:endParaRPr lang="en-US" sz="1000" dirty="0">
              <a:ea typeface="+mn-lt"/>
              <a:cs typeface="+mn-lt"/>
            </a:endParaRPr>
          </a:p>
          <a:p>
            <a:pPr>
              <a:buNone/>
            </a:pPr>
            <a:r>
              <a:rPr lang="en-GB" sz="1000" dirty="0" err="1">
                <a:ea typeface="+mn-lt"/>
                <a:cs typeface="+mn-lt"/>
              </a:rPr>
              <a:t>self.mp_drawing</a:t>
            </a:r>
            <a:r>
              <a:rPr lang="en-GB" sz="1000" dirty="0">
                <a:ea typeface="+mn-lt"/>
                <a:cs typeface="+mn-lt"/>
              </a:rPr>
              <a:t> = </a:t>
            </a:r>
            <a:r>
              <a:rPr lang="en-GB" sz="1000" dirty="0" err="1">
                <a:ea typeface="+mn-lt"/>
                <a:cs typeface="+mn-lt"/>
              </a:rPr>
              <a:t>mp.solutions.drawing_utils</a:t>
            </a:r>
            <a:r>
              <a:rPr lang="en-GB" sz="1000" dirty="0">
                <a:ea typeface="+mn-lt"/>
                <a:cs typeface="+mn-lt"/>
              </a:rPr>
              <a:t> </a:t>
            </a:r>
            <a:endParaRPr lang="en-US" sz="1000" dirty="0">
              <a:ea typeface="+mn-lt"/>
              <a:cs typeface="+mn-lt"/>
            </a:endParaRPr>
          </a:p>
          <a:p>
            <a:pPr>
              <a:buNone/>
            </a:pPr>
            <a:r>
              <a:rPr lang="en-GB" sz="1000" dirty="0" err="1">
                <a:ea typeface="+mn-lt"/>
                <a:cs typeface="+mn-lt"/>
              </a:rPr>
              <a:t>self.mp_hands</a:t>
            </a:r>
            <a:r>
              <a:rPr lang="en-GB" sz="1000" dirty="0">
                <a:ea typeface="+mn-lt"/>
                <a:cs typeface="+mn-lt"/>
              </a:rPr>
              <a:t> = </a:t>
            </a:r>
            <a:r>
              <a:rPr lang="en-GB" sz="1000" dirty="0" err="1">
                <a:ea typeface="+mn-lt"/>
                <a:cs typeface="+mn-lt"/>
              </a:rPr>
              <a:t>mp.solutions.hands</a:t>
            </a:r>
            <a:r>
              <a:rPr lang="en-GB" sz="1000" dirty="0">
                <a:ea typeface="+mn-lt"/>
                <a:cs typeface="+mn-lt"/>
              </a:rPr>
              <a:t> </a:t>
            </a:r>
            <a:endParaRPr lang="en-US" sz="1000" dirty="0">
              <a:ea typeface="+mn-lt"/>
              <a:cs typeface="+mn-lt"/>
            </a:endParaRPr>
          </a:p>
          <a:p>
            <a:pPr>
              <a:buNone/>
            </a:pPr>
            <a:r>
              <a:rPr lang="en-GB" sz="1000" dirty="0">
                <a:ea typeface="+mn-lt"/>
                <a:cs typeface="+mn-lt"/>
              </a:rPr>
              <a:t>with open('</a:t>
            </a:r>
            <a:r>
              <a:rPr lang="en-GB" sz="1000" dirty="0" err="1">
                <a:ea typeface="+mn-lt"/>
                <a:cs typeface="+mn-lt"/>
              </a:rPr>
              <a:t>gesture_recognition_model.pkl</a:t>
            </a:r>
            <a:r>
              <a:rPr lang="en-GB" sz="1000" dirty="0">
                <a:ea typeface="+mn-lt"/>
                <a:cs typeface="+mn-lt"/>
              </a:rPr>
              <a:t>', '</a:t>
            </a:r>
            <a:r>
              <a:rPr lang="en-GB" sz="1000" dirty="0" err="1">
                <a:ea typeface="+mn-lt"/>
                <a:cs typeface="+mn-lt"/>
              </a:rPr>
              <a:t>rb</a:t>
            </a:r>
            <a:r>
              <a:rPr lang="en-GB" sz="1000" dirty="0">
                <a:ea typeface="+mn-lt"/>
                <a:cs typeface="+mn-lt"/>
              </a:rPr>
              <a:t>') as f: </a:t>
            </a:r>
            <a:endParaRPr lang="en-US" sz="1000" dirty="0">
              <a:ea typeface="+mn-lt"/>
              <a:cs typeface="+mn-lt"/>
            </a:endParaRPr>
          </a:p>
          <a:p>
            <a:pPr>
              <a:buNone/>
            </a:pPr>
            <a:r>
              <a:rPr lang="en-GB" sz="1000" dirty="0" err="1">
                <a:ea typeface="+mn-lt"/>
                <a:cs typeface="+mn-lt"/>
              </a:rPr>
              <a:t>self.model</a:t>
            </a:r>
            <a:r>
              <a:rPr lang="en-GB" sz="1000" dirty="0">
                <a:ea typeface="+mn-lt"/>
                <a:cs typeface="+mn-lt"/>
              </a:rPr>
              <a:t> = </a:t>
            </a:r>
            <a:r>
              <a:rPr lang="en-GB" sz="1000" dirty="0" err="1">
                <a:ea typeface="+mn-lt"/>
                <a:cs typeface="+mn-lt"/>
              </a:rPr>
              <a:t>pickle.load</a:t>
            </a:r>
            <a:r>
              <a:rPr lang="en-GB" sz="1000" dirty="0">
                <a:ea typeface="+mn-lt"/>
                <a:cs typeface="+mn-lt"/>
              </a:rPr>
              <a:t>(f) </a:t>
            </a:r>
            <a:endParaRPr lang="en-US" sz="1000">
              <a:ea typeface="+mn-lt"/>
              <a:cs typeface="+mn-lt"/>
            </a:endParaRPr>
          </a:p>
          <a:p>
            <a:pPr>
              <a:buNone/>
            </a:pPr>
            <a:r>
              <a:rPr lang="en-GB" sz="1000" dirty="0" err="1">
                <a:ea typeface="+mn-lt"/>
                <a:cs typeface="+mn-lt"/>
              </a:rPr>
              <a:t>self.media_player</a:t>
            </a:r>
            <a:r>
              <a:rPr lang="en-GB" sz="1000" dirty="0">
                <a:ea typeface="+mn-lt"/>
                <a:cs typeface="+mn-lt"/>
              </a:rPr>
              <a:t> = </a:t>
            </a:r>
            <a:r>
              <a:rPr lang="en-GB" sz="1000" dirty="0" err="1">
                <a:ea typeface="+mn-lt"/>
                <a:cs typeface="+mn-lt"/>
              </a:rPr>
              <a:t>vlc.MediaPlayer</a:t>
            </a:r>
            <a:r>
              <a:rPr lang="en-GB" sz="1000" dirty="0">
                <a:ea typeface="+mn-lt"/>
                <a:cs typeface="+mn-lt"/>
              </a:rPr>
              <a:t>() </a:t>
            </a:r>
            <a:endParaRPr lang="en-US" sz="1000">
              <a:ea typeface="+mn-lt"/>
              <a:cs typeface="+mn-lt"/>
            </a:endParaRPr>
          </a:p>
          <a:p>
            <a:pPr>
              <a:buNone/>
            </a:pPr>
            <a:r>
              <a:rPr lang="en-GB" sz="1000" dirty="0" err="1">
                <a:ea typeface="+mn-lt"/>
                <a:cs typeface="+mn-lt"/>
              </a:rPr>
              <a:t>self.media</a:t>
            </a:r>
            <a:r>
              <a:rPr lang="en-GB" sz="1000" dirty="0">
                <a:ea typeface="+mn-lt"/>
                <a:cs typeface="+mn-lt"/>
              </a:rPr>
              <a:t> = </a:t>
            </a:r>
            <a:r>
              <a:rPr lang="en-GB" sz="1000" dirty="0" err="1">
                <a:ea typeface="+mn-lt"/>
                <a:cs typeface="+mn-lt"/>
              </a:rPr>
              <a:t>vlc.Media</a:t>
            </a:r>
            <a:r>
              <a:rPr lang="en-GB" sz="1000" dirty="0">
                <a:ea typeface="+mn-lt"/>
                <a:cs typeface="+mn-lt"/>
              </a:rPr>
              <a:t>(</a:t>
            </a:r>
            <a:r>
              <a:rPr lang="en-GB" sz="1000" dirty="0" err="1">
                <a:ea typeface="+mn-lt"/>
                <a:cs typeface="+mn-lt"/>
              </a:rPr>
              <a:t>media_path</a:t>
            </a:r>
            <a:r>
              <a:rPr lang="en-GB" sz="1000" dirty="0">
                <a:ea typeface="+mn-lt"/>
                <a:cs typeface="+mn-lt"/>
              </a:rPr>
              <a:t>) </a:t>
            </a:r>
            <a:endParaRPr lang="en-US" sz="1000">
              <a:ea typeface="+mn-lt"/>
              <a:cs typeface="+mn-lt"/>
            </a:endParaRPr>
          </a:p>
          <a:p>
            <a:pPr>
              <a:buNone/>
            </a:pPr>
            <a:r>
              <a:rPr lang="en-GB" sz="1000" dirty="0" err="1">
                <a:ea typeface="+mn-lt"/>
                <a:cs typeface="+mn-lt"/>
              </a:rPr>
              <a:t>self.media_player.set_media</a:t>
            </a:r>
            <a:r>
              <a:rPr lang="en-GB" sz="1000" dirty="0">
                <a:ea typeface="+mn-lt"/>
                <a:cs typeface="+mn-lt"/>
              </a:rPr>
              <a:t>(</a:t>
            </a:r>
            <a:r>
              <a:rPr lang="en-GB" sz="1000" dirty="0" err="1">
                <a:ea typeface="+mn-lt"/>
                <a:cs typeface="+mn-lt"/>
              </a:rPr>
              <a:t>self.media</a:t>
            </a:r>
            <a:r>
              <a:rPr lang="en-GB" sz="1000" dirty="0">
                <a:ea typeface="+mn-lt"/>
                <a:cs typeface="+mn-lt"/>
              </a:rPr>
              <a:t>) </a:t>
            </a:r>
            <a:endParaRPr lang="en-US" sz="1000">
              <a:ea typeface="+mn-lt"/>
              <a:cs typeface="+mn-lt"/>
            </a:endParaRPr>
          </a:p>
          <a:p>
            <a:pPr>
              <a:buNone/>
            </a:pPr>
            <a:r>
              <a:rPr lang="en-GB" sz="1000" dirty="0" err="1">
                <a:ea typeface="+mn-lt"/>
                <a:cs typeface="+mn-lt"/>
              </a:rPr>
              <a:t>self.media_player.play</a:t>
            </a:r>
            <a:r>
              <a:rPr lang="en-GB" sz="1000" dirty="0">
                <a:ea typeface="+mn-lt"/>
                <a:cs typeface="+mn-lt"/>
              </a:rPr>
              <a:t>() </a:t>
            </a:r>
            <a:endParaRPr lang="en-US" sz="1000" dirty="0">
              <a:ea typeface="+mn-lt"/>
              <a:cs typeface="+mn-lt"/>
            </a:endParaRPr>
          </a:p>
          <a:p>
            <a:pPr>
              <a:buNone/>
            </a:pPr>
            <a:r>
              <a:rPr lang="en-GB" sz="1000" dirty="0" err="1">
                <a:ea typeface="+mn-lt"/>
                <a:cs typeface="+mn-lt"/>
              </a:rPr>
              <a:t>time.sleep</a:t>
            </a:r>
            <a:r>
              <a:rPr lang="en-GB" sz="1000" dirty="0">
                <a:ea typeface="+mn-lt"/>
                <a:cs typeface="+mn-lt"/>
              </a:rPr>
              <a:t>(2) </a:t>
            </a:r>
            <a:endParaRPr lang="en-US" sz="1000" dirty="0">
              <a:ea typeface="+mn-lt"/>
              <a:cs typeface="+mn-lt"/>
            </a:endParaRPr>
          </a:p>
          <a:p>
            <a:pPr>
              <a:buNone/>
            </a:pPr>
            <a:r>
              <a:rPr lang="en-GB" sz="1000" dirty="0" err="1">
                <a:ea typeface="+mn-lt"/>
                <a:cs typeface="+mn-lt"/>
              </a:rPr>
              <a:t>self.value</a:t>
            </a:r>
            <a:r>
              <a:rPr lang="en-GB" sz="1000" dirty="0">
                <a:ea typeface="+mn-lt"/>
                <a:cs typeface="+mn-lt"/>
              </a:rPr>
              <a:t> = </a:t>
            </a:r>
            <a:r>
              <a:rPr lang="en-GB" sz="1000" dirty="0" err="1">
                <a:ea typeface="+mn-lt"/>
                <a:cs typeface="+mn-lt"/>
              </a:rPr>
              <a:t>self.media_player.is_playing</a:t>
            </a:r>
            <a:r>
              <a:rPr lang="en-GB" sz="1000" dirty="0">
                <a:ea typeface="+mn-lt"/>
                <a:cs typeface="+mn-lt"/>
              </a:rPr>
              <a:t>() </a:t>
            </a:r>
            <a:endParaRPr lang="en-US" sz="1000" dirty="0">
              <a:ea typeface="+mn-lt"/>
              <a:cs typeface="+mn-lt"/>
            </a:endParaRPr>
          </a:p>
          <a:p>
            <a:pPr>
              <a:buNone/>
            </a:pPr>
            <a:r>
              <a:rPr lang="en-GB" sz="1000" dirty="0" err="1">
                <a:ea typeface="+mn-lt"/>
                <a:cs typeface="+mn-lt"/>
              </a:rPr>
              <a:t>self.launch_cam</a:t>
            </a:r>
            <a:r>
              <a:rPr lang="en-GB" sz="1000" dirty="0">
                <a:ea typeface="+mn-lt"/>
                <a:cs typeface="+mn-lt"/>
              </a:rPr>
              <a:t>() </a:t>
            </a:r>
            <a:endParaRPr lang="en-US" sz="1000" dirty="0">
              <a:ea typeface="+mn-lt"/>
              <a:cs typeface="+mn-lt"/>
            </a:endParaRPr>
          </a:p>
          <a:p>
            <a:pPr>
              <a:buNone/>
            </a:pPr>
            <a:r>
              <a:rPr lang="en-GB" sz="1000" dirty="0">
                <a:ea typeface="+mn-lt"/>
                <a:cs typeface="+mn-lt"/>
              </a:rPr>
              <a:t># Pause video </a:t>
            </a:r>
            <a:endParaRPr lang="en-US" sz="1000" dirty="0">
              <a:ea typeface="+mn-lt"/>
              <a:cs typeface="+mn-lt"/>
            </a:endParaRPr>
          </a:p>
          <a:p>
            <a:pPr>
              <a:buNone/>
            </a:pPr>
            <a:r>
              <a:rPr lang="en-GB" sz="1000" dirty="0">
                <a:ea typeface="+mn-lt"/>
                <a:cs typeface="+mn-lt"/>
              </a:rPr>
              <a:t>def </a:t>
            </a:r>
            <a:r>
              <a:rPr lang="en-GB" sz="1000" dirty="0" err="1">
                <a:ea typeface="+mn-lt"/>
                <a:cs typeface="+mn-lt"/>
              </a:rPr>
              <a:t>pause_gesture</a:t>
            </a:r>
            <a:r>
              <a:rPr lang="en-GB" sz="1000" dirty="0">
                <a:ea typeface="+mn-lt"/>
                <a:cs typeface="+mn-lt"/>
              </a:rPr>
              <a:t>(self): </a:t>
            </a:r>
            <a:endParaRPr lang="en-US" sz="1000" dirty="0">
              <a:ea typeface="+mn-lt"/>
              <a:cs typeface="+mn-lt"/>
            </a:endParaRPr>
          </a:p>
          <a:p>
            <a:pPr>
              <a:buNone/>
            </a:pPr>
            <a:r>
              <a:rPr lang="en-GB" sz="1000" dirty="0" err="1">
                <a:ea typeface="+mn-lt"/>
                <a:cs typeface="+mn-lt"/>
              </a:rPr>
              <a:t>self.media_player.set_pause</a:t>
            </a:r>
            <a:r>
              <a:rPr lang="en-GB" sz="1000" dirty="0">
                <a:ea typeface="+mn-lt"/>
                <a:cs typeface="+mn-lt"/>
              </a:rPr>
              <a:t>(1) </a:t>
            </a:r>
            <a:endParaRPr lang="en-US" sz="1000" dirty="0">
              <a:ea typeface="+mn-lt"/>
              <a:cs typeface="+mn-lt"/>
            </a:endParaRPr>
          </a:p>
          <a:p>
            <a:pPr>
              <a:buNone/>
            </a:pPr>
            <a:endParaRPr lang="en-US" sz="1000" dirty="0"/>
          </a:p>
        </p:txBody>
      </p:sp>
    </p:spTree>
    <p:extLst>
      <p:ext uri="{BB962C8B-B14F-4D97-AF65-F5344CB8AC3E}">
        <p14:creationId xmlns:p14="http://schemas.microsoft.com/office/powerpoint/2010/main" val="43010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A7D5-E159-C866-DECB-174131F6B21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ED4A373-3083-875A-D5C0-FFB5A2A3E974}"/>
              </a:ext>
            </a:extLst>
          </p:cNvPr>
          <p:cNvSpPr>
            <a:spLocks noGrp="1"/>
          </p:cNvSpPr>
          <p:nvPr>
            <p:ph idx="1"/>
          </p:nvPr>
        </p:nvSpPr>
        <p:spPr>
          <a:xfrm>
            <a:off x="677334" y="42678"/>
            <a:ext cx="8596668" cy="5998684"/>
          </a:xfrm>
        </p:spPr>
        <p:txBody>
          <a:bodyPr vert="horz" lIns="91440" tIns="45720" rIns="91440" bIns="45720" rtlCol="0" anchor="t">
            <a:normAutofit fontScale="85000" lnSpcReduction="20000"/>
          </a:bodyPr>
          <a:lstStyle/>
          <a:p>
            <a:pPr marL="0" indent="0">
              <a:buNone/>
            </a:pPr>
            <a:r>
              <a:rPr lang="en-GB" dirty="0">
                <a:ea typeface="+mn-lt"/>
                <a:cs typeface="+mn-lt"/>
              </a:rPr>
              <a:t># Play video </a:t>
            </a:r>
            <a:endParaRPr lang="en-GB"/>
          </a:p>
          <a:p>
            <a:pPr marL="0" indent="0">
              <a:buNone/>
            </a:pPr>
            <a:r>
              <a:rPr lang="en-GB" dirty="0">
                <a:ea typeface="+mn-lt"/>
                <a:cs typeface="+mn-lt"/>
              </a:rPr>
              <a:t>def </a:t>
            </a:r>
            <a:r>
              <a:rPr lang="en-GB" err="1">
                <a:ea typeface="+mn-lt"/>
                <a:cs typeface="+mn-lt"/>
              </a:rPr>
              <a:t>play_gesture</a:t>
            </a:r>
            <a:r>
              <a:rPr lang="en-GB" dirty="0">
                <a:ea typeface="+mn-lt"/>
                <a:cs typeface="+mn-lt"/>
              </a:rPr>
              <a:t>(self): </a:t>
            </a:r>
            <a:endParaRPr lang="en-GB"/>
          </a:p>
          <a:p>
            <a:pPr marL="0" indent="0">
              <a:buNone/>
            </a:pPr>
            <a:r>
              <a:rPr lang="en-GB" dirty="0" err="1">
                <a:ea typeface="+mn-lt"/>
                <a:cs typeface="+mn-lt"/>
              </a:rPr>
              <a:t>self.media_player.play</a:t>
            </a:r>
            <a:r>
              <a:rPr lang="en-GB" dirty="0">
                <a:ea typeface="+mn-lt"/>
                <a:cs typeface="+mn-lt"/>
              </a:rPr>
              <a:t>() </a:t>
            </a:r>
            <a:endParaRPr lang="en-GB"/>
          </a:p>
          <a:p>
            <a:pPr marL="0" indent="0">
              <a:buNone/>
            </a:pPr>
            <a:r>
              <a:rPr lang="en-GB" dirty="0">
                <a:ea typeface="+mn-lt"/>
                <a:cs typeface="+mn-lt"/>
              </a:rPr>
              <a:t># Fast forward </a:t>
            </a:r>
            <a:endParaRPr lang="en-GB" dirty="0"/>
          </a:p>
          <a:p>
            <a:pPr marL="0" indent="0">
              <a:buNone/>
            </a:pPr>
            <a:r>
              <a:rPr lang="en-GB" dirty="0">
                <a:ea typeface="+mn-lt"/>
                <a:cs typeface="+mn-lt"/>
              </a:rPr>
              <a:t>def </a:t>
            </a:r>
            <a:r>
              <a:rPr lang="en-GB" err="1">
                <a:ea typeface="+mn-lt"/>
                <a:cs typeface="+mn-lt"/>
              </a:rPr>
              <a:t>skip_forwards</a:t>
            </a:r>
            <a:r>
              <a:rPr lang="en-GB" dirty="0">
                <a:ea typeface="+mn-lt"/>
                <a:cs typeface="+mn-lt"/>
              </a:rPr>
              <a:t>(self): </a:t>
            </a:r>
            <a:endParaRPr lang="en-GB"/>
          </a:p>
          <a:p>
            <a:pPr marL="0" indent="0">
              <a:buNone/>
            </a:pPr>
            <a:r>
              <a:rPr lang="en-GB" dirty="0" err="1">
                <a:ea typeface="+mn-lt"/>
                <a:cs typeface="+mn-lt"/>
              </a:rPr>
              <a:t>current_time</a:t>
            </a:r>
            <a:r>
              <a:rPr lang="en-GB" dirty="0">
                <a:ea typeface="+mn-lt"/>
                <a:cs typeface="+mn-lt"/>
              </a:rPr>
              <a:t> = </a:t>
            </a:r>
            <a:r>
              <a:rPr lang="en-GB" dirty="0" err="1">
                <a:ea typeface="+mn-lt"/>
                <a:cs typeface="+mn-lt"/>
              </a:rPr>
              <a:t>self.media_player.get_time</a:t>
            </a:r>
            <a:r>
              <a:rPr lang="en-GB" dirty="0">
                <a:ea typeface="+mn-lt"/>
                <a:cs typeface="+mn-lt"/>
              </a:rPr>
              <a:t>() </a:t>
            </a:r>
            <a:endParaRPr lang="en-GB"/>
          </a:p>
          <a:p>
            <a:pPr marL="0" indent="0">
              <a:buNone/>
            </a:pPr>
            <a:r>
              <a:rPr lang="en-GB" dirty="0" err="1">
                <a:ea typeface="+mn-lt"/>
                <a:cs typeface="+mn-lt"/>
              </a:rPr>
              <a:t>self.media_player.set_time</a:t>
            </a:r>
            <a:r>
              <a:rPr lang="en-GB" dirty="0">
                <a:ea typeface="+mn-lt"/>
                <a:cs typeface="+mn-lt"/>
              </a:rPr>
              <a:t>(</a:t>
            </a:r>
            <a:r>
              <a:rPr lang="en-GB" dirty="0" err="1">
                <a:ea typeface="+mn-lt"/>
                <a:cs typeface="+mn-lt"/>
              </a:rPr>
              <a:t>current_time</a:t>
            </a:r>
            <a:r>
              <a:rPr lang="en-GB" dirty="0">
                <a:ea typeface="+mn-lt"/>
                <a:cs typeface="+mn-lt"/>
              </a:rPr>
              <a:t> + 1000) </a:t>
            </a:r>
            <a:endParaRPr lang="en-GB"/>
          </a:p>
          <a:p>
            <a:pPr marL="0" indent="0">
              <a:buNone/>
            </a:pPr>
            <a:r>
              <a:rPr lang="en-GB" dirty="0">
                <a:ea typeface="+mn-lt"/>
                <a:cs typeface="+mn-lt"/>
              </a:rPr>
              <a:t># Rewind </a:t>
            </a:r>
            <a:endParaRPr lang="en-GB"/>
          </a:p>
          <a:p>
            <a:pPr marL="0" indent="0">
              <a:buNone/>
            </a:pPr>
            <a:r>
              <a:rPr lang="en-GB" dirty="0">
                <a:ea typeface="+mn-lt"/>
                <a:cs typeface="+mn-lt"/>
              </a:rPr>
              <a:t>def </a:t>
            </a:r>
            <a:r>
              <a:rPr lang="en-GB" err="1">
                <a:ea typeface="+mn-lt"/>
                <a:cs typeface="+mn-lt"/>
              </a:rPr>
              <a:t>skip_backwards</a:t>
            </a:r>
            <a:r>
              <a:rPr lang="en-GB" dirty="0">
                <a:ea typeface="+mn-lt"/>
                <a:cs typeface="+mn-lt"/>
              </a:rPr>
              <a:t>(self): </a:t>
            </a:r>
            <a:endParaRPr lang="en-GB"/>
          </a:p>
          <a:p>
            <a:pPr marL="0" indent="0">
              <a:buNone/>
            </a:pPr>
            <a:r>
              <a:rPr lang="en-GB" dirty="0" err="1">
                <a:ea typeface="+mn-lt"/>
                <a:cs typeface="+mn-lt"/>
              </a:rPr>
              <a:t>current_time</a:t>
            </a:r>
            <a:r>
              <a:rPr lang="en-GB" dirty="0">
                <a:ea typeface="+mn-lt"/>
                <a:cs typeface="+mn-lt"/>
              </a:rPr>
              <a:t> = </a:t>
            </a:r>
            <a:r>
              <a:rPr lang="en-GB" dirty="0" err="1">
                <a:ea typeface="+mn-lt"/>
                <a:cs typeface="+mn-lt"/>
              </a:rPr>
              <a:t>self.media_player.get_time</a:t>
            </a:r>
            <a:r>
              <a:rPr lang="en-GB" dirty="0">
                <a:ea typeface="+mn-lt"/>
                <a:cs typeface="+mn-lt"/>
              </a:rPr>
              <a:t>() </a:t>
            </a:r>
            <a:endParaRPr lang="en-GB"/>
          </a:p>
          <a:p>
            <a:pPr marL="0" indent="0">
              <a:buNone/>
            </a:pPr>
            <a:r>
              <a:rPr lang="en-GB" dirty="0" err="1">
                <a:ea typeface="+mn-lt"/>
                <a:cs typeface="+mn-lt"/>
              </a:rPr>
              <a:t>self.media_player.set_time</a:t>
            </a:r>
            <a:r>
              <a:rPr lang="en-GB" dirty="0">
                <a:ea typeface="+mn-lt"/>
                <a:cs typeface="+mn-lt"/>
              </a:rPr>
              <a:t>(</a:t>
            </a:r>
            <a:r>
              <a:rPr lang="en-GB" dirty="0" err="1">
                <a:ea typeface="+mn-lt"/>
                <a:cs typeface="+mn-lt"/>
              </a:rPr>
              <a:t>current_time</a:t>
            </a:r>
            <a:r>
              <a:rPr lang="en-GB" dirty="0">
                <a:ea typeface="+mn-lt"/>
                <a:cs typeface="+mn-lt"/>
              </a:rPr>
              <a:t> - 1000)</a:t>
            </a:r>
            <a:endParaRPr lang="en-GB" dirty="0"/>
          </a:p>
          <a:p>
            <a:pPr marL="0" indent="0">
              <a:buNone/>
            </a:pPr>
            <a:r>
              <a:rPr lang="en-GB" dirty="0">
                <a:ea typeface="+mn-lt"/>
                <a:cs typeface="+mn-lt"/>
              </a:rPr>
              <a:t># Increase volume </a:t>
            </a:r>
            <a:endParaRPr lang="en-GB" dirty="0"/>
          </a:p>
          <a:p>
            <a:pPr marL="0" indent="0">
              <a:buNone/>
            </a:pPr>
            <a:r>
              <a:rPr lang="en-GB" dirty="0">
                <a:ea typeface="+mn-lt"/>
                <a:cs typeface="+mn-lt"/>
              </a:rPr>
              <a:t>def </a:t>
            </a:r>
            <a:r>
              <a:rPr lang="en-GB" err="1">
                <a:ea typeface="+mn-lt"/>
                <a:cs typeface="+mn-lt"/>
              </a:rPr>
              <a:t>vol_up</a:t>
            </a:r>
            <a:r>
              <a:rPr lang="en-GB" dirty="0">
                <a:ea typeface="+mn-lt"/>
                <a:cs typeface="+mn-lt"/>
              </a:rPr>
              <a:t>(self): </a:t>
            </a:r>
            <a:endParaRPr lang="en-GB">
              <a:ea typeface="+mn-lt"/>
              <a:cs typeface="+mn-lt"/>
            </a:endParaRPr>
          </a:p>
          <a:p>
            <a:pPr marL="0" indent="0">
              <a:buNone/>
            </a:pPr>
            <a:r>
              <a:rPr lang="en-GB" dirty="0">
                <a:ea typeface="+mn-lt"/>
                <a:cs typeface="+mn-lt"/>
              </a:rPr>
              <a:t>value = </a:t>
            </a:r>
            <a:r>
              <a:rPr lang="en-GB" err="1">
                <a:ea typeface="+mn-lt"/>
                <a:cs typeface="+mn-lt"/>
              </a:rPr>
              <a:t>self.media_player.audio_get_volume</a:t>
            </a:r>
            <a:r>
              <a:rPr lang="en-GB" dirty="0">
                <a:ea typeface="+mn-lt"/>
                <a:cs typeface="+mn-lt"/>
              </a:rPr>
              <a:t>() </a:t>
            </a:r>
            <a:endParaRPr lang="en-GB" dirty="0"/>
          </a:p>
          <a:p>
            <a:pPr marL="0" indent="0">
              <a:buNone/>
            </a:pPr>
            <a:r>
              <a:rPr lang="en-GB" err="1">
                <a:ea typeface="+mn-lt"/>
                <a:cs typeface="+mn-lt"/>
              </a:rPr>
              <a:t>self.media_player.audio_set_volume</a:t>
            </a:r>
            <a:r>
              <a:rPr lang="en-GB" dirty="0">
                <a:ea typeface="+mn-lt"/>
                <a:cs typeface="+mn-lt"/>
              </a:rPr>
              <a:t>(value + 1) </a:t>
            </a:r>
            <a:endParaRPr lang="en-GB" dirty="0"/>
          </a:p>
          <a:p>
            <a:pPr marL="0" indent="0">
              <a:buNone/>
            </a:pPr>
            <a:r>
              <a:rPr lang="en-GB" dirty="0">
                <a:ea typeface="+mn-lt"/>
                <a:cs typeface="+mn-lt"/>
              </a:rPr>
              <a:t># Decrease volume </a:t>
            </a:r>
            <a:endParaRPr lang="en-GB" dirty="0"/>
          </a:p>
          <a:p>
            <a:pPr marL="0" indent="0">
              <a:buNone/>
            </a:pPr>
            <a:r>
              <a:rPr lang="en-GB" dirty="0">
                <a:ea typeface="+mn-lt"/>
                <a:cs typeface="+mn-lt"/>
              </a:rPr>
              <a:t>def </a:t>
            </a:r>
            <a:r>
              <a:rPr lang="en-GB" err="1">
                <a:ea typeface="+mn-lt"/>
                <a:cs typeface="+mn-lt"/>
              </a:rPr>
              <a:t>vol_down</a:t>
            </a:r>
            <a:r>
              <a:rPr lang="en-GB" dirty="0">
                <a:ea typeface="+mn-lt"/>
                <a:cs typeface="+mn-lt"/>
              </a:rPr>
              <a:t>(self): </a:t>
            </a:r>
            <a:endParaRPr lang="en-GB" dirty="0"/>
          </a:p>
          <a:p>
            <a:pPr marL="0" indent="0">
              <a:buNone/>
            </a:pPr>
            <a:r>
              <a:rPr lang="en-GB" dirty="0">
                <a:ea typeface="+mn-lt"/>
                <a:cs typeface="+mn-lt"/>
              </a:rPr>
              <a:t>value = </a:t>
            </a:r>
            <a:r>
              <a:rPr lang="en-GB" dirty="0" err="1">
                <a:ea typeface="+mn-lt"/>
                <a:cs typeface="+mn-lt"/>
              </a:rPr>
              <a:t>self.media_player.audio_get_volume</a:t>
            </a:r>
            <a:r>
              <a:rPr lang="en-GB" dirty="0">
                <a:ea typeface="+mn-lt"/>
                <a:cs typeface="+mn-lt"/>
              </a:rPr>
              <a:t>() </a:t>
            </a:r>
            <a:endParaRPr lang="en-GB" dirty="0"/>
          </a:p>
          <a:p>
            <a:pPr marL="0" indent="0">
              <a:buNone/>
            </a:pPr>
            <a:r>
              <a:rPr lang="en-GB" dirty="0" err="1">
                <a:ea typeface="+mn-lt"/>
                <a:cs typeface="+mn-lt"/>
              </a:rPr>
              <a:t>self.media_player.audio_set_volume</a:t>
            </a:r>
            <a:r>
              <a:rPr lang="en-GB" dirty="0">
                <a:ea typeface="+mn-lt"/>
                <a:cs typeface="+mn-lt"/>
              </a:rPr>
              <a:t>(value - 1)</a:t>
            </a:r>
            <a:endParaRPr lang="en-GB" dirty="0"/>
          </a:p>
          <a:p>
            <a:pPr marL="0" indent="0">
              <a:buNone/>
            </a:pPr>
            <a:endParaRPr lang="en-GB" dirty="0"/>
          </a:p>
          <a:p>
            <a:endParaRPr lang="en-GB" dirty="0"/>
          </a:p>
        </p:txBody>
      </p:sp>
    </p:spTree>
    <p:extLst>
      <p:ext uri="{BB962C8B-B14F-4D97-AF65-F5344CB8AC3E}">
        <p14:creationId xmlns:p14="http://schemas.microsoft.com/office/powerpoint/2010/main" val="87451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3D91-A1F2-D3F1-2D73-4CC5F0D29F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210F0C0-5007-DAC6-ECB4-4543D9F17BDF}"/>
              </a:ext>
            </a:extLst>
          </p:cNvPr>
          <p:cNvSpPr>
            <a:spLocks noGrp="1"/>
          </p:cNvSpPr>
          <p:nvPr>
            <p:ph idx="1"/>
          </p:nvPr>
        </p:nvSpPr>
        <p:spPr>
          <a:xfrm>
            <a:off x="733363" y="76295"/>
            <a:ext cx="8596668" cy="6177978"/>
          </a:xfrm>
        </p:spPr>
        <p:txBody>
          <a:bodyPr vert="horz" lIns="91440" tIns="45720" rIns="91440" bIns="45720" rtlCol="0" anchor="t">
            <a:normAutofit fontScale="92500" lnSpcReduction="10000"/>
          </a:bodyPr>
          <a:lstStyle/>
          <a:p>
            <a:pPr marL="0" indent="0">
              <a:buNone/>
            </a:pPr>
            <a:r>
              <a:rPr lang="en-GB" dirty="0">
                <a:ea typeface="+mn-lt"/>
                <a:cs typeface="+mn-lt"/>
              </a:rPr>
              <a:t>def </a:t>
            </a:r>
            <a:r>
              <a:rPr lang="en-GB" dirty="0" err="1">
                <a:ea typeface="+mn-lt"/>
                <a:cs typeface="+mn-lt"/>
              </a:rPr>
              <a:t>launch_cam</a:t>
            </a:r>
            <a:r>
              <a:rPr lang="en-GB" dirty="0">
                <a:ea typeface="+mn-lt"/>
                <a:cs typeface="+mn-lt"/>
              </a:rPr>
              <a:t>(self): </a:t>
            </a:r>
            <a:endParaRPr lang="en-US"/>
          </a:p>
          <a:p>
            <a:pPr marL="0" indent="0">
              <a:buNone/>
            </a:pPr>
            <a:r>
              <a:rPr lang="en-GB" dirty="0">
                <a:ea typeface="+mn-lt"/>
                <a:cs typeface="+mn-lt"/>
              </a:rPr>
              <a:t># start webcam with opencv </a:t>
            </a:r>
          </a:p>
          <a:p>
            <a:pPr marL="0" indent="0">
              <a:buNone/>
            </a:pPr>
            <a:r>
              <a:rPr lang="en-GB" dirty="0">
                <a:ea typeface="+mn-lt"/>
                <a:cs typeface="+mn-lt"/>
              </a:rPr>
              <a:t>cap = cv2.VideoCapture(0) </a:t>
            </a:r>
          </a:p>
          <a:p>
            <a:pPr marL="0" indent="0">
              <a:buNone/>
            </a:pPr>
            <a:r>
              <a:rPr lang="en-GB" dirty="0">
                <a:ea typeface="+mn-lt"/>
                <a:cs typeface="+mn-lt"/>
              </a:rPr>
              <a:t># Use </a:t>
            </a:r>
            <a:r>
              <a:rPr lang="en-GB" dirty="0" err="1">
                <a:ea typeface="+mn-lt"/>
                <a:cs typeface="+mn-lt"/>
              </a:rPr>
              <a:t>mediapipe</a:t>
            </a:r>
            <a:r>
              <a:rPr lang="en-GB" dirty="0">
                <a:ea typeface="+mn-lt"/>
                <a:cs typeface="+mn-lt"/>
              </a:rPr>
              <a:t> Hands model </a:t>
            </a:r>
          </a:p>
          <a:p>
            <a:pPr marL="0" indent="0">
              <a:buNone/>
            </a:pPr>
            <a:r>
              <a:rPr lang="en-GB" dirty="0">
                <a:ea typeface="+mn-lt"/>
                <a:cs typeface="+mn-lt"/>
              </a:rPr>
              <a:t>with </a:t>
            </a:r>
            <a:r>
              <a:rPr lang="en-GB" dirty="0" err="1">
                <a:ea typeface="+mn-lt"/>
                <a:cs typeface="+mn-lt"/>
              </a:rPr>
              <a:t>self.mp_hands.Hands</a:t>
            </a:r>
            <a:r>
              <a:rPr lang="en-GB" dirty="0">
                <a:ea typeface="+mn-lt"/>
                <a:cs typeface="+mn-lt"/>
              </a:rPr>
              <a:t>( </a:t>
            </a:r>
          </a:p>
          <a:p>
            <a:pPr marL="0" indent="0">
              <a:buNone/>
            </a:pPr>
            <a:r>
              <a:rPr lang="en-GB" dirty="0" err="1">
                <a:ea typeface="+mn-lt"/>
                <a:cs typeface="+mn-lt"/>
              </a:rPr>
              <a:t>max_num_hands</a:t>
            </a:r>
            <a:r>
              <a:rPr lang="en-GB" dirty="0">
                <a:ea typeface="+mn-lt"/>
                <a:cs typeface="+mn-lt"/>
              </a:rPr>
              <a:t>=2, </a:t>
            </a:r>
          </a:p>
          <a:p>
            <a:pPr marL="0" indent="0">
              <a:buNone/>
            </a:pPr>
            <a:r>
              <a:rPr lang="en-GB" dirty="0" err="1">
                <a:ea typeface="+mn-lt"/>
                <a:cs typeface="+mn-lt"/>
              </a:rPr>
              <a:t>min_detection_confidence</a:t>
            </a:r>
            <a:r>
              <a:rPr lang="en-GB" dirty="0">
                <a:ea typeface="+mn-lt"/>
                <a:cs typeface="+mn-lt"/>
              </a:rPr>
              <a:t>=0.5, </a:t>
            </a:r>
          </a:p>
          <a:p>
            <a:pPr marL="0" indent="0">
              <a:buNone/>
            </a:pPr>
            <a:r>
              <a:rPr lang="en-GB" dirty="0" err="1">
                <a:ea typeface="+mn-lt"/>
                <a:cs typeface="+mn-lt"/>
              </a:rPr>
              <a:t>min_tracking_confidence</a:t>
            </a:r>
            <a:r>
              <a:rPr lang="en-GB" dirty="0">
                <a:ea typeface="+mn-lt"/>
                <a:cs typeface="+mn-lt"/>
              </a:rPr>
              <a:t>=0.5) as hands: </a:t>
            </a:r>
          </a:p>
          <a:p>
            <a:pPr marL="0" indent="0">
              <a:buNone/>
            </a:pPr>
            <a:r>
              <a:rPr lang="en-GB" dirty="0">
                <a:ea typeface="+mn-lt"/>
                <a:cs typeface="+mn-lt"/>
              </a:rPr>
              <a:t>while </a:t>
            </a:r>
            <a:r>
              <a:rPr lang="en-GB" dirty="0" err="1">
                <a:ea typeface="+mn-lt"/>
                <a:cs typeface="+mn-lt"/>
              </a:rPr>
              <a:t>cap.isOpened</a:t>
            </a:r>
            <a:r>
              <a:rPr lang="en-GB" dirty="0">
                <a:ea typeface="+mn-lt"/>
                <a:cs typeface="+mn-lt"/>
              </a:rPr>
              <a:t>(): </a:t>
            </a:r>
          </a:p>
          <a:p>
            <a:pPr marL="0" indent="0">
              <a:buNone/>
            </a:pPr>
            <a:r>
              <a:rPr lang="en-GB" dirty="0">
                <a:ea typeface="+mn-lt"/>
                <a:cs typeface="+mn-lt"/>
              </a:rPr>
              <a:t>success, image = </a:t>
            </a:r>
            <a:r>
              <a:rPr lang="en-GB" dirty="0" err="1">
                <a:ea typeface="+mn-lt"/>
                <a:cs typeface="+mn-lt"/>
              </a:rPr>
              <a:t>cap.read</a:t>
            </a:r>
            <a:r>
              <a:rPr lang="en-GB" dirty="0">
                <a:ea typeface="+mn-lt"/>
                <a:cs typeface="+mn-lt"/>
              </a:rPr>
              <a:t>() </a:t>
            </a:r>
          </a:p>
          <a:p>
            <a:pPr marL="0" indent="0">
              <a:buNone/>
            </a:pPr>
            <a:r>
              <a:rPr lang="en-GB" dirty="0">
                <a:ea typeface="+mn-lt"/>
                <a:cs typeface="+mn-lt"/>
              </a:rPr>
              <a:t>if not success: </a:t>
            </a:r>
          </a:p>
          <a:p>
            <a:pPr marL="0" indent="0">
              <a:buNone/>
            </a:pPr>
            <a:r>
              <a:rPr lang="en-GB" dirty="0">
                <a:ea typeface="+mn-lt"/>
                <a:cs typeface="+mn-lt"/>
              </a:rPr>
              <a:t>print("Ignoring empty camera frame.") </a:t>
            </a:r>
          </a:p>
          <a:p>
            <a:pPr marL="0" indent="0">
              <a:buNone/>
            </a:pPr>
            <a:r>
              <a:rPr lang="en-GB" dirty="0">
                <a:ea typeface="+mn-lt"/>
                <a:cs typeface="+mn-lt"/>
              </a:rPr>
              <a:t>continue </a:t>
            </a:r>
          </a:p>
          <a:p>
            <a:pPr marL="0" indent="0">
              <a:buNone/>
            </a:pPr>
            <a:r>
              <a:rPr lang="en-GB" dirty="0">
                <a:ea typeface="+mn-lt"/>
                <a:cs typeface="+mn-lt"/>
              </a:rPr>
              <a:t># Convert to RGB and flip image so that camera output is like mirror. </a:t>
            </a:r>
          </a:p>
          <a:p>
            <a:pPr marL="0" indent="0">
              <a:buNone/>
            </a:pPr>
            <a:r>
              <a:rPr lang="en-GB" dirty="0">
                <a:ea typeface="+mn-lt"/>
                <a:cs typeface="+mn-lt"/>
              </a:rPr>
              <a:t>image = cv2.cvtColor(cv2.flip(image, 1), cv2.COLOR_BGR2RGB) </a:t>
            </a:r>
          </a:p>
          <a:p>
            <a:pPr marL="0" indent="0">
              <a:buNone/>
            </a:pPr>
            <a:r>
              <a:rPr lang="en-GB" dirty="0" err="1">
                <a:ea typeface="+mn-lt"/>
                <a:cs typeface="+mn-lt"/>
              </a:rPr>
              <a:t>image.flags.writeable</a:t>
            </a:r>
            <a:r>
              <a:rPr lang="en-GB" dirty="0">
                <a:ea typeface="+mn-lt"/>
                <a:cs typeface="+mn-lt"/>
              </a:rPr>
              <a:t> = False </a:t>
            </a:r>
          </a:p>
          <a:p>
            <a:pPr marL="0" indent="0">
              <a:buNone/>
            </a:pPr>
            <a:r>
              <a:rPr lang="en-GB" dirty="0">
                <a:ea typeface="+mn-lt"/>
                <a:cs typeface="+mn-lt"/>
              </a:rPr>
              <a:t>results = </a:t>
            </a:r>
            <a:r>
              <a:rPr lang="en-GB" dirty="0" err="1">
                <a:ea typeface="+mn-lt"/>
                <a:cs typeface="+mn-lt"/>
              </a:rPr>
              <a:t>hands.process</a:t>
            </a:r>
            <a:r>
              <a:rPr lang="en-GB" dirty="0">
                <a:ea typeface="+mn-lt"/>
                <a:cs typeface="+mn-lt"/>
              </a:rPr>
              <a:t>(image)</a:t>
            </a:r>
          </a:p>
          <a:p>
            <a:pPr marL="0" indent="0">
              <a:buNone/>
            </a:pPr>
            <a:endParaRPr lang="en-GB" dirty="0"/>
          </a:p>
        </p:txBody>
      </p:sp>
    </p:spTree>
    <p:extLst>
      <p:ext uri="{BB962C8B-B14F-4D97-AF65-F5344CB8AC3E}">
        <p14:creationId xmlns:p14="http://schemas.microsoft.com/office/powerpoint/2010/main" val="63797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DFD0-AA5C-9A7D-C688-6BF7EB1E30E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3932222-336F-B1A2-042E-2A90EC46FB2D}"/>
              </a:ext>
            </a:extLst>
          </p:cNvPr>
          <p:cNvSpPr>
            <a:spLocks noGrp="1"/>
          </p:cNvSpPr>
          <p:nvPr>
            <p:ph idx="1"/>
          </p:nvPr>
        </p:nvSpPr>
        <p:spPr>
          <a:xfrm>
            <a:off x="677334" y="87501"/>
            <a:ext cx="8596668" cy="5953861"/>
          </a:xfrm>
        </p:spPr>
        <p:txBody>
          <a:bodyPr vert="horz" lIns="91440" tIns="45720" rIns="91440" bIns="45720" rtlCol="0" anchor="t">
            <a:normAutofit lnSpcReduction="10000"/>
          </a:bodyPr>
          <a:lstStyle/>
          <a:p>
            <a:pPr>
              <a:buNone/>
            </a:pPr>
            <a:r>
              <a:rPr lang="en-GB" dirty="0">
                <a:ea typeface="+mn-lt"/>
                <a:cs typeface="+mn-lt"/>
              </a:rPr>
              <a:t># Draw annotations </a:t>
            </a:r>
            <a:endParaRPr lang="en-US"/>
          </a:p>
          <a:p>
            <a:pPr>
              <a:buNone/>
            </a:pPr>
            <a:r>
              <a:rPr lang="en-GB" dirty="0" err="1">
                <a:ea typeface="+mn-lt"/>
                <a:cs typeface="+mn-lt"/>
              </a:rPr>
              <a:t>image.flags.writeable</a:t>
            </a:r>
            <a:r>
              <a:rPr lang="en-GB" dirty="0">
                <a:ea typeface="+mn-lt"/>
                <a:cs typeface="+mn-lt"/>
              </a:rPr>
              <a:t> = True </a:t>
            </a:r>
            <a:endParaRPr lang="en-GB"/>
          </a:p>
          <a:p>
            <a:pPr>
              <a:buNone/>
            </a:pPr>
            <a:r>
              <a:rPr lang="en-GB" dirty="0">
                <a:ea typeface="+mn-lt"/>
                <a:cs typeface="+mn-lt"/>
              </a:rPr>
              <a:t>image = cv2.cvtColor(image, cv2.COLOR_RGB2BGR) </a:t>
            </a:r>
            <a:endParaRPr lang="en-GB"/>
          </a:p>
          <a:p>
            <a:pPr>
              <a:buNone/>
            </a:pPr>
            <a:r>
              <a:rPr lang="en-GB" dirty="0">
                <a:ea typeface="+mn-lt"/>
                <a:cs typeface="+mn-lt"/>
              </a:rPr>
              <a:t>if </a:t>
            </a:r>
            <a:r>
              <a:rPr lang="en-GB" dirty="0" err="1">
                <a:ea typeface="+mn-lt"/>
                <a:cs typeface="+mn-lt"/>
              </a:rPr>
              <a:t>results.multi_hand_landmarks:FACIALRECOGNITION</a:t>
            </a:r>
            <a:r>
              <a:rPr lang="en-GB" dirty="0">
                <a:ea typeface="+mn-lt"/>
                <a:cs typeface="+mn-lt"/>
              </a:rPr>
              <a:t> SYSTEM WITH VOICE MESSAGE ENHANCEMENT </a:t>
            </a:r>
            <a:endParaRPr lang="en-GB"/>
          </a:p>
          <a:p>
            <a:pPr>
              <a:buNone/>
            </a:pPr>
            <a:r>
              <a:rPr lang="en-GB" dirty="0">
                <a:ea typeface="+mn-lt"/>
                <a:cs typeface="+mn-lt"/>
              </a:rPr>
              <a:t>CMRTC </a:t>
            </a:r>
            <a:endParaRPr lang="en-GB"/>
          </a:p>
          <a:p>
            <a:pPr>
              <a:buNone/>
            </a:pPr>
            <a:r>
              <a:rPr lang="en-GB" dirty="0">
                <a:ea typeface="+mn-lt"/>
                <a:cs typeface="+mn-lt"/>
              </a:rPr>
              <a:t>17 </a:t>
            </a:r>
            <a:endParaRPr lang="en-GB"/>
          </a:p>
          <a:p>
            <a:pPr>
              <a:buNone/>
            </a:pPr>
            <a:r>
              <a:rPr lang="en-GB" dirty="0">
                <a:ea typeface="+mn-lt"/>
                <a:cs typeface="+mn-lt"/>
              </a:rPr>
              <a:t>for </a:t>
            </a:r>
            <a:r>
              <a:rPr lang="en-GB" dirty="0" err="1">
                <a:ea typeface="+mn-lt"/>
                <a:cs typeface="+mn-lt"/>
              </a:rPr>
              <a:t>hand_landmarks</a:t>
            </a:r>
            <a:r>
              <a:rPr lang="en-GB" dirty="0">
                <a:ea typeface="+mn-lt"/>
                <a:cs typeface="+mn-lt"/>
              </a:rPr>
              <a:t> in </a:t>
            </a:r>
            <a:r>
              <a:rPr lang="en-GB" dirty="0" err="1">
                <a:ea typeface="+mn-lt"/>
                <a:cs typeface="+mn-lt"/>
              </a:rPr>
              <a:t>results.multi_hand_landmarks</a:t>
            </a:r>
            <a:r>
              <a:rPr lang="en-GB" dirty="0">
                <a:ea typeface="+mn-lt"/>
                <a:cs typeface="+mn-lt"/>
              </a:rPr>
              <a:t>: </a:t>
            </a:r>
            <a:endParaRPr lang="en-GB"/>
          </a:p>
          <a:p>
            <a:pPr>
              <a:buNone/>
            </a:pPr>
            <a:r>
              <a:rPr lang="en-GB" dirty="0" err="1">
                <a:ea typeface="+mn-lt"/>
                <a:cs typeface="+mn-lt"/>
              </a:rPr>
              <a:t>self.mp_drawing.draw_landmarks</a:t>
            </a:r>
            <a:r>
              <a:rPr lang="en-GB" dirty="0">
                <a:ea typeface="+mn-lt"/>
                <a:cs typeface="+mn-lt"/>
              </a:rPr>
              <a:t>( </a:t>
            </a:r>
            <a:endParaRPr lang="en-GB" dirty="0"/>
          </a:p>
          <a:p>
            <a:pPr>
              <a:buNone/>
            </a:pPr>
            <a:r>
              <a:rPr lang="en-GB" dirty="0">
                <a:ea typeface="+mn-lt"/>
                <a:cs typeface="+mn-lt"/>
              </a:rPr>
              <a:t>image, </a:t>
            </a:r>
            <a:r>
              <a:rPr lang="en-GB" dirty="0" err="1">
                <a:ea typeface="+mn-lt"/>
                <a:cs typeface="+mn-lt"/>
              </a:rPr>
              <a:t>hand_landmarks</a:t>
            </a:r>
            <a:r>
              <a:rPr lang="en-GB" dirty="0">
                <a:ea typeface="+mn-lt"/>
                <a:cs typeface="+mn-lt"/>
              </a:rPr>
              <a:t>, </a:t>
            </a:r>
            <a:r>
              <a:rPr lang="en-GB" dirty="0" err="1">
                <a:ea typeface="+mn-lt"/>
                <a:cs typeface="+mn-lt"/>
              </a:rPr>
              <a:t>self.mp_hands.HAND_CONNECTIONS</a:t>
            </a:r>
            <a:r>
              <a:rPr lang="en-GB" dirty="0">
                <a:ea typeface="+mn-lt"/>
                <a:cs typeface="+mn-lt"/>
              </a:rPr>
              <a:t>) </a:t>
            </a:r>
            <a:endParaRPr lang="en-GB" dirty="0"/>
          </a:p>
          <a:p>
            <a:pPr>
              <a:buNone/>
            </a:pPr>
            <a:r>
              <a:rPr lang="en-GB" dirty="0">
                <a:ea typeface="+mn-lt"/>
                <a:cs typeface="+mn-lt"/>
              </a:rPr>
              <a:t>try: </a:t>
            </a:r>
            <a:endParaRPr lang="en-GB" dirty="0"/>
          </a:p>
          <a:p>
            <a:pPr>
              <a:buNone/>
            </a:pPr>
            <a:r>
              <a:rPr lang="en-GB" dirty="0">
                <a:ea typeface="+mn-lt"/>
                <a:cs typeface="+mn-lt"/>
              </a:rPr>
              <a:t># Get landmarks for hand 1 </a:t>
            </a:r>
            <a:endParaRPr lang="en-GB"/>
          </a:p>
          <a:p>
            <a:pPr>
              <a:buNone/>
            </a:pPr>
            <a:r>
              <a:rPr lang="en-GB" dirty="0">
                <a:ea typeface="+mn-lt"/>
                <a:cs typeface="+mn-lt"/>
              </a:rPr>
              <a:t>hand_1 = </a:t>
            </a:r>
            <a:r>
              <a:rPr lang="en-GB" dirty="0" err="1">
                <a:ea typeface="+mn-lt"/>
                <a:cs typeface="+mn-lt"/>
              </a:rPr>
              <a:t>results.multi_hand_landmarks</a:t>
            </a:r>
            <a:r>
              <a:rPr lang="en-GB" dirty="0">
                <a:ea typeface="+mn-lt"/>
                <a:cs typeface="+mn-lt"/>
              </a:rPr>
              <a:t>[0].landmark </a:t>
            </a:r>
            <a:endParaRPr lang="en-GB" dirty="0"/>
          </a:p>
          <a:p>
            <a:pPr>
              <a:buNone/>
            </a:pPr>
            <a:r>
              <a:rPr lang="en-GB" dirty="0">
                <a:ea typeface="+mn-lt"/>
                <a:cs typeface="+mn-lt"/>
              </a:rPr>
              <a:t>landmarks_1 = list( </a:t>
            </a:r>
            <a:endParaRPr lang="en-GB" dirty="0"/>
          </a:p>
          <a:p>
            <a:pPr>
              <a:buNone/>
            </a:pPr>
            <a:r>
              <a:rPr lang="en-GB" dirty="0" err="1">
                <a:ea typeface="+mn-lt"/>
                <a:cs typeface="+mn-lt"/>
              </a:rPr>
              <a:t>np.array</a:t>
            </a:r>
            <a:r>
              <a:rPr lang="en-GB" dirty="0">
                <a:ea typeface="+mn-lt"/>
                <a:cs typeface="+mn-lt"/>
              </a:rPr>
              <a:t>([[</a:t>
            </a:r>
            <a:r>
              <a:rPr lang="en-GB" dirty="0" err="1">
                <a:ea typeface="+mn-lt"/>
                <a:cs typeface="+mn-lt"/>
              </a:rPr>
              <a:t>landmark.x</a:t>
            </a:r>
            <a:r>
              <a:rPr lang="en-GB" dirty="0">
                <a:ea typeface="+mn-lt"/>
                <a:cs typeface="+mn-lt"/>
              </a:rPr>
              <a:t>, </a:t>
            </a:r>
            <a:r>
              <a:rPr lang="en-GB" dirty="0" err="1">
                <a:ea typeface="+mn-lt"/>
                <a:cs typeface="+mn-lt"/>
              </a:rPr>
              <a:t>landmark.y</a:t>
            </a:r>
            <a:r>
              <a:rPr lang="en-GB" dirty="0">
                <a:ea typeface="+mn-lt"/>
                <a:cs typeface="+mn-lt"/>
              </a:rPr>
              <a:t>, </a:t>
            </a:r>
            <a:r>
              <a:rPr lang="en-GB" dirty="0" err="1">
                <a:ea typeface="+mn-lt"/>
                <a:cs typeface="+mn-lt"/>
              </a:rPr>
              <a:t>landmark.z</a:t>
            </a:r>
            <a:r>
              <a:rPr lang="en-GB" dirty="0">
                <a:ea typeface="+mn-lt"/>
                <a:cs typeface="+mn-lt"/>
              </a:rPr>
              <a:t>, </a:t>
            </a:r>
            <a:r>
              <a:rPr lang="en-GB" dirty="0" err="1">
                <a:ea typeface="+mn-lt"/>
                <a:cs typeface="+mn-lt"/>
              </a:rPr>
              <a:t>landmark.visibility</a:t>
            </a:r>
            <a:r>
              <a:rPr lang="en-GB" dirty="0">
                <a:ea typeface="+mn-lt"/>
                <a:cs typeface="+mn-lt"/>
              </a:rPr>
              <a:t>] for landmark </a:t>
            </a:r>
            <a:endParaRPr lang="en-GB" dirty="0"/>
          </a:p>
          <a:p>
            <a:pPr>
              <a:buNone/>
            </a:pPr>
            <a:r>
              <a:rPr lang="en-GB" dirty="0">
                <a:ea typeface="+mn-lt"/>
                <a:cs typeface="+mn-lt"/>
              </a:rPr>
              <a:t>in hand_1]).flatten())</a:t>
            </a:r>
            <a:endParaRPr lang="en-GB"/>
          </a:p>
          <a:p>
            <a:pPr marL="0" indent="0">
              <a:buNone/>
            </a:pPr>
            <a:endParaRPr lang="en-GB" dirty="0"/>
          </a:p>
        </p:txBody>
      </p:sp>
    </p:spTree>
    <p:extLst>
      <p:ext uri="{BB962C8B-B14F-4D97-AF65-F5344CB8AC3E}">
        <p14:creationId xmlns:p14="http://schemas.microsoft.com/office/powerpoint/2010/main" val="297144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9" name="Straight Connector 5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0" name="Rectangle 6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08A56A91-305C-B448-83B3-F15F853A6BED}"/>
              </a:ext>
            </a:extLst>
          </p:cNvPr>
          <p:cNvSpPr txBox="1"/>
          <p:nvPr/>
        </p:nvSpPr>
        <p:spPr>
          <a:xfrm>
            <a:off x="677334" y="609600"/>
            <a:ext cx="8596668" cy="1320800"/>
          </a:xfrm>
          <a:prstGeom prst="rect">
            <a:avLst/>
          </a:prstGeom>
        </p:spPr>
        <p:txBody>
          <a:bodyPr vert="horz" lIns="91440" tIns="45720" rIns="91440" bIns="45720" rtlCol="0" anchor="t">
            <a:normAutofit/>
          </a:bodyPr>
          <a:lstStyle/>
          <a:p>
            <a:pPr marL="74930">
              <a:spcBef>
                <a:spcPct val="0"/>
              </a:spcBef>
              <a:spcAft>
                <a:spcPts val="600"/>
              </a:spcAft>
              <a:buClr>
                <a:schemeClr val="accent1"/>
              </a:buClr>
              <a:buSzPct val="80000"/>
            </a:pPr>
            <a:r>
              <a:rPr lang="en-US" sz="3600" b="1">
                <a:solidFill>
                  <a:schemeClr val="accent1"/>
                </a:solidFill>
                <a:latin typeface="+mj-lt"/>
                <a:ea typeface="+mj-ea"/>
                <a:cs typeface="+mj-cs"/>
              </a:rPr>
              <a:t> ABSTRACT:</a:t>
            </a:r>
          </a:p>
          <a:p>
            <a:pPr marL="74930">
              <a:spcBef>
                <a:spcPct val="0"/>
              </a:spcBef>
              <a:spcAft>
                <a:spcPts val="600"/>
              </a:spcAft>
            </a:pPr>
            <a:endParaRPr lang="en-US" sz="3600" b="1">
              <a:solidFill>
                <a:schemeClr val="accent1"/>
              </a:solidFill>
              <a:latin typeface="+mj-lt"/>
              <a:ea typeface="+mj-ea"/>
              <a:cs typeface="+mj-cs"/>
            </a:endParaRPr>
          </a:p>
          <a:p>
            <a:pPr>
              <a:spcBef>
                <a:spcPct val="0"/>
              </a:spcBef>
              <a:spcAft>
                <a:spcPts val="600"/>
              </a:spcAft>
            </a:pPr>
            <a:endParaRPr lang="en-US" sz="3600">
              <a:solidFill>
                <a:schemeClr val="accent1"/>
              </a:solidFill>
              <a:latin typeface="+mj-lt"/>
              <a:ea typeface="+mj-ea"/>
              <a:cs typeface="+mj-cs"/>
            </a:endParaRPr>
          </a:p>
          <a:p>
            <a:pPr>
              <a:spcBef>
                <a:spcPct val="0"/>
              </a:spcBef>
              <a:spcAft>
                <a:spcPts val="600"/>
              </a:spcAft>
            </a:pPr>
            <a:endParaRPr lang="en-US" sz="3600">
              <a:solidFill>
                <a:schemeClr val="accent1"/>
              </a:solidFill>
              <a:latin typeface="+mj-lt"/>
              <a:ea typeface="+mj-ea"/>
              <a:cs typeface="+mj-cs"/>
            </a:endParaRPr>
          </a:p>
        </p:txBody>
      </p:sp>
      <p:sp>
        <p:nvSpPr>
          <p:cNvPr id="2" name="TextBox 1">
            <a:extLst>
              <a:ext uri="{FF2B5EF4-FFF2-40B4-BE49-F238E27FC236}">
                <a16:creationId xmlns:a16="http://schemas.microsoft.com/office/drawing/2014/main" id="{23458971-93B8-994D-8443-AFC7C85F5874}"/>
              </a:ext>
            </a:extLst>
          </p:cNvPr>
          <p:cNvSpPr txBox="1"/>
          <p:nvPr/>
        </p:nvSpPr>
        <p:spPr>
          <a:xfrm>
            <a:off x="677334" y="2160589"/>
            <a:ext cx="8596668"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In human-computer interaction or sign language interpretation, recognizing hand gestures become predominant in computer vision research. The primary goal of this proposed system is to create a system, which can identify hand gestures detection to convey information for controlling media player. For those who are deaf and dumb sign language is a common, efficient and alternative way for talking, by using the hand and facial gestures we can easily understand them. Here hand and face are directly use as the input to the device for effective communication purpose of gesture identification there is no need of an intermediate medium. Gesture recognition affords real-time information to a computer to make it fulfill the user’s commands. It is an area of active current research in computer vision and machine learning. Generally, interaction between a computer and human is performed with a keyboard and mouse. However, to control and interact with a media player we are using a keyboard and mouse.. To make this interaction easier and more convenient without using extra devices such as keyboard and mouse, we propose to build gesture based interaction for controlling the media player gestures. </a:t>
            </a:r>
          </a:p>
          <a:p>
            <a:pPr>
              <a:lnSpc>
                <a:spcPct val="90000"/>
              </a:lnSpc>
              <a:spcBef>
                <a:spcPts val="1000"/>
              </a:spcBef>
              <a:buClr>
                <a:schemeClr val="accent1"/>
              </a:buClr>
              <a:buSzPct val="80000"/>
              <a:buFont typeface="Wingdings 3" charset="2"/>
              <a:buChar char=""/>
            </a:pPr>
            <a:endParaRPr lang="en-US" sz="1700">
              <a:solidFill>
                <a:schemeClr val="tx1">
                  <a:lumMod val="75000"/>
                  <a:lumOff val="25000"/>
                </a:schemeClr>
              </a:solidFill>
            </a:endParaRPr>
          </a:p>
        </p:txBody>
      </p:sp>
    </p:spTree>
    <p:extLst>
      <p:ext uri="{BB962C8B-B14F-4D97-AF65-F5344CB8AC3E}">
        <p14:creationId xmlns:p14="http://schemas.microsoft.com/office/powerpoint/2010/main" val="384915332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B6E8-2CC6-417B-F985-F0B07CFD5D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0BCA480-C849-C974-0BCC-913F3D5EFDD7}"/>
              </a:ext>
            </a:extLst>
          </p:cNvPr>
          <p:cNvSpPr>
            <a:spLocks noGrp="1"/>
          </p:cNvSpPr>
          <p:nvPr>
            <p:ph idx="1"/>
          </p:nvPr>
        </p:nvSpPr>
        <p:spPr>
          <a:xfrm>
            <a:off x="677334" y="143531"/>
            <a:ext cx="8596668" cy="6110742"/>
          </a:xfrm>
        </p:spPr>
        <p:txBody>
          <a:bodyPr vert="horz" lIns="91440" tIns="45720" rIns="91440" bIns="45720" rtlCol="0" anchor="t">
            <a:normAutofit/>
          </a:bodyPr>
          <a:lstStyle/>
          <a:p>
            <a:pPr marL="0" indent="0">
              <a:buNone/>
            </a:pPr>
            <a:r>
              <a:rPr lang="en-GB" dirty="0">
                <a:ea typeface="+mn-lt"/>
                <a:cs typeface="+mn-lt"/>
              </a:rPr>
              <a:t># get landmarks for hand 2 </a:t>
            </a:r>
          </a:p>
          <a:p>
            <a:pPr marL="0" indent="0">
              <a:buNone/>
            </a:pPr>
            <a:r>
              <a:rPr lang="en-GB" dirty="0">
                <a:ea typeface="+mn-lt"/>
                <a:cs typeface="+mn-lt"/>
              </a:rPr>
              <a:t>hand_2 = </a:t>
            </a:r>
            <a:r>
              <a:rPr lang="en-GB" dirty="0" err="1">
                <a:ea typeface="+mn-lt"/>
                <a:cs typeface="+mn-lt"/>
              </a:rPr>
              <a:t>results.multi_hand_landmarks</a:t>
            </a:r>
            <a:r>
              <a:rPr lang="en-GB" dirty="0">
                <a:ea typeface="+mn-lt"/>
                <a:cs typeface="+mn-lt"/>
              </a:rPr>
              <a:t>[1].landmark </a:t>
            </a:r>
          </a:p>
          <a:p>
            <a:pPr marL="0" indent="0">
              <a:buNone/>
            </a:pPr>
            <a:r>
              <a:rPr lang="en-GB" dirty="0">
                <a:ea typeface="+mn-lt"/>
                <a:cs typeface="+mn-lt"/>
              </a:rPr>
              <a:t>landmarks_2 = list( </a:t>
            </a:r>
          </a:p>
          <a:p>
            <a:pPr marL="0" indent="0">
              <a:buNone/>
            </a:pPr>
            <a:r>
              <a:rPr lang="en-GB" dirty="0" err="1">
                <a:ea typeface="+mn-lt"/>
                <a:cs typeface="+mn-lt"/>
              </a:rPr>
              <a:t>np.array</a:t>
            </a:r>
            <a:r>
              <a:rPr lang="en-GB" dirty="0">
                <a:ea typeface="+mn-lt"/>
                <a:cs typeface="+mn-lt"/>
              </a:rPr>
              <a:t>([[</a:t>
            </a:r>
            <a:r>
              <a:rPr lang="en-GB" dirty="0" err="1">
                <a:ea typeface="+mn-lt"/>
                <a:cs typeface="+mn-lt"/>
              </a:rPr>
              <a:t>landmark.x</a:t>
            </a:r>
            <a:r>
              <a:rPr lang="en-GB" dirty="0">
                <a:ea typeface="+mn-lt"/>
                <a:cs typeface="+mn-lt"/>
              </a:rPr>
              <a:t>, </a:t>
            </a:r>
            <a:r>
              <a:rPr lang="en-GB" dirty="0" err="1">
                <a:ea typeface="+mn-lt"/>
                <a:cs typeface="+mn-lt"/>
              </a:rPr>
              <a:t>landmark.y</a:t>
            </a:r>
            <a:r>
              <a:rPr lang="en-GB" dirty="0">
                <a:ea typeface="+mn-lt"/>
                <a:cs typeface="+mn-lt"/>
              </a:rPr>
              <a:t>, </a:t>
            </a:r>
            <a:r>
              <a:rPr lang="en-GB" dirty="0" err="1">
                <a:ea typeface="+mn-lt"/>
                <a:cs typeface="+mn-lt"/>
              </a:rPr>
              <a:t>landmark.z</a:t>
            </a:r>
            <a:r>
              <a:rPr lang="en-GB" dirty="0">
                <a:ea typeface="+mn-lt"/>
                <a:cs typeface="+mn-lt"/>
              </a:rPr>
              <a:t>, landmark.visibility] for landmark </a:t>
            </a:r>
          </a:p>
          <a:p>
            <a:pPr marL="0" indent="0">
              <a:buNone/>
            </a:pPr>
            <a:r>
              <a:rPr lang="en-GB" dirty="0">
                <a:ea typeface="+mn-lt"/>
                <a:cs typeface="+mn-lt"/>
              </a:rPr>
              <a:t>in hand_2]).flatten()) </a:t>
            </a:r>
          </a:p>
          <a:p>
            <a:pPr marL="0" indent="0">
              <a:buNone/>
            </a:pPr>
            <a:r>
              <a:rPr lang="en-GB" dirty="0">
                <a:ea typeface="+mn-lt"/>
                <a:cs typeface="+mn-lt"/>
              </a:rPr>
              <a:t># Concatenate hand 1 and hand 2 data </a:t>
            </a:r>
          </a:p>
          <a:p>
            <a:pPr marL="0" indent="0">
              <a:buNone/>
            </a:pPr>
            <a:r>
              <a:rPr lang="en-GB" dirty="0">
                <a:ea typeface="+mn-lt"/>
                <a:cs typeface="+mn-lt"/>
              </a:rPr>
              <a:t>data = landmarks_1 + landmarks_2 </a:t>
            </a:r>
          </a:p>
          <a:p>
            <a:pPr marL="0" indent="0">
              <a:buNone/>
            </a:pPr>
            <a:r>
              <a:rPr lang="en-GB" dirty="0">
                <a:ea typeface="+mn-lt"/>
                <a:cs typeface="+mn-lt"/>
              </a:rPr>
              <a:t># Create pandas </a:t>
            </a:r>
            <a:r>
              <a:rPr lang="en-GB" dirty="0" err="1">
                <a:ea typeface="+mn-lt"/>
                <a:cs typeface="+mn-lt"/>
              </a:rPr>
              <a:t>dataframe</a:t>
            </a:r>
            <a:r>
              <a:rPr lang="en-GB" dirty="0">
                <a:ea typeface="+mn-lt"/>
                <a:cs typeface="+mn-lt"/>
              </a:rPr>
              <a:t> from data </a:t>
            </a:r>
          </a:p>
          <a:p>
            <a:pPr marL="0" indent="0">
              <a:buNone/>
            </a:pPr>
            <a:r>
              <a:rPr lang="en-GB" dirty="0">
                <a:ea typeface="+mn-lt"/>
                <a:cs typeface="+mn-lt"/>
              </a:rPr>
              <a:t>X = </a:t>
            </a:r>
            <a:r>
              <a:rPr lang="en-GB" dirty="0" err="1">
                <a:ea typeface="+mn-lt"/>
                <a:cs typeface="+mn-lt"/>
              </a:rPr>
              <a:t>pd.DataFrame</a:t>
            </a:r>
            <a:r>
              <a:rPr lang="en-GB" dirty="0">
                <a:ea typeface="+mn-lt"/>
                <a:cs typeface="+mn-lt"/>
              </a:rPr>
              <a:t>([data]) </a:t>
            </a:r>
          </a:p>
          <a:p>
            <a:pPr marL="0" indent="0">
              <a:buNone/>
            </a:pPr>
            <a:r>
              <a:rPr lang="en-GB" dirty="0">
                <a:ea typeface="+mn-lt"/>
                <a:cs typeface="+mn-lt"/>
              </a:rPr>
              <a:t># Make prediction </a:t>
            </a:r>
          </a:p>
          <a:p>
            <a:pPr marL="0" indent="0">
              <a:buNone/>
            </a:pPr>
            <a:r>
              <a:rPr lang="en-GB" dirty="0" err="1">
                <a:ea typeface="+mn-lt"/>
                <a:cs typeface="+mn-lt"/>
              </a:rPr>
              <a:t>direction_gest</a:t>
            </a:r>
            <a:r>
              <a:rPr lang="en-GB" dirty="0">
                <a:ea typeface="+mn-lt"/>
                <a:cs typeface="+mn-lt"/>
              </a:rPr>
              <a:t> = </a:t>
            </a:r>
            <a:r>
              <a:rPr lang="en-GB" dirty="0" err="1">
                <a:ea typeface="+mn-lt"/>
                <a:cs typeface="+mn-lt"/>
              </a:rPr>
              <a:t>self.model.predict</a:t>
            </a:r>
            <a:r>
              <a:rPr lang="en-GB" dirty="0">
                <a:ea typeface="+mn-lt"/>
                <a:cs typeface="+mn-lt"/>
              </a:rPr>
              <a:t>(X)[0] </a:t>
            </a:r>
          </a:p>
          <a:p>
            <a:pPr marL="0" indent="0">
              <a:buNone/>
            </a:pPr>
            <a:r>
              <a:rPr lang="en-GB" dirty="0">
                <a:ea typeface="+mn-lt"/>
                <a:cs typeface="+mn-lt"/>
              </a:rPr>
              <a:t># Annotate image with prediction text </a:t>
            </a:r>
          </a:p>
          <a:p>
            <a:pPr marL="0" indent="0">
              <a:buNone/>
            </a:pPr>
            <a:r>
              <a:rPr lang="en-GB" dirty="0">
                <a:ea typeface="+mn-lt"/>
                <a:cs typeface="+mn-lt"/>
              </a:rPr>
              <a:t>cv2.putText(image, </a:t>
            </a:r>
            <a:r>
              <a:rPr lang="en-GB" dirty="0" err="1">
                <a:ea typeface="+mn-lt"/>
                <a:cs typeface="+mn-lt"/>
              </a:rPr>
              <a:t>direction_gest.split</a:t>
            </a:r>
            <a:r>
              <a:rPr lang="en-GB" dirty="0">
                <a:ea typeface="+mn-lt"/>
                <a:cs typeface="+mn-lt"/>
              </a:rPr>
              <a:t>(' ')[0] </a:t>
            </a:r>
          </a:p>
          <a:p>
            <a:pPr marL="0" indent="0">
              <a:buNone/>
            </a:pPr>
            <a:r>
              <a:rPr lang="en-GB" dirty="0">
                <a:ea typeface="+mn-lt"/>
                <a:cs typeface="+mn-lt"/>
              </a:rPr>
              <a:t>, (90, 40), cv2.FONT_HERSHEY_SIMPLEX, 1, (0, 0, 0), 2, cv2.LINE_AA)</a:t>
            </a:r>
          </a:p>
          <a:p>
            <a:pPr marL="0" indent="0">
              <a:buNone/>
            </a:pPr>
            <a:endParaRPr lang="en-GB" dirty="0"/>
          </a:p>
        </p:txBody>
      </p:sp>
    </p:spTree>
    <p:extLst>
      <p:ext uri="{BB962C8B-B14F-4D97-AF65-F5344CB8AC3E}">
        <p14:creationId xmlns:p14="http://schemas.microsoft.com/office/powerpoint/2010/main" val="978643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7239-4892-3509-3CFD-1257493A6F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32D4DD-09D2-2ACE-92EE-15510E92FDDA}"/>
              </a:ext>
            </a:extLst>
          </p:cNvPr>
          <p:cNvSpPr>
            <a:spLocks noGrp="1"/>
          </p:cNvSpPr>
          <p:nvPr>
            <p:ph idx="1"/>
          </p:nvPr>
        </p:nvSpPr>
        <p:spPr>
          <a:xfrm>
            <a:off x="677334" y="-2146"/>
            <a:ext cx="8596668" cy="6603801"/>
          </a:xfrm>
        </p:spPr>
        <p:txBody>
          <a:bodyPr vert="horz" lIns="91440" tIns="45720" rIns="91440" bIns="45720" rtlCol="0" anchor="t">
            <a:normAutofit fontScale="77500" lnSpcReduction="20000"/>
          </a:bodyPr>
          <a:lstStyle/>
          <a:p>
            <a:pPr marL="0" indent="0">
              <a:buNone/>
            </a:pPr>
            <a:r>
              <a:rPr lang="en-GB" dirty="0">
                <a:ea typeface="+mn-lt"/>
                <a:cs typeface="+mn-lt"/>
              </a:rPr>
              <a:t>if</a:t>
            </a:r>
            <a:r>
              <a:rPr lang="en-GB" sz="2000" dirty="0">
                <a:ea typeface="+mn-lt"/>
                <a:cs typeface="+mn-lt"/>
              </a:rPr>
              <a:t> </a:t>
            </a:r>
            <a:r>
              <a:rPr lang="en-GB" sz="2000" dirty="0" err="1">
                <a:ea typeface="+mn-lt"/>
                <a:cs typeface="+mn-lt"/>
              </a:rPr>
              <a:t>direction_gest.split</a:t>
            </a:r>
            <a:r>
              <a:rPr lang="en-GB" sz="2000" dirty="0">
                <a:ea typeface="+mn-lt"/>
                <a:cs typeface="+mn-lt"/>
              </a:rPr>
              <a:t>(' ')[0] == "Play": </a:t>
            </a:r>
          </a:p>
          <a:p>
            <a:pPr marL="0" indent="0">
              <a:buNone/>
            </a:pPr>
            <a:r>
              <a:rPr lang="en-GB" sz="2000" dirty="0" err="1">
                <a:ea typeface="+mn-lt"/>
                <a:cs typeface="+mn-lt"/>
              </a:rPr>
              <a:t>self.play_gesture</a:t>
            </a:r>
            <a:r>
              <a:rPr lang="en-GB" sz="2000" dirty="0">
                <a:ea typeface="+mn-lt"/>
                <a:cs typeface="+mn-lt"/>
              </a:rPr>
              <a:t>() </a:t>
            </a:r>
          </a:p>
          <a:p>
            <a:pPr marL="0" indent="0">
              <a:buNone/>
            </a:pPr>
            <a:r>
              <a:rPr lang="en-GB" sz="2000" dirty="0" err="1">
                <a:ea typeface="+mn-lt"/>
                <a:cs typeface="+mn-lt"/>
              </a:rPr>
              <a:t>elif</a:t>
            </a:r>
            <a:r>
              <a:rPr lang="en-GB" sz="2000" dirty="0">
                <a:ea typeface="+mn-lt"/>
                <a:cs typeface="+mn-lt"/>
              </a:rPr>
              <a:t> </a:t>
            </a:r>
            <a:r>
              <a:rPr lang="en-GB" sz="2000" dirty="0" err="1">
                <a:ea typeface="+mn-lt"/>
                <a:cs typeface="+mn-lt"/>
              </a:rPr>
              <a:t>direction_gest.split</a:t>
            </a:r>
            <a:r>
              <a:rPr lang="en-GB" sz="2000" dirty="0">
                <a:ea typeface="+mn-lt"/>
                <a:cs typeface="+mn-lt"/>
              </a:rPr>
              <a:t>(' ')[0] == "Stop": </a:t>
            </a:r>
          </a:p>
          <a:p>
            <a:pPr marL="0" indent="0">
              <a:buNone/>
            </a:pPr>
            <a:r>
              <a:rPr lang="en-GB" sz="2000" dirty="0" err="1">
                <a:ea typeface="+mn-lt"/>
                <a:cs typeface="+mn-lt"/>
              </a:rPr>
              <a:t>self.pause_gesture</a:t>
            </a:r>
            <a:r>
              <a:rPr lang="en-GB" sz="2000" dirty="0">
                <a:ea typeface="+mn-lt"/>
                <a:cs typeface="+mn-lt"/>
              </a:rPr>
              <a:t>() </a:t>
            </a:r>
          </a:p>
          <a:p>
            <a:pPr marL="0" indent="0">
              <a:buNone/>
            </a:pPr>
            <a:r>
              <a:rPr lang="en-GB" sz="2000" dirty="0" err="1">
                <a:ea typeface="+mn-lt"/>
                <a:cs typeface="+mn-lt"/>
              </a:rPr>
              <a:t>elif</a:t>
            </a:r>
            <a:r>
              <a:rPr lang="en-GB" sz="2000" dirty="0">
                <a:ea typeface="+mn-lt"/>
                <a:cs typeface="+mn-lt"/>
              </a:rPr>
              <a:t> </a:t>
            </a:r>
            <a:r>
              <a:rPr lang="en-GB" sz="2000" dirty="0" err="1">
                <a:ea typeface="+mn-lt"/>
                <a:cs typeface="+mn-lt"/>
              </a:rPr>
              <a:t>direction_gest.split</a:t>
            </a:r>
            <a:r>
              <a:rPr lang="en-GB" sz="2000" dirty="0">
                <a:ea typeface="+mn-lt"/>
                <a:cs typeface="+mn-lt"/>
              </a:rPr>
              <a:t>(' ')[0] == "Up":</a:t>
            </a:r>
          </a:p>
          <a:p>
            <a:pPr marL="0" indent="0">
              <a:buNone/>
            </a:pPr>
            <a:r>
              <a:rPr lang="en-GB" sz="2000" dirty="0" err="1">
                <a:ea typeface="+mn-lt"/>
                <a:cs typeface="+mn-lt"/>
              </a:rPr>
              <a:t>self.vol_up</a:t>
            </a:r>
            <a:r>
              <a:rPr lang="en-GB" sz="2000" dirty="0">
                <a:ea typeface="+mn-lt"/>
                <a:cs typeface="+mn-lt"/>
              </a:rPr>
              <a:t>() </a:t>
            </a:r>
          </a:p>
          <a:p>
            <a:pPr marL="0" indent="0">
              <a:buNone/>
            </a:pPr>
            <a:r>
              <a:rPr lang="en-GB" sz="2000" dirty="0" err="1">
                <a:ea typeface="+mn-lt"/>
                <a:cs typeface="+mn-lt"/>
              </a:rPr>
              <a:t>elif</a:t>
            </a:r>
            <a:r>
              <a:rPr lang="en-GB" sz="2000" dirty="0">
                <a:ea typeface="+mn-lt"/>
                <a:cs typeface="+mn-lt"/>
              </a:rPr>
              <a:t> </a:t>
            </a:r>
            <a:r>
              <a:rPr lang="en-GB" sz="2000" dirty="0" err="1">
                <a:ea typeface="+mn-lt"/>
                <a:cs typeface="+mn-lt"/>
              </a:rPr>
              <a:t>direction_gest.split</a:t>
            </a:r>
            <a:r>
              <a:rPr lang="en-GB" sz="2000" dirty="0">
                <a:ea typeface="+mn-lt"/>
                <a:cs typeface="+mn-lt"/>
              </a:rPr>
              <a:t>(' ')[0] == "Down": </a:t>
            </a:r>
          </a:p>
          <a:p>
            <a:pPr marL="0" indent="0">
              <a:buNone/>
            </a:pPr>
            <a:r>
              <a:rPr lang="en-GB" sz="2000" dirty="0" err="1">
                <a:ea typeface="+mn-lt"/>
                <a:cs typeface="+mn-lt"/>
              </a:rPr>
              <a:t>self.vol_down</a:t>
            </a:r>
            <a:r>
              <a:rPr lang="en-GB" sz="2000" dirty="0">
                <a:ea typeface="+mn-lt"/>
                <a:cs typeface="+mn-lt"/>
              </a:rPr>
              <a:t>() </a:t>
            </a:r>
          </a:p>
          <a:p>
            <a:pPr marL="0" indent="0">
              <a:buNone/>
            </a:pPr>
            <a:r>
              <a:rPr lang="en-GB" sz="2000" dirty="0" err="1">
                <a:ea typeface="+mn-lt"/>
                <a:cs typeface="+mn-lt"/>
              </a:rPr>
              <a:t>elif</a:t>
            </a:r>
            <a:r>
              <a:rPr lang="en-GB" sz="2000" dirty="0">
                <a:ea typeface="+mn-lt"/>
                <a:cs typeface="+mn-lt"/>
              </a:rPr>
              <a:t> </a:t>
            </a:r>
            <a:r>
              <a:rPr lang="en-GB" sz="2000" dirty="0" err="1">
                <a:ea typeface="+mn-lt"/>
                <a:cs typeface="+mn-lt"/>
              </a:rPr>
              <a:t>direction_gest.split</a:t>
            </a:r>
            <a:r>
              <a:rPr lang="en-GB" sz="2000" dirty="0">
                <a:ea typeface="+mn-lt"/>
                <a:cs typeface="+mn-lt"/>
              </a:rPr>
              <a:t>(' ')[0] == "Forwards": </a:t>
            </a:r>
          </a:p>
          <a:p>
            <a:pPr marL="0" indent="0">
              <a:buNone/>
            </a:pPr>
            <a:r>
              <a:rPr lang="en-GB" sz="2000" dirty="0" err="1">
                <a:ea typeface="+mn-lt"/>
                <a:cs typeface="+mn-lt"/>
              </a:rPr>
              <a:t>self.skip_forwards</a:t>
            </a:r>
            <a:r>
              <a:rPr lang="en-GB" sz="2000" dirty="0">
                <a:ea typeface="+mn-lt"/>
                <a:cs typeface="+mn-lt"/>
              </a:rPr>
              <a:t>() </a:t>
            </a:r>
          </a:p>
          <a:p>
            <a:pPr marL="0" indent="0">
              <a:buNone/>
            </a:pPr>
            <a:r>
              <a:rPr lang="en-GB" sz="2000" dirty="0" err="1">
                <a:ea typeface="+mn-lt"/>
                <a:cs typeface="+mn-lt"/>
              </a:rPr>
              <a:t>elif</a:t>
            </a:r>
            <a:r>
              <a:rPr lang="en-GB" sz="2000" dirty="0">
                <a:ea typeface="+mn-lt"/>
                <a:cs typeface="+mn-lt"/>
              </a:rPr>
              <a:t> </a:t>
            </a:r>
            <a:r>
              <a:rPr lang="en-GB" sz="2000" dirty="0" err="1">
                <a:ea typeface="+mn-lt"/>
                <a:cs typeface="+mn-lt"/>
              </a:rPr>
              <a:t>direction_gest.split</a:t>
            </a:r>
            <a:r>
              <a:rPr lang="en-GB" sz="2000" dirty="0">
                <a:ea typeface="+mn-lt"/>
                <a:cs typeface="+mn-lt"/>
              </a:rPr>
              <a:t>(' ')[0] == "Back": </a:t>
            </a:r>
          </a:p>
          <a:p>
            <a:pPr marL="0" indent="0">
              <a:buNone/>
            </a:pPr>
            <a:r>
              <a:rPr lang="en-GB" sz="2000" dirty="0" err="1">
                <a:ea typeface="+mn-lt"/>
                <a:cs typeface="+mn-lt"/>
              </a:rPr>
              <a:t>self.skip_backwards</a:t>
            </a:r>
            <a:r>
              <a:rPr lang="en-GB" sz="2000" dirty="0">
                <a:ea typeface="+mn-lt"/>
                <a:cs typeface="+mn-lt"/>
              </a:rPr>
              <a:t>() </a:t>
            </a:r>
          </a:p>
          <a:p>
            <a:pPr marL="0" indent="0">
              <a:buNone/>
            </a:pPr>
            <a:r>
              <a:rPr lang="en-GB" sz="2000" dirty="0">
                <a:ea typeface="+mn-lt"/>
                <a:cs typeface="+mn-lt"/>
              </a:rPr>
              <a:t>except: </a:t>
            </a:r>
          </a:p>
          <a:p>
            <a:pPr marL="0" indent="0">
              <a:buNone/>
            </a:pPr>
            <a:r>
              <a:rPr lang="en-GB" sz="2000" dirty="0">
                <a:ea typeface="+mn-lt"/>
                <a:cs typeface="+mn-lt"/>
              </a:rPr>
              <a:t>pass </a:t>
            </a:r>
          </a:p>
          <a:p>
            <a:pPr marL="0" indent="0">
              <a:buNone/>
            </a:pPr>
            <a:r>
              <a:rPr lang="en-GB" sz="2000" dirty="0">
                <a:ea typeface="+mn-lt"/>
                <a:cs typeface="+mn-lt"/>
              </a:rPr>
              <a:t># Show image </a:t>
            </a:r>
          </a:p>
          <a:p>
            <a:pPr marL="0" indent="0">
              <a:buNone/>
            </a:pPr>
            <a:r>
              <a:rPr lang="en-GB" sz="2000" dirty="0">
                <a:ea typeface="+mn-lt"/>
                <a:cs typeface="+mn-lt"/>
              </a:rPr>
              <a:t>cv2.imshow('Gesture Controller', image) </a:t>
            </a:r>
          </a:p>
          <a:p>
            <a:pPr marL="0" indent="0">
              <a:buNone/>
            </a:pPr>
            <a:r>
              <a:rPr lang="en-GB" sz="2000" dirty="0">
                <a:ea typeface="+mn-lt"/>
                <a:cs typeface="+mn-lt"/>
              </a:rPr>
              <a:t>if cv2.waitKey(10) &amp; 0xFF == </a:t>
            </a:r>
            <a:r>
              <a:rPr lang="en-GB" sz="2000" dirty="0" err="1">
                <a:ea typeface="+mn-lt"/>
                <a:cs typeface="+mn-lt"/>
              </a:rPr>
              <a:t>ord</a:t>
            </a:r>
            <a:r>
              <a:rPr lang="en-GB" sz="2000" dirty="0">
                <a:ea typeface="+mn-lt"/>
                <a:cs typeface="+mn-lt"/>
              </a:rPr>
              <a:t>('q'): </a:t>
            </a:r>
          </a:p>
          <a:p>
            <a:pPr marL="0" indent="0">
              <a:buNone/>
            </a:pPr>
            <a:r>
              <a:rPr lang="en-GB" sz="2000" dirty="0">
                <a:ea typeface="+mn-lt"/>
                <a:cs typeface="+mn-lt"/>
              </a:rPr>
              <a:t>break </a:t>
            </a:r>
          </a:p>
          <a:p>
            <a:pPr marL="0" indent="0">
              <a:buNone/>
            </a:pPr>
            <a:r>
              <a:rPr lang="en-GB" sz="2000" dirty="0" err="1">
                <a:ea typeface="+mn-lt"/>
                <a:cs typeface="+mn-lt"/>
              </a:rPr>
              <a:t>cap.release</a:t>
            </a:r>
            <a:r>
              <a:rPr lang="en-GB" sz="2000" dirty="0">
                <a:ea typeface="+mn-lt"/>
                <a:cs typeface="+mn-lt"/>
              </a:rPr>
              <a:t>() </a:t>
            </a:r>
          </a:p>
          <a:p>
            <a:pPr marL="0" indent="0">
              <a:buNone/>
            </a:pPr>
            <a:r>
              <a:rPr lang="en-GB" sz="2000" dirty="0">
                <a:ea typeface="+mn-lt"/>
                <a:cs typeface="+mn-lt"/>
              </a:rPr>
              <a:t>cv2.destroyAllWindows()</a:t>
            </a:r>
          </a:p>
          <a:p>
            <a:pPr marL="0" indent="0">
              <a:buNone/>
            </a:pPr>
            <a:endParaRPr lang="en-GB" dirty="0">
              <a:ea typeface="+mn-lt"/>
              <a:cs typeface="+mn-lt"/>
            </a:endParaRPr>
          </a:p>
        </p:txBody>
      </p:sp>
    </p:spTree>
    <p:extLst>
      <p:ext uri="{BB962C8B-B14F-4D97-AF65-F5344CB8AC3E}">
        <p14:creationId xmlns:p14="http://schemas.microsoft.com/office/powerpoint/2010/main" val="149958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0F57-70A2-392D-1443-3FD8E931E4C7}"/>
              </a:ext>
            </a:extLst>
          </p:cNvPr>
          <p:cNvSpPr>
            <a:spLocks noGrp="1"/>
          </p:cNvSpPr>
          <p:nvPr>
            <p:ph type="title"/>
          </p:nvPr>
        </p:nvSpPr>
        <p:spPr>
          <a:xfrm>
            <a:off x="301948" y="186088"/>
            <a:ext cx="8596668" cy="737937"/>
          </a:xfrm>
        </p:spPr>
        <p:txBody>
          <a:bodyPr/>
          <a:lstStyle/>
          <a:p>
            <a:r>
              <a:rPr lang="en-US" dirty="0">
                <a:solidFill>
                  <a:schemeClr val="tx1"/>
                </a:solidFill>
              </a:rPr>
              <a:t>SCREENSHOTS:</a:t>
            </a:r>
          </a:p>
        </p:txBody>
      </p:sp>
      <p:pic>
        <p:nvPicPr>
          <p:cNvPr id="7" name="Picture 7" descr="Text&#10;&#10;Description automatically generated">
            <a:extLst>
              <a:ext uri="{FF2B5EF4-FFF2-40B4-BE49-F238E27FC236}">
                <a16:creationId xmlns:a16="http://schemas.microsoft.com/office/drawing/2014/main" id="{023D9A65-01D3-D769-FE21-5686136DFCDE}"/>
              </a:ext>
            </a:extLst>
          </p:cNvPr>
          <p:cNvPicPr>
            <a:picLocks noGrp="1" noChangeAspect="1"/>
          </p:cNvPicPr>
          <p:nvPr>
            <p:ph idx="1"/>
          </p:nvPr>
        </p:nvPicPr>
        <p:blipFill>
          <a:blip r:embed="rId2"/>
          <a:stretch>
            <a:fillRect/>
          </a:stretch>
        </p:blipFill>
        <p:spPr>
          <a:xfrm>
            <a:off x="680222" y="1098082"/>
            <a:ext cx="5113597" cy="2893393"/>
          </a:xfrm>
        </p:spPr>
      </p:pic>
      <p:pic>
        <p:nvPicPr>
          <p:cNvPr id="8" name="Picture 8" descr="Graphical user interface&#10;&#10;Description automatically generated">
            <a:extLst>
              <a:ext uri="{FF2B5EF4-FFF2-40B4-BE49-F238E27FC236}">
                <a16:creationId xmlns:a16="http://schemas.microsoft.com/office/drawing/2014/main" id="{38893124-944B-97EA-2676-03CA2F0CA483}"/>
              </a:ext>
            </a:extLst>
          </p:cNvPr>
          <p:cNvPicPr>
            <a:picLocks noChangeAspect="1"/>
          </p:cNvPicPr>
          <p:nvPr/>
        </p:nvPicPr>
        <p:blipFill>
          <a:blip r:embed="rId3"/>
          <a:stretch>
            <a:fillRect/>
          </a:stretch>
        </p:blipFill>
        <p:spPr>
          <a:xfrm>
            <a:off x="6645499" y="3305918"/>
            <a:ext cx="4825284" cy="3433683"/>
          </a:xfrm>
          <a:prstGeom prst="rect">
            <a:avLst/>
          </a:prstGeom>
        </p:spPr>
      </p:pic>
    </p:spTree>
    <p:extLst>
      <p:ext uri="{BB962C8B-B14F-4D97-AF65-F5344CB8AC3E}">
        <p14:creationId xmlns:p14="http://schemas.microsoft.com/office/powerpoint/2010/main" val="1181576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670839" y="1153246"/>
            <a:ext cx="6263639" cy="584775"/>
          </a:xfrm>
          <a:prstGeom prst="rect">
            <a:avLst/>
          </a:prstGeom>
          <a:noFill/>
        </p:spPr>
        <p:txBody>
          <a:bodyPr wrap="square">
            <a:spAutoFit/>
          </a:bodyPr>
          <a:lstStyle/>
          <a:p>
            <a:r>
              <a:rPr lang="en-IN" sz="3200" b="1" dirty="0">
                <a:solidFill>
                  <a:srgbClr val="000000"/>
                </a:solidFill>
                <a:effectLst/>
                <a:latin typeface="Calibri" panose="020F0502020204030204" pitchFamily="34" charset="0"/>
                <a:ea typeface="Times New Roman" panose="02020603050405020304" pitchFamily="18" charset="0"/>
              </a:rPr>
              <a:t>CONCLUSION: </a:t>
            </a:r>
            <a:endParaRPr lang="en-IN" sz="3200" b="1" dirty="0"/>
          </a:p>
        </p:txBody>
      </p:sp>
      <p:sp>
        <p:nvSpPr>
          <p:cNvPr id="5" name="TextBox 4">
            <a:extLst>
              <a:ext uri="{FF2B5EF4-FFF2-40B4-BE49-F238E27FC236}">
                <a16:creationId xmlns:a16="http://schemas.microsoft.com/office/drawing/2014/main" id="{8F059EB2-CB0A-8990-9BC5-04BA43461867}"/>
              </a:ext>
            </a:extLst>
          </p:cNvPr>
          <p:cNvSpPr txBox="1"/>
          <p:nvPr/>
        </p:nvSpPr>
        <p:spPr>
          <a:xfrm>
            <a:off x="794919" y="2010314"/>
            <a:ext cx="9145674" cy="3447098"/>
          </a:xfrm>
          <a:prstGeom prst="rect">
            <a:avLst/>
          </a:prstGeom>
          <a:noFill/>
        </p:spPr>
        <p:txBody>
          <a:bodyPr wrap="square" lIns="91440" tIns="45720" rIns="91440" bIns="45720" anchor="t">
            <a:spAutoFit/>
          </a:bodyPr>
          <a:lstStyle/>
          <a:p>
            <a:pPr algn="just"/>
            <a:r>
              <a:rPr lang="en-US" sz="2000" dirty="0">
                <a:ea typeface="+mn-lt"/>
                <a:cs typeface="+mn-lt"/>
              </a:rPr>
              <a:t>In the current world many resources are available to provide input to any </a:t>
            </a:r>
            <a:endParaRPr lang="en-US" sz="2000"/>
          </a:p>
          <a:p>
            <a:pPr algn="just"/>
            <a:r>
              <a:rPr lang="en-US" sz="2000" dirty="0">
                <a:ea typeface="+mn-lt"/>
                <a:cs typeface="+mn-lt"/>
              </a:rPr>
              <a:t>application some require physical touch and some without the use of physical touch (speech, hand touch etc.), the user can manage the system remotely without using the keyboard and mouse. This application provides a novel human computer interface where the user can control the media player (VLC) using hand gestures. The system specific touch to control the VLC player functions.</a:t>
            </a:r>
          </a:p>
          <a:p>
            <a:pPr algn="just"/>
            <a:endParaRPr lang="en-US" sz="2000" dirty="0">
              <a:ea typeface="+mn-lt"/>
              <a:cs typeface="+mn-lt"/>
            </a:endParaRPr>
          </a:p>
          <a:p>
            <a:pPr algn="just"/>
            <a:endParaRPr lang="en-US" sz="2000" dirty="0">
              <a:ea typeface="+mn-lt"/>
              <a:cs typeface="+mn-lt"/>
            </a:endParaRPr>
          </a:p>
          <a:p>
            <a:pPr algn="just"/>
            <a:endParaRPr lang="en-US" sz="2000" dirty="0"/>
          </a:p>
          <a:p>
            <a:pPr algn="just"/>
            <a:endParaRPr lang="en-US" dirty="0"/>
          </a:p>
        </p:txBody>
      </p:sp>
    </p:spTree>
    <p:extLst>
      <p:ext uri="{BB962C8B-B14F-4D97-AF65-F5344CB8AC3E}">
        <p14:creationId xmlns:p14="http://schemas.microsoft.com/office/powerpoint/2010/main" val="321502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CA983-E7E9-819B-D449-D39375826CD5}"/>
              </a:ext>
            </a:extLst>
          </p:cNvPr>
          <p:cNvSpPr txBox="1"/>
          <p:nvPr/>
        </p:nvSpPr>
        <p:spPr>
          <a:xfrm>
            <a:off x="544606" y="768723"/>
            <a:ext cx="9858935"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Times New Roman"/>
              </a:rPr>
              <a:t>FUTURE ENHANCEMENT</a:t>
            </a:r>
          </a:p>
          <a:p>
            <a:endParaRPr lang="en-US" b="1" dirty="0">
              <a:latin typeface="Times New Roman"/>
              <a:cs typeface="Times New Roman"/>
            </a:endParaRPr>
          </a:p>
          <a:p>
            <a:r>
              <a:rPr lang="en-US" dirty="0">
                <a:latin typeface="Times New Roman"/>
                <a:cs typeface="Times New Roman"/>
              </a:rPr>
              <a:t>To overcome the drawbacks of the current system, we can modify it for better. </a:t>
            </a:r>
            <a:endParaRPr lang="en-US" dirty="0"/>
          </a:p>
          <a:p>
            <a:r>
              <a:rPr lang="en-US" dirty="0">
                <a:latin typeface="Times New Roman"/>
                <a:cs typeface="Times New Roman"/>
              </a:rPr>
              <a:t>While the application is running, if the user brings the hand closer to his/her face, not </a:t>
            </a:r>
          </a:p>
          <a:p>
            <a:r>
              <a:rPr lang="en-US" dirty="0">
                <a:latin typeface="Times New Roman"/>
                <a:cs typeface="Times New Roman"/>
              </a:rPr>
              <a:t>intending to command the application, it nonetheless recognizes it and accordingly alters </a:t>
            </a:r>
          </a:p>
          <a:p>
            <a:r>
              <a:rPr lang="en-US" dirty="0">
                <a:latin typeface="Times New Roman"/>
                <a:cs typeface="Times New Roman"/>
              </a:rPr>
              <a:t>the volume or seek controls. To avoid this, we can integrate iris detection to this project </a:t>
            </a:r>
          </a:p>
          <a:p>
            <a:r>
              <a:rPr lang="en-US" dirty="0">
                <a:latin typeface="Times New Roman"/>
                <a:cs typeface="Times New Roman"/>
              </a:rPr>
              <a:t>to make it run more smoothly. In these times of the Pandemic, where we are cautioned </a:t>
            </a:r>
          </a:p>
          <a:p>
            <a:r>
              <a:rPr lang="en-US" dirty="0">
                <a:latin typeface="Times New Roman"/>
                <a:cs typeface="Times New Roman"/>
              </a:rPr>
              <a:t>about everything we touch in a public place, this project can be extended to other public </a:t>
            </a:r>
          </a:p>
          <a:p>
            <a:r>
              <a:rPr lang="en-US" dirty="0">
                <a:latin typeface="Times New Roman"/>
                <a:cs typeface="Times New Roman"/>
              </a:rPr>
              <a:t>service technical systems to avoid direct contact. ATM machines, Ticket Counters, </a:t>
            </a:r>
            <a:r>
              <a:rPr lang="en-US" dirty="0" err="1">
                <a:latin typeface="Times New Roman"/>
                <a:cs typeface="Times New Roman"/>
              </a:rPr>
              <a:t>etc</a:t>
            </a:r>
            <a:r>
              <a:rPr lang="en-US" dirty="0">
                <a:latin typeface="Times New Roman"/>
                <a:cs typeface="Times New Roman"/>
              </a:rPr>
              <a:t> </a:t>
            </a:r>
          </a:p>
          <a:p>
            <a:r>
              <a:rPr lang="en-US" dirty="0">
                <a:latin typeface="Times New Roman"/>
                <a:cs typeface="Times New Roman"/>
              </a:rPr>
              <a:t>can make use of the extended version </a:t>
            </a:r>
            <a:r>
              <a:rPr lang="en-US" dirty="0">
                <a:latin typeface="Times New Roman"/>
                <a:ea typeface="+mn-lt"/>
                <a:cs typeface="Times New Roman"/>
              </a:rPr>
              <a:t>To overcome the drawbacks of the current system, we can modify it for </a:t>
            </a:r>
            <a:r>
              <a:rPr lang="en-US" dirty="0" err="1">
                <a:latin typeface="Times New Roman"/>
                <a:ea typeface="+mn-lt"/>
                <a:cs typeface="Times New Roman"/>
              </a:rPr>
              <a:t>better.While</a:t>
            </a:r>
            <a:r>
              <a:rPr lang="en-US" dirty="0">
                <a:latin typeface="Times New Roman"/>
                <a:ea typeface="+mn-lt"/>
                <a:cs typeface="Times New Roman"/>
              </a:rPr>
              <a:t> the application is running, if the user brings the hand closer to his/her face, not </a:t>
            </a:r>
            <a:endParaRPr lang="en-US" dirty="0">
              <a:ea typeface="+mn-lt"/>
              <a:cs typeface="+mn-lt"/>
            </a:endParaRPr>
          </a:p>
          <a:p>
            <a:r>
              <a:rPr lang="en-US" dirty="0">
                <a:latin typeface="Times New Roman"/>
                <a:ea typeface="+mn-lt"/>
                <a:cs typeface="Times New Roman"/>
              </a:rPr>
              <a:t>intending to command the application, it nonetheless recognizes it and accordingly alters </a:t>
            </a:r>
            <a:endParaRPr lang="en-US" dirty="0">
              <a:ea typeface="+mn-lt"/>
              <a:cs typeface="+mn-lt"/>
            </a:endParaRPr>
          </a:p>
          <a:p>
            <a:r>
              <a:rPr lang="en-US" dirty="0">
                <a:latin typeface="Times New Roman"/>
                <a:ea typeface="+mn-lt"/>
                <a:cs typeface="Times New Roman"/>
              </a:rPr>
              <a:t>the volume or seek controls. To avoid this, we can integrate iris detection to this project </a:t>
            </a:r>
            <a:endParaRPr lang="en-US" dirty="0">
              <a:ea typeface="+mn-lt"/>
              <a:cs typeface="+mn-lt"/>
            </a:endParaRPr>
          </a:p>
          <a:p>
            <a:r>
              <a:rPr lang="en-US" dirty="0">
                <a:latin typeface="Times New Roman"/>
                <a:ea typeface="+mn-lt"/>
                <a:cs typeface="Times New Roman"/>
              </a:rPr>
              <a:t>to make it run more smoothly. In these times of the Pandemic, where we are cautioned </a:t>
            </a:r>
            <a:endParaRPr lang="en-US" dirty="0">
              <a:ea typeface="+mn-lt"/>
              <a:cs typeface="+mn-lt"/>
            </a:endParaRPr>
          </a:p>
          <a:p>
            <a:r>
              <a:rPr lang="en-US" dirty="0">
                <a:latin typeface="Times New Roman"/>
                <a:ea typeface="+mn-lt"/>
                <a:cs typeface="Times New Roman"/>
              </a:rPr>
              <a:t>about everything we touch in a public place, this project can be extended to other public </a:t>
            </a:r>
            <a:endParaRPr lang="en-US" dirty="0">
              <a:ea typeface="+mn-lt"/>
              <a:cs typeface="+mn-lt"/>
            </a:endParaRPr>
          </a:p>
          <a:p>
            <a:r>
              <a:rPr lang="en-US" dirty="0">
                <a:latin typeface="Times New Roman"/>
                <a:ea typeface="+mn-lt"/>
                <a:cs typeface="Times New Roman"/>
              </a:rPr>
              <a:t>service technical systems to avoid direct contact. ATM machines, Ticket Counters, </a:t>
            </a:r>
            <a:r>
              <a:rPr lang="en-US" dirty="0" err="1">
                <a:latin typeface="Times New Roman"/>
                <a:ea typeface="+mn-lt"/>
                <a:cs typeface="Times New Roman"/>
              </a:rPr>
              <a:t>etc</a:t>
            </a:r>
            <a:r>
              <a:rPr lang="en-US" dirty="0">
                <a:latin typeface="Times New Roman"/>
                <a:ea typeface="+mn-lt"/>
                <a:cs typeface="Times New Roman"/>
              </a:rPr>
              <a:t> </a:t>
            </a:r>
            <a:endParaRPr lang="en-US" dirty="0">
              <a:ea typeface="+mn-lt"/>
              <a:cs typeface="+mn-lt"/>
            </a:endParaRPr>
          </a:p>
          <a:p>
            <a:r>
              <a:rPr lang="en-US" dirty="0">
                <a:latin typeface="Times New Roman"/>
                <a:ea typeface="+mn-lt"/>
                <a:cs typeface="Times New Roman"/>
              </a:rPr>
              <a:t>can make use of the extended version</a:t>
            </a:r>
            <a:endParaRPr lang="en-US" dirty="0">
              <a:ea typeface="+mn-lt"/>
              <a:cs typeface="+mn-lt"/>
            </a:endParaRPr>
          </a:p>
          <a:p>
            <a:endParaRPr lang="en-US" dirty="0">
              <a:ea typeface="+mn-lt"/>
              <a:cs typeface="+mn-lt"/>
            </a:endParaRPr>
          </a:p>
          <a:p>
            <a:endParaRPr lang="en-US"/>
          </a:p>
          <a:p>
            <a:endParaRPr lang="en-US" dirty="0">
              <a:latin typeface="Times New Roman"/>
              <a:cs typeface="Times New Roman"/>
            </a:endParaRPr>
          </a:p>
        </p:txBody>
      </p:sp>
    </p:spTree>
    <p:extLst>
      <p:ext uri="{BB962C8B-B14F-4D97-AF65-F5344CB8AC3E}">
        <p14:creationId xmlns:p14="http://schemas.microsoft.com/office/powerpoint/2010/main" val="1685351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0EF97-D0A5-DBBF-C106-0313B2E562CD}"/>
              </a:ext>
            </a:extLst>
          </p:cNvPr>
          <p:cNvSpPr txBox="1"/>
          <p:nvPr/>
        </p:nvSpPr>
        <p:spPr>
          <a:xfrm>
            <a:off x="645458" y="1530723"/>
            <a:ext cx="9276228"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REFERANCE</a:t>
            </a:r>
          </a:p>
          <a:p>
            <a:pPr algn="just"/>
            <a:endParaRPr lang="en-US" sz="2800" dirty="0"/>
          </a:p>
          <a:p>
            <a:pPr algn="just"/>
            <a:r>
              <a:rPr lang="en-US" dirty="0"/>
              <a:t>Muhler, Vincent. (2017, Sep 5). Simple Hand Gesture Recognition using OpenCV and</a:t>
            </a:r>
            <a:r>
              <a:rPr lang="en-US" spc="5" dirty="0"/>
              <a:t> </a:t>
            </a:r>
            <a:r>
              <a:rPr lang="en-US" dirty="0"/>
              <a:t>JavaScript.</a:t>
            </a:r>
            <a:r>
              <a:rPr lang="en-US" spc="5" dirty="0"/>
              <a:t> </a:t>
            </a:r>
            <a:r>
              <a:rPr lang="en-US" dirty="0"/>
              <a:t>Retrieved</a:t>
            </a:r>
            <a:r>
              <a:rPr lang="en-US" spc="5" dirty="0"/>
              <a:t> </a:t>
            </a:r>
            <a:r>
              <a:rPr lang="en-US" dirty="0"/>
              <a:t>from</a:t>
            </a:r>
            <a:r>
              <a:rPr lang="en-US" spc="5" dirty="0"/>
              <a:t> </a:t>
            </a:r>
            <a:r>
              <a:rPr lang="en-US" u="none" strike="noStrike" dirty="0">
                <a:hlinkClick r:id="rId2"/>
              </a:rPr>
              <a:t>https://medium.com/@muehler.v/simple-hand-gesture-</a:t>
            </a:r>
            <a:r>
              <a:rPr lang="en-US" spc="-260" dirty="0"/>
              <a:t> </a:t>
            </a:r>
            <a:r>
              <a:rPr lang="en-US" dirty="0"/>
              <a:t>recognition-using-opencv-and-javascript-eb3d6ced28a0</a:t>
            </a:r>
            <a:endParaRPr lang="en-US"/>
          </a:p>
          <a:p>
            <a:pPr algn="just"/>
            <a:r>
              <a:rPr lang="en-US" dirty="0" err="1"/>
              <a:t>Circuito</a:t>
            </a:r>
            <a:r>
              <a:rPr lang="en-US" spc="-25" dirty="0"/>
              <a:t> </a:t>
            </a:r>
            <a:r>
              <a:rPr lang="en-US" dirty="0"/>
              <a:t>Team.</a:t>
            </a:r>
            <a:r>
              <a:rPr lang="en-US" spc="-10" dirty="0"/>
              <a:t> </a:t>
            </a:r>
            <a:r>
              <a:rPr lang="en-US" dirty="0"/>
              <a:t>(2018,</a:t>
            </a:r>
            <a:r>
              <a:rPr lang="en-US" spc="-20" dirty="0"/>
              <a:t> </a:t>
            </a:r>
            <a:r>
              <a:rPr lang="en-US" dirty="0"/>
              <a:t>Mar</a:t>
            </a:r>
            <a:r>
              <a:rPr lang="en-US" spc="-25" dirty="0"/>
              <a:t> </a:t>
            </a:r>
            <a:r>
              <a:rPr lang="en-US" dirty="0"/>
              <a:t>11).</a:t>
            </a:r>
            <a:r>
              <a:rPr lang="en-US" spc="-20" dirty="0"/>
              <a:t> </a:t>
            </a:r>
            <a:r>
              <a:rPr lang="en-US" dirty="0"/>
              <a:t>Everything</a:t>
            </a:r>
            <a:r>
              <a:rPr lang="en-US" spc="-15" dirty="0"/>
              <a:t> </a:t>
            </a:r>
            <a:r>
              <a:rPr lang="en-US" dirty="0"/>
              <a:t>You</a:t>
            </a:r>
            <a:r>
              <a:rPr lang="en-US" spc="-20" dirty="0"/>
              <a:t> </a:t>
            </a:r>
            <a:r>
              <a:rPr lang="en-US" dirty="0"/>
              <a:t>Need</a:t>
            </a:r>
            <a:r>
              <a:rPr lang="en-US" spc="-15" dirty="0"/>
              <a:t> </a:t>
            </a:r>
            <a:r>
              <a:rPr lang="en-US" dirty="0"/>
              <a:t>to</a:t>
            </a:r>
            <a:r>
              <a:rPr lang="en-US" spc="-10" dirty="0"/>
              <a:t> </a:t>
            </a:r>
            <a:r>
              <a:rPr lang="en-US" dirty="0"/>
              <a:t>Know</a:t>
            </a:r>
            <a:r>
              <a:rPr lang="en-US" spc="-20" dirty="0"/>
              <a:t> </a:t>
            </a:r>
            <a:r>
              <a:rPr lang="en-US" dirty="0"/>
              <a:t>About</a:t>
            </a:r>
            <a:r>
              <a:rPr lang="en-US" spc="-10" dirty="0"/>
              <a:t> </a:t>
            </a:r>
            <a:r>
              <a:rPr lang="en-US" dirty="0"/>
              <a:t>Arduino</a:t>
            </a:r>
            <a:r>
              <a:rPr lang="en-US" spc="-10" dirty="0"/>
              <a:t> </a:t>
            </a:r>
            <a:r>
              <a:rPr lang="en-US" dirty="0"/>
              <a:t>Code.</a:t>
            </a:r>
          </a:p>
          <a:p>
            <a:pPr algn="just"/>
            <a:r>
              <a:rPr lang="en-US" dirty="0"/>
              <a:t>Retrieved</a:t>
            </a:r>
            <a:r>
              <a:rPr lang="en-US" spc="-35" dirty="0"/>
              <a:t> </a:t>
            </a:r>
            <a:r>
              <a:rPr lang="en-US" dirty="0"/>
              <a:t>from</a:t>
            </a:r>
            <a:r>
              <a:rPr lang="en-US" spc="-35" dirty="0"/>
              <a:t> </a:t>
            </a:r>
            <a:r>
              <a:rPr lang="en-US" dirty="0"/>
              <a:t>https://</a:t>
            </a:r>
            <a:r>
              <a:rPr lang="en-US" u="none" strike="noStrike" dirty="0">
                <a:hlinkClick r:id="rId3"/>
              </a:rPr>
              <a:t>www.circuito.io/blog/arduino-code/</a:t>
            </a:r>
            <a:endParaRPr lang="en-US" u="none" strike="noStrike" dirty="0"/>
          </a:p>
          <a:p>
            <a:endParaRPr lang="en-US" dirty="0"/>
          </a:p>
          <a:p>
            <a:r>
              <a:rPr lang="en-US" dirty="0"/>
              <a:t>Python Programming Language. (n.d.). Retrieved from</a:t>
            </a:r>
            <a:r>
              <a:rPr lang="en-US" spc="5" dirty="0"/>
              <a:t> </a:t>
            </a:r>
            <a:r>
              <a:rPr lang="en-US" spc="-5" dirty="0"/>
              <a:t>https://</a:t>
            </a:r>
            <a:r>
              <a:rPr lang="en-US" u="none" strike="noStrike" spc="-5" dirty="0">
                <a:hlinkClick r:id="rId4"/>
              </a:rPr>
              <a:t>www.geeksforgeeks.org/python-programming-language/</a:t>
            </a:r>
            <a:endParaRPr lang="en-US" u="none" strike="noStrike" spc="-5" dirty="0"/>
          </a:p>
          <a:p>
            <a:r>
              <a:rPr lang="en-US" dirty="0"/>
              <a:t>Data-flow diagram. (2019, May 3). Retrieved from https://en.wikipedia.org/wiki/Data-</a:t>
            </a:r>
            <a:r>
              <a:rPr lang="en-US" spc="-260" dirty="0"/>
              <a:t> </a:t>
            </a:r>
            <a:r>
              <a:rPr lang="en-US" dirty="0" err="1"/>
              <a:t>flow_diagram</a:t>
            </a:r>
            <a:endParaRPr lang="en-US"/>
          </a:p>
          <a:p>
            <a:r>
              <a:rPr lang="en-US" dirty="0"/>
              <a:t>Unit Testing. (n.d.). Retrieved from </a:t>
            </a:r>
            <a:r>
              <a:rPr lang="en-US" u="none" strike="noStrike" dirty="0">
                <a:hlinkClick r:id="rId5"/>
              </a:rPr>
              <a:t>http://softwaretestingfundamentals.com/unit-</a:t>
            </a:r>
            <a:r>
              <a:rPr lang="en-US" spc="-260" dirty="0"/>
              <a:t> </a:t>
            </a:r>
            <a:r>
              <a:rPr lang="en-US" dirty="0"/>
              <a:t>testing/</a:t>
            </a:r>
            <a:endParaRPr lang="en-US" dirty="0">
              <a:latin typeface="Times New Roman"/>
              <a:cs typeface="Segoe UI"/>
            </a:endParaRPr>
          </a:p>
        </p:txBody>
      </p:sp>
    </p:spTree>
    <p:extLst>
      <p:ext uri="{BB962C8B-B14F-4D97-AF65-F5344CB8AC3E}">
        <p14:creationId xmlns:p14="http://schemas.microsoft.com/office/powerpoint/2010/main" val="3197748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DC13-1049-139B-660C-6630C7D638F2}"/>
              </a:ext>
            </a:extLst>
          </p:cNvPr>
          <p:cNvSpPr>
            <a:spLocks noGrp="1"/>
          </p:cNvSpPr>
          <p:nvPr>
            <p:ph type="title"/>
          </p:nvPr>
        </p:nvSpPr>
        <p:spPr>
          <a:xfrm>
            <a:off x="2968147" y="2768600"/>
            <a:ext cx="8596668" cy="1320800"/>
          </a:xfrm>
        </p:spPr>
        <p:txBody>
          <a:bodyPr/>
          <a:lstStyle/>
          <a:p>
            <a:r>
              <a:rPr lang="en-US" dirty="0">
                <a:solidFill>
                  <a:schemeClr val="tx1"/>
                </a:solidFill>
              </a:rPr>
              <a:t>THANK YOU</a:t>
            </a:r>
          </a:p>
        </p:txBody>
      </p:sp>
    </p:spTree>
    <p:extLst>
      <p:ext uri="{BB962C8B-B14F-4D97-AF65-F5344CB8AC3E}">
        <p14:creationId xmlns:p14="http://schemas.microsoft.com/office/powerpoint/2010/main" val="36107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D3D24AF6-2A1A-1F75-5694-C6081140DAE1}"/>
              </a:ext>
            </a:extLst>
          </p:cNvPr>
          <p:cNvSpPr txBox="1"/>
          <p:nvPr/>
        </p:nvSpPr>
        <p:spPr>
          <a:xfrm>
            <a:off x="677334" y="609600"/>
            <a:ext cx="8596668" cy="1320800"/>
          </a:xfrm>
          <a:prstGeom prst="rect">
            <a:avLst/>
          </a:prstGeom>
        </p:spPr>
        <p:txBody>
          <a:bodyPr vert="horz" lIns="91440" tIns="45720" rIns="91440" bIns="45720" rtlCol="0" anchor="t">
            <a:normAutofit/>
          </a:bodyPr>
          <a:lstStyle/>
          <a:p>
            <a:pPr marL="81280" indent="-6350">
              <a:spcBef>
                <a:spcPct val="0"/>
              </a:spcBef>
              <a:spcAft>
                <a:spcPts val="445"/>
              </a:spcAft>
            </a:pPr>
            <a:r>
              <a:rPr lang="en-US" sz="3600" b="1">
                <a:solidFill>
                  <a:schemeClr val="accent1"/>
                </a:solidFill>
                <a:effectLst/>
                <a:latin typeface="+mj-lt"/>
                <a:ea typeface="+mj-ea"/>
                <a:cs typeface="+mj-cs"/>
              </a:rPr>
              <a:t>EXISTING SYSTEM:</a:t>
            </a:r>
            <a:endParaRPr lang="en-US" sz="3600">
              <a:solidFill>
                <a:schemeClr val="accent1"/>
              </a:solidFill>
              <a:latin typeface="+mj-lt"/>
              <a:ea typeface="+mj-ea"/>
              <a:cs typeface="+mj-cs"/>
            </a:endParaRPr>
          </a:p>
          <a:p>
            <a:pPr marL="81280" indent="-6350">
              <a:spcBef>
                <a:spcPct val="0"/>
              </a:spcBef>
              <a:spcAft>
                <a:spcPts val="445"/>
              </a:spcAft>
            </a:pPr>
            <a:endParaRPr lang="en-US" sz="3600" b="1">
              <a:solidFill>
                <a:schemeClr val="accent1"/>
              </a:solidFill>
              <a:latin typeface="+mj-lt"/>
              <a:ea typeface="+mj-ea"/>
              <a:cs typeface="+mj-cs"/>
            </a:endParaRPr>
          </a:p>
          <a:p>
            <a:pPr marL="81280" indent="-6350">
              <a:spcBef>
                <a:spcPct val="0"/>
              </a:spcBef>
              <a:spcAft>
                <a:spcPts val="445"/>
              </a:spcAft>
            </a:pPr>
            <a:endParaRPr lang="en-US" sz="3600">
              <a:solidFill>
                <a:schemeClr val="accent1"/>
              </a:solidFill>
              <a:latin typeface="+mj-lt"/>
              <a:ea typeface="+mj-ea"/>
              <a:cs typeface="+mj-cs"/>
            </a:endParaRPr>
          </a:p>
          <a:p>
            <a:pPr marL="81280" indent="-6350">
              <a:spcBef>
                <a:spcPct val="0"/>
              </a:spcBef>
              <a:spcAft>
                <a:spcPts val="445"/>
              </a:spcAft>
            </a:pPr>
            <a:endParaRPr lang="en-US" sz="3600" b="1">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677334" y="2160589"/>
            <a:ext cx="8596668" cy="3880773"/>
          </a:xfrm>
          <a:prstGeom prst="rect">
            <a:avLst/>
          </a:prstGeom>
        </p:spPr>
        <p:txBody>
          <a:bodyPr vert="horz" lIns="91440" tIns="45720" rIns="91440" bIns="45720" rtlCol="0" anchor="t">
            <a:normAutofit/>
          </a:bodyPr>
          <a:lstStyle/>
          <a:p>
            <a:pPr>
              <a:spcBef>
                <a:spcPts val="1000"/>
              </a:spcBef>
              <a:buClr>
                <a:schemeClr val="accent1"/>
              </a:buClr>
              <a:buSzPct val="80000"/>
            </a:pPr>
            <a:r>
              <a:rPr lang="en-US" dirty="0">
                <a:solidFill>
                  <a:schemeClr val="tx1">
                    <a:lumMod val="75000"/>
                    <a:lumOff val="25000"/>
                  </a:schemeClr>
                </a:solidFill>
              </a:rPr>
              <a:t>In 2015, Chong Wang, “Super pixel-Based Hand Gesture Recognition with </a:t>
            </a:r>
          </a:p>
          <a:p>
            <a:pPr>
              <a:spcBef>
                <a:spcPts val="1000"/>
              </a:spcBef>
              <a:buClr>
                <a:schemeClr val="accent1"/>
              </a:buClr>
              <a:buSzPct val="80000"/>
            </a:pPr>
            <a:r>
              <a:rPr lang="en-US" dirty="0">
                <a:solidFill>
                  <a:schemeClr val="tx1">
                    <a:lumMod val="75000"/>
                    <a:lumOff val="25000"/>
                  </a:schemeClr>
                </a:solidFill>
              </a:rPr>
              <a:t>Kinect Depth Camera” proposed the system which uses </a:t>
            </a:r>
            <a:r>
              <a:rPr lang="en-US" dirty="0" err="1">
                <a:solidFill>
                  <a:schemeClr val="tx1">
                    <a:lumMod val="75000"/>
                    <a:lumOff val="25000"/>
                  </a:schemeClr>
                </a:solidFill>
              </a:rPr>
              <a:t>kinect</a:t>
            </a:r>
            <a:r>
              <a:rPr lang="en-US" dirty="0">
                <a:solidFill>
                  <a:schemeClr val="tx1">
                    <a:lumMod val="75000"/>
                    <a:lumOff val="25000"/>
                  </a:schemeClr>
                </a:solidFill>
              </a:rPr>
              <a:t> depth camera. It is based on a compact representation in the form of super pixels, which efficiently capture the shape, texture and depth features of the gestures. Since this system uses </a:t>
            </a:r>
            <a:r>
              <a:rPr lang="en-US" dirty="0" err="1">
                <a:solidFill>
                  <a:schemeClr val="tx1">
                    <a:lumMod val="75000"/>
                    <a:lumOff val="25000"/>
                  </a:schemeClr>
                </a:solidFill>
              </a:rPr>
              <a:t>kinect</a:t>
            </a:r>
            <a:r>
              <a:rPr lang="en-US" dirty="0">
                <a:solidFill>
                  <a:schemeClr val="tx1">
                    <a:lumMod val="75000"/>
                    <a:lumOff val="25000"/>
                  </a:schemeClr>
                </a:solidFill>
              </a:rPr>
              <a:t> depth camera, the cost of system is more.</a:t>
            </a:r>
          </a:p>
          <a:p>
            <a:pPr>
              <a:spcBef>
                <a:spcPts val="1000"/>
              </a:spcBef>
              <a:buClr>
                <a:schemeClr val="accent1"/>
              </a:buClr>
              <a:buSzPct val="80000"/>
              <a:buFont typeface="Wingdings 3" charset="2"/>
              <a:buChar char=""/>
            </a:pPr>
            <a:endParaRPr lang="en-US">
              <a:solidFill>
                <a:schemeClr val="tx1">
                  <a:lumMod val="75000"/>
                  <a:lumOff val="25000"/>
                </a:schemeClr>
              </a:solidFill>
            </a:endParaRPr>
          </a:p>
          <a:p>
            <a:pPr>
              <a:spcBef>
                <a:spcPts val="1000"/>
              </a:spcBef>
              <a:buClr>
                <a:schemeClr val="accent1"/>
              </a:buClr>
              <a:buSzPct val="80000"/>
              <a:buFont typeface="Wingdings 3" charset="2"/>
              <a:buChar char=""/>
            </a:pPr>
            <a:endParaRPr lang="en-US">
              <a:solidFill>
                <a:schemeClr val="tx1">
                  <a:lumMod val="75000"/>
                  <a:lumOff val="25000"/>
                </a:schemeClr>
              </a:solidFill>
            </a:endParaRPr>
          </a:p>
          <a:p>
            <a:pPr>
              <a:spcBef>
                <a:spcPts val="1000"/>
              </a:spcBef>
              <a:buClr>
                <a:schemeClr val="accent1"/>
              </a:buClr>
              <a:buSzPct val="80000"/>
              <a:buFont typeface="Wingdings 3" charset="2"/>
              <a:buChar char=""/>
            </a:pPr>
            <a:endParaRPr lang="en-US">
              <a:solidFill>
                <a:schemeClr val="tx1">
                  <a:lumMod val="75000"/>
                  <a:lumOff val="25000"/>
                </a:schemeClr>
              </a:solidFill>
            </a:endParaRPr>
          </a:p>
          <a:p>
            <a:pPr>
              <a:spcBef>
                <a:spcPts val="1000"/>
              </a:spcBef>
              <a:buClr>
                <a:schemeClr val="accent1"/>
              </a:buClr>
              <a:buSzPct val="80000"/>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2801046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9AF7D9F-FB55-3358-2F56-17A683F3DCFF}"/>
              </a:ext>
            </a:extLst>
          </p:cNvPr>
          <p:cNvSpPr>
            <a:spLocks noGrp="1"/>
          </p:cNvSpPr>
          <p:nvPr>
            <p:ph type="title"/>
          </p:nvPr>
        </p:nvSpPr>
        <p:spPr>
          <a:xfrm>
            <a:off x="677334" y="609600"/>
            <a:ext cx="8596668" cy="1320800"/>
          </a:xfrm>
        </p:spPr>
        <p:txBody>
          <a:bodyPr>
            <a:normAutofit/>
          </a:bodyPr>
          <a:lstStyle/>
          <a:p>
            <a:r>
              <a:rPr lang="en-US"/>
              <a:t>DISADVANTAGES:</a:t>
            </a:r>
          </a:p>
        </p:txBody>
      </p:sp>
      <p:sp>
        <p:nvSpPr>
          <p:cNvPr id="3" name="Content Placeholder 2">
            <a:extLst>
              <a:ext uri="{FF2B5EF4-FFF2-40B4-BE49-F238E27FC236}">
                <a16:creationId xmlns:a16="http://schemas.microsoft.com/office/drawing/2014/main" id="{48E4742A-3F20-B096-DC3E-7DBF1A991533}"/>
              </a:ext>
            </a:extLst>
          </p:cNvPr>
          <p:cNvSpPr>
            <a:spLocks noGrp="1"/>
          </p:cNvSpPr>
          <p:nvPr>
            <p:ph idx="1"/>
          </p:nvPr>
        </p:nvSpPr>
        <p:spPr>
          <a:xfrm>
            <a:off x="677334" y="2160589"/>
            <a:ext cx="8596668" cy="3880773"/>
          </a:xfrm>
        </p:spPr>
        <p:txBody>
          <a:bodyPr vert="horz" lIns="91440" tIns="45720" rIns="91440" bIns="45720" rtlCol="0">
            <a:normAutofit/>
          </a:bodyPr>
          <a:lstStyle/>
          <a:p>
            <a:r>
              <a:rPr lang="en-US">
                <a:uFill>
                  <a:solidFill>
                    <a:srgbClr val="000000"/>
                  </a:solidFill>
                </a:uFill>
                <a:ea typeface="+mn-lt"/>
                <a:cs typeface="+mn-lt"/>
              </a:rPr>
              <a:t>Hand recognition has some technical issues based on image dataset </a:t>
            </a:r>
            <a:r>
              <a:rPr lang="en-US" err="1">
                <a:uFill>
                  <a:solidFill>
                    <a:srgbClr val="000000"/>
                  </a:solidFill>
                </a:uFill>
                <a:ea typeface="+mn-lt"/>
                <a:cs typeface="+mn-lt"/>
              </a:rPr>
              <a:t>loading.Delay</a:t>
            </a:r>
            <a:r>
              <a:rPr lang="en-US">
                <a:uFill>
                  <a:solidFill>
                    <a:srgbClr val="000000"/>
                  </a:solidFill>
                </a:uFill>
                <a:ea typeface="+mn-lt"/>
                <a:cs typeface="+mn-lt"/>
              </a:rPr>
              <a:t> in finding accuracy of face. </a:t>
            </a:r>
            <a:endParaRPr lang="en-US"/>
          </a:p>
          <a:p>
            <a:r>
              <a:rPr lang="en-US">
                <a:uFill>
                  <a:solidFill>
                    <a:srgbClr val="000000"/>
                  </a:solidFill>
                </a:uFill>
                <a:ea typeface="+mn-lt"/>
                <a:cs typeface="+mn-lt"/>
              </a:rPr>
              <a:t> Huge storage requirements. </a:t>
            </a:r>
            <a:endParaRPr lang="en-US"/>
          </a:p>
          <a:p>
            <a:r>
              <a:rPr lang="en-US">
                <a:uFill>
                  <a:solidFill>
                    <a:srgbClr val="000000"/>
                  </a:solidFill>
                </a:uFill>
                <a:ea typeface="+mn-lt"/>
                <a:cs typeface="+mn-lt"/>
              </a:rPr>
              <a:t> Potential privacy issues</a:t>
            </a:r>
            <a:endParaRPr lang="en-US"/>
          </a:p>
          <a:p>
            <a:pPr marR="452120">
              <a:spcBef>
                <a:spcPts val="0"/>
              </a:spcBef>
              <a:spcAft>
                <a:spcPts val="795"/>
              </a:spcAft>
              <a:buSzPts val="1400"/>
            </a:pPr>
            <a:endParaRPr lang="en-US" u="none" strike="noStrike">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endParaRPr>
          </a:p>
          <a:p>
            <a:pPr>
              <a:buFont typeface="Wingdings 3" panose="05000000000000000000" pitchFamily="2" charset="2"/>
              <a:buChar char=""/>
            </a:pPr>
            <a:endParaRPr lang="en-US"/>
          </a:p>
        </p:txBody>
      </p:sp>
    </p:spTree>
    <p:extLst>
      <p:ext uri="{BB962C8B-B14F-4D97-AF65-F5344CB8AC3E}">
        <p14:creationId xmlns:p14="http://schemas.microsoft.com/office/powerpoint/2010/main" val="2760372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3CA2FF-D090-7FB6-8CDF-5A0CA0BD1891}"/>
              </a:ext>
            </a:extLst>
          </p:cNvPr>
          <p:cNvSpPr txBox="1"/>
          <p:nvPr/>
        </p:nvSpPr>
        <p:spPr>
          <a:xfrm>
            <a:off x="1333502" y="609600"/>
            <a:ext cx="8596668" cy="1320800"/>
          </a:xfrm>
          <a:prstGeom prst="rect">
            <a:avLst/>
          </a:prstGeom>
        </p:spPr>
        <p:txBody>
          <a:bodyPr vert="horz" lIns="91440" tIns="45720" rIns="91440" bIns="45720" rtlCol="0" anchor="t">
            <a:normAutofit/>
          </a:bodyPr>
          <a:lstStyle/>
          <a:p>
            <a:pPr marL="71755" indent="-6350">
              <a:spcBef>
                <a:spcPct val="0"/>
              </a:spcBef>
              <a:spcAft>
                <a:spcPts val="875"/>
              </a:spcAft>
            </a:pPr>
            <a:r>
              <a:rPr lang="en-US" sz="3600" b="1">
                <a:solidFill>
                  <a:schemeClr val="accent1"/>
                </a:solidFill>
                <a:effectLst/>
                <a:latin typeface="+mj-lt"/>
                <a:ea typeface="+mj-ea"/>
                <a:cs typeface="+mj-cs"/>
              </a:rPr>
              <a:t>PROPOSED SYSTEM: </a:t>
            </a:r>
          </a:p>
          <a:p>
            <a:pPr marL="71755" indent="-6350">
              <a:spcBef>
                <a:spcPct val="0"/>
              </a:spcBef>
              <a:spcAft>
                <a:spcPts val="875"/>
              </a:spcAft>
            </a:pPr>
            <a:endParaRPr lang="en-US" sz="36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68BCF55-D8F2-49FC-CC92-78C1DE7CC776}"/>
              </a:ext>
            </a:extLst>
          </p:cNvPr>
          <p:cNvSpPr txBox="1"/>
          <p:nvPr/>
        </p:nvSpPr>
        <p:spPr>
          <a:xfrm>
            <a:off x="1333502" y="2160589"/>
            <a:ext cx="859666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a:solidFill>
                  <a:schemeClr val="tx1">
                    <a:lumMod val="75000"/>
                    <a:lumOff val="25000"/>
                  </a:schemeClr>
                </a:solidFill>
              </a:rPr>
              <a:t>The design for the proposed device is to stumble on hand gestures and control </a:t>
            </a:r>
          </a:p>
          <a:p>
            <a:pPr>
              <a:lnSpc>
                <a:spcPct val="90000"/>
              </a:lnSpc>
              <a:spcBef>
                <a:spcPts val="1000"/>
              </a:spcBef>
              <a:buClr>
                <a:schemeClr val="accent1"/>
              </a:buClr>
              <a:buSzPct val="80000"/>
              <a:buFont typeface="Wingdings 3" charset="2"/>
              <a:buChar char=""/>
            </a:pPr>
            <a:r>
              <a:rPr lang="en-US">
                <a:solidFill>
                  <a:schemeClr val="tx1">
                    <a:lumMod val="75000"/>
                    <a:lumOff val="25000"/>
                  </a:schemeClr>
                </a:solidFill>
              </a:rPr>
              <a:t>the media participant without touching the keyboard. OpenCV is used to get admission to the video from a webcam. PyAutogui is used to configure the media player with the python code. This works properly with VLC media players and as a result, its miles counseled to use VLC. Get the video the usage of the cv2 video capture feature. Then follow blur and try to put off the noise from the historical past; the usage of cv2 gaussian blur. Dilate and erode are used to filter out the history noise. It hit upon a variety of fingers with the usage of angle ninety. Pyautogui is used to combine gestures with the keyboard. Data </a:t>
            </a:r>
          </a:p>
          <a:p>
            <a:pPr>
              <a:lnSpc>
                <a:spcPct val="90000"/>
              </a:lnSpc>
              <a:spcBef>
                <a:spcPts val="1000"/>
              </a:spcBef>
              <a:buClr>
                <a:schemeClr val="accent1"/>
              </a:buClr>
              <a:buSzPct val="80000"/>
              <a:buFont typeface="Wingdings 3" charset="2"/>
              <a:buChar char=""/>
            </a:pPr>
            <a:r>
              <a:rPr lang="en-US">
                <a:solidFill>
                  <a:schemeClr val="tx1">
                    <a:lumMod val="75000"/>
                    <a:lumOff val="25000"/>
                  </a:schemeClr>
                </a:solidFill>
              </a:rPr>
              <a:t>acquisition: Done by using an in-constructed webcam at the computer. Segmentation: there are kinds of strategies used. Skin detection version for detection of hand place. Recognition phase: choice tree turned into used as a class tool.Windows interplay: deliver the suitable command to the windows participant in keeping with the regarded gesture</a:t>
            </a: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a:solidFill>
                <a:schemeClr val="tx1">
                  <a:lumMod val="75000"/>
                  <a:lumOff val="25000"/>
                </a:schemeClr>
              </a:solidFill>
            </a:endParaRPr>
          </a:p>
        </p:txBody>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2" y="646075"/>
            <a:ext cx="7776793" cy="5339475"/>
          </a:xfrm>
          <a:prstGeom prst="rect">
            <a:avLst/>
          </a:prstGeom>
          <a:noFill/>
        </p:spPr>
        <p:txBody>
          <a:bodyPr wrap="square" lIns="91440" tIns="45720" rIns="91440" bIns="45720" anchor="t">
            <a:spAutoFit/>
          </a:bodyPr>
          <a:lstStyle/>
          <a:p>
            <a:pPr algn="just"/>
            <a:r>
              <a:rPr lang="en-IN" sz="3200" b="1" dirty="0">
                <a:solidFill>
                  <a:srgbClr val="000000"/>
                </a:solidFill>
                <a:effectLst/>
                <a:latin typeface="Calibri"/>
                <a:ea typeface="Times New Roman" panose="02020603050405020304" pitchFamily="18" charset="0"/>
                <a:cs typeface="Calibri"/>
              </a:rPr>
              <a:t>ADVANTAGES:</a:t>
            </a:r>
            <a:endParaRPr lang="en-US" dirty="0">
              <a:ea typeface="+mn-lt"/>
              <a:cs typeface="+mn-lt"/>
            </a:endParaRPr>
          </a:p>
          <a:p>
            <a:pPr algn="just"/>
            <a:endParaRPr lang="en-IN" sz="3200" dirty="0">
              <a:ea typeface="+mn-lt"/>
              <a:cs typeface="+mn-lt"/>
            </a:endParaRPr>
          </a:p>
          <a:p>
            <a:pPr marL="285750" indent="-285750" algn="just">
              <a:buFont typeface="Arial"/>
              <a:buChar char="•"/>
            </a:pPr>
            <a:r>
              <a:rPr lang="en-IN" sz="2400" dirty="0">
                <a:latin typeface="Calibri"/>
                <a:ea typeface="+mn-lt"/>
                <a:cs typeface="+mn-lt"/>
              </a:rPr>
              <a:t>Users cannot miss any part of the video. </a:t>
            </a:r>
            <a:endParaRPr lang="en-US" sz="2400">
              <a:latin typeface="Calibri"/>
              <a:ea typeface="Calibri"/>
              <a:cs typeface="Calibri"/>
            </a:endParaRPr>
          </a:p>
          <a:p>
            <a:pPr algn="just"/>
            <a:r>
              <a:rPr lang="en-IN" sz="2400" dirty="0">
                <a:latin typeface="Calibri"/>
                <a:ea typeface="+mn-lt"/>
                <a:cs typeface="+mn-lt"/>
              </a:rPr>
              <a:t>• The video stops as user changes their view from the video thereby no need of </a:t>
            </a:r>
            <a:endParaRPr lang="en-IN" sz="2400">
              <a:latin typeface="Calibri"/>
              <a:ea typeface="Calibri"/>
              <a:cs typeface="Calibri"/>
            </a:endParaRPr>
          </a:p>
          <a:p>
            <a:pPr algn="just"/>
            <a:r>
              <a:rPr lang="en-IN" sz="2400" dirty="0">
                <a:latin typeface="Calibri"/>
                <a:ea typeface="+mn-lt"/>
                <a:cs typeface="+mn-lt"/>
              </a:rPr>
              <a:t>users to keep on dragging back to the point from where they missed. </a:t>
            </a:r>
            <a:endParaRPr lang="en-IN" sz="2400">
              <a:latin typeface="Calibri"/>
              <a:ea typeface="Calibri"/>
              <a:cs typeface="Calibri"/>
            </a:endParaRPr>
          </a:p>
          <a:p>
            <a:pPr algn="just"/>
            <a:r>
              <a:rPr lang="en-IN" sz="2400" dirty="0">
                <a:latin typeface="Calibri"/>
                <a:ea typeface="+mn-lt"/>
                <a:cs typeface="+mn-lt"/>
              </a:rPr>
              <a:t>• You can also forward and backward the video if required. </a:t>
            </a:r>
            <a:endParaRPr lang="en-IN" sz="2400">
              <a:latin typeface="Calibri"/>
              <a:ea typeface="Calibri"/>
              <a:cs typeface="Calibri"/>
            </a:endParaRPr>
          </a:p>
          <a:p>
            <a:pPr algn="just"/>
            <a:r>
              <a:rPr lang="en-IN" sz="2400" dirty="0">
                <a:latin typeface="Calibri"/>
                <a:ea typeface="+mn-lt"/>
                <a:cs typeface="+mn-lt"/>
              </a:rPr>
              <a:t>• It saves time and electricity. </a:t>
            </a:r>
            <a:endParaRPr lang="en-IN" sz="2400">
              <a:latin typeface="Calibri"/>
              <a:ea typeface="Calibri"/>
              <a:cs typeface="Calibri"/>
            </a:endParaRPr>
          </a:p>
          <a:p>
            <a:pPr algn="just"/>
            <a:r>
              <a:rPr lang="en-IN" sz="2400" dirty="0">
                <a:latin typeface="Calibri"/>
                <a:ea typeface="+mn-lt"/>
                <a:cs typeface="+mn-lt"/>
              </a:rPr>
              <a:t>• It gives accurate result</a:t>
            </a:r>
            <a:endParaRPr lang="en-IN" sz="2400">
              <a:latin typeface="Calibri"/>
              <a:ea typeface="Calibri"/>
              <a:cs typeface="Calibri"/>
            </a:endParaRPr>
          </a:p>
          <a:p>
            <a:pPr marL="81280" indent="-6350" algn="just">
              <a:lnSpc>
                <a:spcPct val="156000"/>
              </a:lnSpc>
              <a:spcAft>
                <a:spcPts val="1664"/>
              </a:spcAft>
            </a:pPr>
            <a:endParaRPr lang="en-IN" sz="2400" b="1" dirty="0">
              <a:solidFill>
                <a:srgbClr val="000000"/>
              </a:solidFill>
              <a:effectLst/>
              <a:latin typeface="Calibri" panose="020F0502020204030204" pitchFamily="34" charset="0"/>
              <a:ea typeface="Times New Roman" panose="02020603050405020304" pitchFamily="18" charset="0"/>
              <a:cs typeface="Calibri"/>
            </a:endParaRPr>
          </a:p>
          <a:p>
            <a:pPr marL="81280" indent="-6350" algn="just">
              <a:lnSpc>
                <a:spcPct val="156000"/>
              </a:lnSpc>
              <a:spcAft>
                <a:spcPts val="1665"/>
              </a:spcAft>
            </a:pPr>
            <a:endParaRPr lang="en-IN" sz="24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0927" y="708934"/>
            <a:ext cx="7901085" cy="3069302"/>
          </a:xfrm>
          <a:prstGeom prst="rect">
            <a:avLst/>
          </a:prstGeom>
          <a:noFill/>
        </p:spPr>
        <p:txBody>
          <a:bodyPr wrap="square" lIns="91440" tIns="45720" rIns="91440" bIns="45720" anchor="t">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Arial"/>
              <a:buChar char="•"/>
            </a:pPr>
            <a:r>
              <a:rPr lang="en-IN" sz="2400" dirty="0">
                <a:ea typeface="+mn-lt"/>
                <a:cs typeface="+mn-lt"/>
              </a:rPr>
              <a:t>Processor                : Intel Dual Core I5 and above </a:t>
            </a:r>
          </a:p>
          <a:p>
            <a:pPr marL="342900" indent="-342900" algn="just">
              <a:buFont typeface="Arial"/>
              <a:buChar char="•"/>
            </a:pPr>
            <a:r>
              <a:rPr lang="en-IN" sz="2400" dirty="0">
                <a:ea typeface="+mn-lt"/>
                <a:cs typeface="+mn-lt"/>
              </a:rPr>
              <a:t> Hard disk               : 8GB and above </a:t>
            </a:r>
          </a:p>
          <a:p>
            <a:pPr marL="342900" indent="-342900" algn="just">
              <a:buFont typeface="Arial"/>
              <a:buChar char="•"/>
            </a:pPr>
            <a:r>
              <a:rPr lang="en-IN" sz="2400" dirty="0">
                <a:ea typeface="+mn-lt"/>
                <a:cs typeface="+mn-lt"/>
              </a:rPr>
              <a:t> RAM                       : 8GB and above </a:t>
            </a:r>
          </a:p>
          <a:p>
            <a:pPr marL="342900" indent="-342900" algn="just">
              <a:buFont typeface="Arial"/>
              <a:buChar char="•"/>
            </a:pPr>
            <a:r>
              <a:rPr lang="en-IN" sz="2400" dirty="0">
                <a:ea typeface="+mn-lt"/>
                <a:cs typeface="+mn-lt"/>
              </a:rPr>
              <a:t> Input devices         : Keyboard, mouse</a:t>
            </a:r>
          </a:p>
          <a:p>
            <a:pPr marL="81280" indent="-6350" algn="just">
              <a:lnSpc>
                <a:spcPct val="156000"/>
              </a:lnSpc>
              <a:spcAft>
                <a:spcPts val="1664"/>
              </a:spcAft>
            </a:pPr>
            <a:endParaRPr lang="en-IN" sz="2400" b="1" dirty="0">
              <a:solidFill>
                <a:srgbClr val="000000"/>
              </a:solidFill>
              <a:effectLst/>
              <a:latin typeface="Calibri"/>
              <a:ea typeface="Times New Roman" panose="02020603050405020304" pitchFamily="18" charset="0"/>
              <a:cs typeface="Calibri"/>
            </a:endParaRPr>
          </a:p>
        </p:txBody>
      </p:sp>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682135" y="1487614"/>
            <a:ext cx="11191425" cy="1577996"/>
          </a:xfrm>
          <a:prstGeom prst="rect">
            <a:avLst/>
          </a:prstGeom>
          <a:noFill/>
        </p:spPr>
        <p:txBody>
          <a:bodyPr wrap="square" lIns="91440" tIns="45720" rIns="91440" bIns="45720" anchor="t">
            <a:spAutoFit/>
          </a:bodyPr>
          <a:lstStyle/>
          <a:p>
            <a:pPr marL="285750" indent="-285750">
              <a:buFont typeface="Arial"/>
              <a:buChar char="•"/>
            </a:pPr>
            <a:r>
              <a:rPr lang="en-IN" sz="2400" dirty="0">
                <a:ea typeface="+mn-lt"/>
                <a:cs typeface="+mn-lt"/>
              </a:rPr>
              <a:t>Operating system           : Windows 8 and above </a:t>
            </a:r>
            <a:endParaRPr lang="en-US" sz="2400">
              <a:ea typeface="+mn-lt"/>
              <a:cs typeface="+mn-lt"/>
            </a:endParaRPr>
          </a:p>
          <a:p>
            <a:pPr marL="285750" indent="-285750">
              <a:buFont typeface="Arial"/>
              <a:buChar char="•"/>
            </a:pPr>
            <a:r>
              <a:rPr lang="en-IN" sz="2400" dirty="0">
                <a:ea typeface="+mn-lt"/>
                <a:cs typeface="+mn-lt"/>
              </a:rPr>
              <a:t> Languages                   : Python, Html, CSS </a:t>
            </a:r>
          </a:p>
          <a:p>
            <a:pPr marL="285750" indent="-285750">
              <a:buFont typeface="Arial"/>
              <a:buChar char="•"/>
            </a:pPr>
            <a:r>
              <a:rPr lang="en-IN" sz="2400" dirty="0">
                <a:ea typeface="+mn-lt"/>
                <a:cs typeface="+mn-lt"/>
              </a:rPr>
              <a:t>Tools                           : Python IDEL3.8 version, Anaconda - </a:t>
            </a:r>
            <a:r>
              <a:rPr lang="en-IN" sz="2400" dirty="0" err="1">
                <a:ea typeface="+mn-lt"/>
                <a:cs typeface="+mn-lt"/>
              </a:rPr>
              <a:t>Jupyter,Spyder</a:t>
            </a:r>
            <a:endParaRPr lang="en-IN" sz="2400" dirty="0">
              <a:ea typeface="+mn-lt"/>
              <a:cs typeface="+mn-lt"/>
            </a:endParaRPr>
          </a:p>
          <a:p>
            <a:pPr marL="1021715" indent="-285750" algn="l">
              <a:lnSpc>
                <a:spcPct val="107000"/>
              </a:lnSpc>
              <a:spcAft>
                <a:spcPts val="1685"/>
              </a:spcAft>
              <a:buFont typeface="Arial" panose="05000000000000000000" pitchFamily="2" charset="2"/>
              <a:buChar char="•"/>
            </a:pPr>
            <a:endParaRPr lang="en-IN" sz="2400" dirty="0">
              <a:solidFill>
                <a:srgbClr val="000000"/>
              </a:solidFill>
              <a:effectLst/>
              <a:latin typeface="Calibri" panose="020F0502020204030204" pitchFamily="34" charset="0"/>
              <a:ea typeface="Times New Roman" panose="02020603050405020304" pitchFamily="18" charset="0"/>
              <a:cs typeface="Calibri"/>
            </a:endParaRPr>
          </a:p>
        </p:txBody>
      </p:sp>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685591" y="999554"/>
            <a:ext cx="6102626" cy="584775"/>
          </a:xfrm>
          <a:prstGeom prst="rect">
            <a:avLst/>
          </a:prstGeom>
          <a:noFill/>
        </p:spPr>
        <p:txBody>
          <a:bodyPr wrap="square">
            <a:spAutoFit/>
          </a:bodyPr>
          <a:lstStyle/>
          <a:p>
            <a:r>
              <a:rPr lang="en-IN" sz="3200" b="1" dirty="0"/>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900331" y="1809021"/>
            <a:ext cx="8571791" cy="3416320"/>
          </a:xfrm>
          <a:prstGeom prst="rect">
            <a:avLst/>
          </a:prstGeom>
          <a:noFill/>
        </p:spPr>
        <p:txBody>
          <a:bodyPr wrap="square" lIns="91440" tIns="45720" rIns="91440" bIns="45720" anchor="t">
            <a:spAutoFit/>
          </a:bodyPr>
          <a:lstStyle/>
          <a:p>
            <a:pPr algn="just"/>
            <a:r>
              <a:rPr lang="en-US" dirty="0">
                <a:latin typeface="Calibri"/>
                <a:ea typeface="+mn-lt"/>
                <a:cs typeface="+mn-lt"/>
              </a:rPr>
              <a:t>Hand gesture recognition in aspect to human machine interface is being </a:t>
            </a:r>
            <a:endParaRPr lang="en-US" dirty="0">
              <a:latin typeface="Calibri"/>
              <a:ea typeface="Calibri"/>
              <a:cs typeface="Calibri"/>
            </a:endParaRPr>
          </a:p>
          <a:p>
            <a:pPr algn="just"/>
            <a:r>
              <a:rPr lang="en-US" dirty="0">
                <a:latin typeface="Calibri"/>
                <a:ea typeface="+mn-lt"/>
                <a:cs typeface="+mn-lt"/>
              </a:rPr>
              <a:t>developed vastly in recent days. Because of the disturbance of lighting and </a:t>
            </a:r>
            <a:endParaRPr lang="en-US" dirty="0">
              <a:latin typeface="Calibri"/>
              <a:ea typeface="Calibri"/>
              <a:cs typeface="Calibri"/>
            </a:endParaRPr>
          </a:p>
          <a:p>
            <a:pPr algn="just"/>
            <a:r>
              <a:rPr lang="en-US" dirty="0">
                <a:latin typeface="Calibri"/>
                <a:ea typeface="+mn-lt"/>
                <a:cs typeface="+mn-lt"/>
              </a:rPr>
              <a:t>background being not plain, many visual hand gesture recognition systems operate or </a:t>
            </a:r>
            <a:endParaRPr lang="en-US" dirty="0">
              <a:latin typeface="Calibri"/>
              <a:ea typeface="Calibri"/>
              <a:cs typeface="Calibri"/>
            </a:endParaRPr>
          </a:p>
          <a:p>
            <a:pPr algn="just"/>
            <a:r>
              <a:rPr lang="en-US" dirty="0">
                <a:latin typeface="Calibri"/>
                <a:ea typeface="+mn-lt"/>
                <a:cs typeface="+mn-lt"/>
              </a:rPr>
              <a:t>show successful results only in restricted background. To recognize the various hand </a:t>
            </a:r>
            <a:endParaRPr lang="en-US" dirty="0">
              <a:latin typeface="Calibri"/>
              <a:ea typeface="Calibri"/>
              <a:cs typeface="Calibri"/>
            </a:endParaRPr>
          </a:p>
          <a:p>
            <a:pPr algn="just"/>
            <a:r>
              <a:rPr lang="en-US" dirty="0">
                <a:latin typeface="Calibri"/>
                <a:ea typeface="+mn-lt"/>
                <a:cs typeface="+mn-lt"/>
              </a:rPr>
              <a:t>gestures, we will build a non-complex and with greater speed motion history image </a:t>
            </a:r>
            <a:endParaRPr lang="en-US" dirty="0">
              <a:latin typeface="Calibri"/>
              <a:ea typeface="Calibri"/>
              <a:cs typeface="Calibri"/>
            </a:endParaRPr>
          </a:p>
          <a:p>
            <a:pPr algn="just"/>
            <a:r>
              <a:rPr lang="en-US" dirty="0">
                <a:latin typeface="Calibri"/>
                <a:ea typeface="+mn-lt"/>
                <a:cs typeface="+mn-lt"/>
              </a:rPr>
              <a:t>related system. In our system, we mainly focus on applying pointing behavior for the </a:t>
            </a:r>
            <a:endParaRPr lang="en-US" dirty="0">
              <a:latin typeface="Calibri"/>
              <a:ea typeface="Calibri"/>
              <a:cs typeface="Calibri"/>
            </a:endParaRPr>
          </a:p>
          <a:p>
            <a:pPr algn="just"/>
            <a:r>
              <a:rPr lang="en-US" dirty="0">
                <a:latin typeface="Calibri"/>
                <a:ea typeface="+mn-lt"/>
                <a:cs typeface="+mn-lt"/>
              </a:rPr>
              <a:t>human machine interface. Now days, the gesture recognition has been a new </a:t>
            </a:r>
            <a:endParaRPr lang="en-US" dirty="0">
              <a:latin typeface="Calibri"/>
              <a:ea typeface="Calibri"/>
              <a:cs typeface="Calibri"/>
            </a:endParaRPr>
          </a:p>
          <a:p>
            <a:pPr algn="just"/>
            <a:r>
              <a:rPr lang="en-US" dirty="0">
                <a:latin typeface="Calibri"/>
                <a:ea typeface="+mn-lt"/>
                <a:cs typeface="+mn-lt"/>
              </a:rPr>
              <a:t>developmental and experimental thing for most of the human related electronics. This </a:t>
            </a:r>
            <a:endParaRPr lang="en-US" dirty="0">
              <a:latin typeface="Calibri"/>
              <a:ea typeface="Calibri"/>
              <a:cs typeface="Calibri"/>
            </a:endParaRPr>
          </a:p>
          <a:p>
            <a:pPr algn="just"/>
            <a:r>
              <a:rPr lang="en-US" dirty="0">
                <a:latin typeface="Calibri"/>
                <a:ea typeface="+mn-lt"/>
                <a:cs typeface="+mn-lt"/>
              </a:rPr>
              <a:t>system allows people to operate electronic products more conveniently. In our system, </a:t>
            </a:r>
            <a:endParaRPr lang="en-US" dirty="0">
              <a:latin typeface="Calibri"/>
              <a:ea typeface="Calibri"/>
              <a:cs typeface="Calibri"/>
            </a:endParaRPr>
          </a:p>
          <a:p>
            <a:pPr algn="just"/>
            <a:r>
              <a:rPr lang="en-US" dirty="0">
                <a:latin typeface="Calibri"/>
                <a:ea typeface="+mn-lt"/>
                <a:cs typeface="+mn-lt"/>
              </a:rPr>
              <a:t>a gesture recognition method is to be build which will be an interface between human </a:t>
            </a:r>
            <a:endParaRPr lang="en-US" dirty="0">
              <a:latin typeface="Calibri"/>
              <a:ea typeface="Calibri"/>
              <a:cs typeface="Calibri"/>
            </a:endParaRPr>
          </a:p>
          <a:p>
            <a:pPr algn="just"/>
            <a:r>
              <a:rPr lang="en-US" dirty="0">
                <a:latin typeface="Calibri"/>
                <a:ea typeface="+mn-lt"/>
                <a:cs typeface="+mn-lt"/>
              </a:rPr>
              <a:t>machine interaction i.e. HMI.</a:t>
            </a:r>
            <a:endParaRPr lang="en-US" dirty="0">
              <a:latin typeface="Calibri"/>
              <a:ea typeface="Calibri"/>
              <a:cs typeface="Calibri"/>
            </a:endParaRPr>
          </a:p>
          <a:p>
            <a:pPr marL="0" indent="0" algn="just">
              <a:buNone/>
            </a:pPr>
            <a:endParaRPr lang="en-US" dirty="0">
              <a:latin typeface="Calibri"/>
              <a:ea typeface="Calibri"/>
              <a:cs typeface="Calibri"/>
            </a:endParaRPr>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1606</TotalTime>
  <Words>855</Words>
  <Application>Microsoft Office PowerPoint</Application>
  <PresentationFormat>Widescreen</PresentationFormat>
  <Paragraphs>66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DEPARTMENT OF COMPUTER SCIENCE AND ENGINEERING</vt:lpstr>
      <vt:lpstr>PowerPoint Presentation</vt:lpstr>
      <vt:lpstr>PowerPoint Presentation</vt:lpstr>
      <vt:lpstr>DISADVANTAGES:</vt:lpstr>
      <vt:lpstr>PowerPoint Presentation</vt:lpstr>
      <vt:lpstr>PowerPoint Presentation</vt:lpstr>
      <vt:lpstr>PowerPoint Presentation</vt:lpstr>
      <vt:lpstr>PowerPoint Presentation</vt:lpstr>
      <vt:lpstr>PowerPoint Presentation</vt:lpstr>
      <vt:lpstr>ARCHITECTURE</vt:lpstr>
      <vt:lpstr>MODULE SPECIFICATIONS:</vt:lpstr>
      <vt:lpstr>                       Use Case Diagram</vt:lpstr>
      <vt:lpstr>                   Sequence Diagram</vt:lpstr>
      <vt:lpstr>                Activity Diagram</vt:lpstr>
      <vt:lpstr>Class Diagram</vt:lpstr>
      <vt:lpstr>SAMPLE CODE</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vidya dhari</cp:lastModifiedBy>
  <cp:revision>336</cp:revision>
  <dcterms:created xsi:type="dcterms:W3CDTF">2022-08-08T07:10:52Z</dcterms:created>
  <dcterms:modified xsi:type="dcterms:W3CDTF">2022-11-08T06:16:04Z</dcterms:modified>
</cp:coreProperties>
</file>