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61" r:id="rId5"/>
    <p:sldId id="268" r:id="rId6"/>
    <p:sldId id="264" r:id="rId7"/>
    <p:sldId id="292" r:id="rId8"/>
    <p:sldId id="270" r:id="rId9"/>
    <p:sldId id="272" r:id="rId10"/>
    <p:sldId id="276" r:id="rId11"/>
    <p:sldId id="279" r:id="rId12"/>
    <p:sldId id="277" r:id="rId13"/>
    <p:sldId id="278" r:id="rId14"/>
    <p:sldId id="283" r:id="rId15"/>
    <p:sldId id="284" r:id="rId16"/>
    <p:sldId id="287" r:id="rId17"/>
    <p:sldId id="288" r:id="rId18"/>
    <p:sldId id="281" r:id="rId19"/>
    <p:sldId id="265"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467BD-428F-426E-9688-DC3C5E27A6B0}" v="25" dt="2022-11-08T07:06:59.548"/>
    <p1510:client id="{0E916882-5C63-4D24-8281-178146B7E308}" v="651" dt="2022-11-07T17:21:17.897"/>
    <p1510:client id="{BF155076-BC37-4BA1-A2A1-4F68A64400F5}" v="213" dt="2022-11-08T06:15:5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02-03-2023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4C433F-A82B-31BB-CFCB-1960902175EB}"/>
              </a:ext>
            </a:extLst>
          </p:cNvPr>
          <p:cNvPicPr>
            <a:picLocks noChangeAspect="1"/>
          </p:cNvPicPr>
          <p:nvPr/>
        </p:nvPicPr>
        <p:blipFill>
          <a:blip r:embed="rId2"/>
          <a:stretch>
            <a:fillRect/>
          </a:stretch>
        </p:blipFill>
        <p:spPr>
          <a:xfrm>
            <a:off x="3522254" y="112947"/>
            <a:ext cx="2675822" cy="1244216"/>
          </a:xfrm>
          <a:prstGeom prst="rect">
            <a:avLst/>
          </a:prstGeom>
        </p:spPr>
      </p:pic>
      <p:sp>
        <p:nvSpPr>
          <p:cNvPr id="7" name="Title 6">
            <a:extLst>
              <a:ext uri="{FF2B5EF4-FFF2-40B4-BE49-F238E27FC236}">
                <a16:creationId xmlns:a16="http://schemas.microsoft.com/office/drawing/2014/main" id="{33716BA5-AFA7-635B-67F2-1B04F4325A65}"/>
              </a:ext>
            </a:extLst>
          </p:cNvPr>
          <p:cNvSpPr>
            <a:spLocks noGrp="1"/>
          </p:cNvSpPr>
          <p:nvPr>
            <p:ph type="title"/>
          </p:nvPr>
        </p:nvSpPr>
        <p:spPr>
          <a:xfrm>
            <a:off x="462013" y="1357163"/>
            <a:ext cx="9201751" cy="77002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DEPARTMENT OF COMPUTER SCIENCE AND ENGINEERING</a:t>
            </a:r>
          </a:p>
        </p:txBody>
      </p:sp>
      <p:sp>
        <p:nvSpPr>
          <p:cNvPr id="8" name="Content Placeholder 7">
            <a:extLst>
              <a:ext uri="{FF2B5EF4-FFF2-40B4-BE49-F238E27FC236}">
                <a16:creationId xmlns:a16="http://schemas.microsoft.com/office/drawing/2014/main" id="{70465765-F347-11C8-DD82-3C5041E9D9DA}"/>
              </a:ext>
            </a:extLst>
          </p:cNvPr>
          <p:cNvSpPr>
            <a:spLocks noGrp="1"/>
          </p:cNvSpPr>
          <p:nvPr>
            <p:ph idx="1"/>
          </p:nvPr>
        </p:nvSpPr>
        <p:spPr>
          <a:xfrm>
            <a:off x="854908" y="1865861"/>
            <a:ext cx="8596668" cy="4381539"/>
          </a:xfrm>
        </p:spPr>
        <p:txBody>
          <a:bodyPr vert="horz" lIns="91440" tIns="45720" rIns="91440" bIns="45720" rtlCol="0" anchor="t">
            <a:normAutofit/>
          </a:bodyPr>
          <a:lstStyle/>
          <a:p>
            <a:pPr marL="0" indent="0" algn="ctr">
              <a:buNone/>
            </a:pPr>
            <a:r>
              <a:rPr lang="en-US" sz="2800" b="1" dirty="0">
                <a:latin typeface="Times New Roman"/>
                <a:cs typeface="Times New Roman"/>
              </a:rPr>
              <a:t> </a:t>
            </a:r>
            <a:r>
              <a:rPr lang="en-US" sz="2800" b="1" dirty="0">
                <a:solidFill>
                  <a:schemeClr val="tx1"/>
                </a:solidFill>
                <a:latin typeface="Times New Roman" panose="02020603050405020304" pitchFamily="18" charset="0"/>
                <a:cs typeface="Times New Roman" panose="02020603050405020304" pitchFamily="18" charset="0"/>
              </a:rPr>
              <a:t>Predictive Analytics For Cyber Threats To Improve Cyber supply Chain Security</a:t>
            </a:r>
            <a:r>
              <a:rPr lang="en-US" sz="2800" b="1" dirty="0">
                <a:solidFill>
                  <a:schemeClr val="tx1"/>
                </a:solidFill>
                <a:latin typeface="Times New Roman" panose="02020603050405020304" pitchFamily="18" charset="0"/>
                <a:ea typeface="Calibri"/>
                <a:cs typeface="Times New Roman" panose="02020603050405020304" pitchFamily="18" charset="0"/>
              </a:rPr>
              <a:t> </a:t>
            </a:r>
          </a:p>
          <a:p>
            <a:pPr marL="0" indent="0" algn="ctr">
              <a:buNone/>
            </a:pPr>
            <a:endParaRPr lang="en-US" sz="1600" b="1" dirty="0">
              <a:latin typeface="Times New Roman"/>
              <a:cs typeface="Times New Roman"/>
            </a:endParaRPr>
          </a:p>
          <a:p>
            <a:pPr marL="0" indent="0" algn="ctr">
              <a:buNone/>
            </a:pPr>
            <a:r>
              <a:rPr lang="en-US" sz="1600" b="1" dirty="0">
                <a:latin typeface="Times New Roman"/>
                <a:cs typeface="Times New Roman"/>
              </a:rPr>
              <a:t>under the guidance of</a:t>
            </a:r>
            <a:endParaRPr lang="en-US" dirty="0">
              <a:latin typeface="Times New Roman"/>
              <a:cs typeface="Times New Roman"/>
            </a:endParaRPr>
          </a:p>
          <a:p>
            <a:pPr marL="0" indent="0">
              <a:buNone/>
            </a:pPr>
            <a:r>
              <a:rPr lang="en-US" sz="1600" b="1" dirty="0">
                <a:latin typeface="Calibri"/>
                <a:ea typeface="Calibri"/>
                <a:cs typeface="Calibri"/>
              </a:rPr>
              <a:t>                                                                     M.MADHUSUDHAN</a:t>
            </a:r>
            <a:endParaRPr lang="en-US" sz="2400" b="1" dirty="0">
              <a:latin typeface="Times New Roman"/>
              <a:cs typeface="Times New Roman"/>
            </a:endParaRPr>
          </a:p>
          <a:p>
            <a:pPr marL="0" indent="0">
              <a:buNone/>
            </a:pPr>
            <a:r>
              <a:rPr lang="en-US" sz="1600" b="1" dirty="0">
                <a:latin typeface="Calibri" panose="020F0502020204030204" pitchFamily="34" charset="0"/>
                <a:cs typeface="Calibri" panose="020F0502020204030204" pitchFamily="34" charset="0"/>
              </a:rPr>
              <a:t>                                                                       (</a:t>
            </a:r>
            <a:r>
              <a:rPr lang="en-US" sz="1600" b="1" dirty="0">
                <a:latin typeface="Times New Roman" panose="02020603050405020304" pitchFamily="18" charset="0"/>
                <a:cs typeface="Times New Roman" panose="02020603050405020304" pitchFamily="18" charset="0"/>
              </a:rPr>
              <a:t>Associate professor)</a:t>
            </a:r>
          </a:p>
          <a:p>
            <a:pPr marL="0" indent="0">
              <a:buNone/>
            </a:pPr>
            <a:r>
              <a:rPr lang="en-US" sz="2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p>
          <a:p>
            <a:pPr marL="0" indent="0">
              <a:buNone/>
            </a:pPr>
            <a:r>
              <a:rPr lang="en-US" sz="2000" b="1" dirty="0">
                <a:latin typeface="Times New Roman"/>
                <a:cs typeface="Times New Roman"/>
              </a:rPr>
              <a:t>                                    K.GOHATHI              (197R1A05L7)</a:t>
            </a:r>
          </a:p>
          <a:p>
            <a:pPr marL="0" indent="0" algn="ctr">
              <a:buNone/>
            </a:pPr>
            <a:r>
              <a:rPr lang="en-US" sz="2000" b="1" dirty="0">
                <a:latin typeface="Times New Roman"/>
                <a:cs typeface="Times New Roman"/>
              </a:rPr>
              <a:t>  K.SAKETH REDDY   (197R1A05L6)</a:t>
            </a:r>
            <a:endParaRPr lang="en-US" dirty="0">
              <a:latin typeface="Trebuchet MS" panose="020B0603020202020204"/>
              <a:ea typeface="Calibri"/>
              <a:cs typeface="Calibri"/>
            </a:endParaRPr>
          </a:p>
          <a:p>
            <a:pPr marL="0" indent="0" algn="ctr">
              <a:buNone/>
            </a:pPr>
            <a:r>
              <a:rPr lang="en-US" sz="2000" b="1" dirty="0">
                <a:latin typeface="Calibri"/>
                <a:ea typeface="Calibri"/>
                <a:cs typeface="Calibri"/>
              </a:rPr>
              <a:t>    K.PRADEEP                   (197R1A05M0)</a:t>
            </a:r>
            <a:endParaRPr lang="en-US" dirty="0"/>
          </a:p>
        </p:txBody>
      </p:sp>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B2E2-4CE0-931F-98AF-1DB1F3EF0C3F}"/>
              </a:ext>
            </a:extLst>
          </p:cNvPr>
          <p:cNvSpPr>
            <a:spLocks noGrp="1"/>
          </p:cNvSpPr>
          <p:nvPr>
            <p:ph type="title"/>
          </p:nvPr>
        </p:nvSpPr>
        <p:spPr>
          <a:xfrm>
            <a:off x="311574" y="571168"/>
            <a:ext cx="8596668" cy="678511"/>
          </a:xfrm>
        </p:spPr>
        <p:txBody>
          <a:bodyPr>
            <a:normAutofit/>
          </a:bodyPr>
          <a:lstStyle/>
          <a:p>
            <a:r>
              <a:rPr lang="en-IN" sz="3200" b="1" dirty="0">
                <a:solidFill>
                  <a:schemeClr val="tx1"/>
                </a:solidFill>
              </a:rPr>
              <a:t>                       Use Case Diagram</a:t>
            </a:r>
          </a:p>
        </p:txBody>
      </p:sp>
      <p:pic>
        <p:nvPicPr>
          <p:cNvPr id="5" name="Content Placeholder 4">
            <a:extLst>
              <a:ext uri="{FF2B5EF4-FFF2-40B4-BE49-F238E27FC236}">
                <a16:creationId xmlns:a16="http://schemas.microsoft.com/office/drawing/2014/main" id="{4D6CA99C-FAA1-ACB2-1DB9-0E22CC54F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00077" y="1249680"/>
            <a:ext cx="5311471" cy="5608320"/>
          </a:xfrm>
          <a:prstGeom prst="rect">
            <a:avLst/>
          </a:prstGeom>
          <a:noFill/>
          <a:ln w="9525">
            <a:noFill/>
            <a:miter lim="800000"/>
            <a:headEnd/>
            <a:tailEnd/>
          </a:ln>
        </p:spPr>
      </p:pic>
    </p:spTree>
    <p:extLst>
      <p:ext uri="{BB962C8B-B14F-4D97-AF65-F5344CB8AC3E}">
        <p14:creationId xmlns:p14="http://schemas.microsoft.com/office/powerpoint/2010/main" val="169246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ECBC-E85D-D819-5091-B092048C328F}"/>
              </a:ext>
            </a:extLst>
          </p:cNvPr>
          <p:cNvSpPr>
            <a:spLocks noGrp="1"/>
          </p:cNvSpPr>
          <p:nvPr>
            <p:ph type="title"/>
          </p:nvPr>
        </p:nvSpPr>
        <p:spPr>
          <a:xfrm>
            <a:off x="677334" y="609600"/>
            <a:ext cx="8596668" cy="766813"/>
          </a:xfrm>
        </p:spPr>
        <p:txBody>
          <a:bodyPr/>
          <a:lstStyle/>
          <a:p>
            <a:r>
              <a:rPr lang="en-US" dirty="0">
                <a:solidFill>
                  <a:schemeClr val="tx1">
                    <a:lumMod val="95000"/>
                    <a:lumOff val="5000"/>
                  </a:schemeClr>
                </a:solidFill>
              </a:rPr>
              <a:t>Class Diagram</a:t>
            </a:r>
          </a:p>
        </p:txBody>
      </p:sp>
      <p:pic>
        <p:nvPicPr>
          <p:cNvPr id="5" name="Content Placeholder 4">
            <a:extLst>
              <a:ext uri="{FF2B5EF4-FFF2-40B4-BE49-F238E27FC236}">
                <a16:creationId xmlns:a16="http://schemas.microsoft.com/office/drawing/2014/main" id="{65DA0549-A76E-678B-41F4-831B710BA1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334" y="1502797"/>
            <a:ext cx="8530276" cy="5025223"/>
          </a:xfrm>
          <a:prstGeom prst="rect">
            <a:avLst/>
          </a:prstGeom>
          <a:noFill/>
          <a:ln w="9525">
            <a:noFill/>
            <a:miter lim="800000"/>
            <a:headEnd/>
            <a:tailEnd/>
          </a:ln>
        </p:spPr>
      </p:pic>
    </p:spTree>
    <p:extLst>
      <p:ext uri="{BB962C8B-B14F-4D97-AF65-F5344CB8AC3E}">
        <p14:creationId xmlns:p14="http://schemas.microsoft.com/office/powerpoint/2010/main" val="104648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4FEC-AB2E-D2E4-008C-0C7F64DE3BDC}"/>
              </a:ext>
            </a:extLst>
          </p:cNvPr>
          <p:cNvSpPr>
            <a:spLocks noGrp="1"/>
          </p:cNvSpPr>
          <p:nvPr>
            <p:ph type="title"/>
          </p:nvPr>
        </p:nvSpPr>
        <p:spPr>
          <a:xfrm>
            <a:off x="677334" y="609600"/>
            <a:ext cx="8596668" cy="1320800"/>
          </a:xfrm>
        </p:spPr>
        <p:txBody>
          <a:bodyPr anchor="t">
            <a:normAutofit/>
          </a:bodyPr>
          <a:lstStyle/>
          <a:p>
            <a:r>
              <a:rPr lang="en-IN" b="1"/>
              <a:t>                   Sequence Diagram</a:t>
            </a:r>
          </a:p>
        </p:txBody>
      </p:sp>
      <p:pic>
        <p:nvPicPr>
          <p:cNvPr id="4" name="image5.jpeg">
            <a:extLst>
              <a:ext uri="{FF2B5EF4-FFF2-40B4-BE49-F238E27FC236}">
                <a16:creationId xmlns:a16="http://schemas.microsoft.com/office/drawing/2014/main" id="{A0DAA650-EA49-4622-C398-281BD8BCC94A}"/>
              </a:ext>
            </a:extLst>
          </p:cNvPr>
          <p:cNvPicPr>
            <a:picLocks noChangeAspect="1"/>
          </p:cNvPicPr>
          <p:nvPr/>
        </p:nvPicPr>
        <p:blipFill>
          <a:blip r:embed="rId2" cstate="print"/>
          <a:stretch>
            <a:fillRect/>
          </a:stretch>
        </p:blipFill>
        <p:spPr>
          <a:xfrm>
            <a:off x="1828800" y="1242059"/>
            <a:ext cx="6884987" cy="5556305"/>
          </a:xfrm>
          <a:prstGeom prst="rect">
            <a:avLst/>
          </a:prstGeom>
        </p:spPr>
      </p:pic>
    </p:spTree>
    <p:extLst>
      <p:ext uri="{BB962C8B-B14F-4D97-AF65-F5344CB8AC3E}">
        <p14:creationId xmlns:p14="http://schemas.microsoft.com/office/powerpoint/2010/main" val="231145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392-0CE5-0200-72A5-A6C8D49F7CF8}"/>
              </a:ext>
            </a:extLst>
          </p:cNvPr>
          <p:cNvSpPr>
            <a:spLocks noGrp="1"/>
          </p:cNvSpPr>
          <p:nvPr>
            <p:ph type="title"/>
          </p:nvPr>
        </p:nvSpPr>
        <p:spPr>
          <a:xfrm>
            <a:off x="-1161509" y="139148"/>
            <a:ext cx="8596668" cy="964758"/>
          </a:xfrm>
        </p:spPr>
        <p:txBody>
          <a:bodyPr>
            <a:normAutofit/>
          </a:bodyPr>
          <a:lstStyle/>
          <a:p>
            <a:r>
              <a:rPr lang="en-IN" sz="3200" b="1" dirty="0">
                <a:solidFill>
                  <a:schemeClr val="tx1"/>
                </a:solidFill>
              </a:rPr>
              <a:t>                Activity Diagram</a:t>
            </a:r>
          </a:p>
        </p:txBody>
      </p:sp>
      <p:pic>
        <p:nvPicPr>
          <p:cNvPr id="6" name="image6.jpeg">
            <a:extLst>
              <a:ext uri="{FF2B5EF4-FFF2-40B4-BE49-F238E27FC236}">
                <a16:creationId xmlns:a16="http://schemas.microsoft.com/office/drawing/2014/main" id="{4EB7E9CB-21D3-A8CE-CF05-E524C7CA9D8B}"/>
              </a:ext>
            </a:extLst>
          </p:cNvPr>
          <p:cNvPicPr>
            <a:picLocks noGrp="1" noChangeAspect="1"/>
          </p:cNvPicPr>
          <p:nvPr>
            <p:ph idx="1"/>
          </p:nvPr>
        </p:nvPicPr>
        <p:blipFill>
          <a:blip r:embed="rId2" cstate="print"/>
          <a:stretch>
            <a:fillRect/>
          </a:stretch>
        </p:blipFill>
        <p:spPr>
          <a:xfrm>
            <a:off x="1224501" y="1025718"/>
            <a:ext cx="8356821" cy="5693134"/>
          </a:xfrm>
          <a:prstGeom prst="rect">
            <a:avLst/>
          </a:prstGeom>
        </p:spPr>
      </p:pic>
    </p:spTree>
    <p:extLst>
      <p:ext uri="{BB962C8B-B14F-4D97-AF65-F5344CB8AC3E}">
        <p14:creationId xmlns:p14="http://schemas.microsoft.com/office/powerpoint/2010/main" val="281076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F7E-D0D6-EE18-2F08-D56F6DE8C6AD}"/>
              </a:ext>
            </a:extLst>
          </p:cNvPr>
          <p:cNvSpPr>
            <a:spLocks noGrp="1"/>
          </p:cNvSpPr>
          <p:nvPr>
            <p:ph type="title"/>
          </p:nvPr>
        </p:nvSpPr>
        <p:spPr/>
        <p:txBody>
          <a:bodyPr/>
          <a:lstStyle/>
          <a:p>
            <a:r>
              <a:rPr lang="en-GB" dirty="0"/>
              <a:t>SAMPLE CODE</a:t>
            </a:r>
          </a:p>
        </p:txBody>
      </p:sp>
      <p:sp>
        <p:nvSpPr>
          <p:cNvPr id="3" name="Content Placeholder 2">
            <a:extLst>
              <a:ext uri="{FF2B5EF4-FFF2-40B4-BE49-F238E27FC236}">
                <a16:creationId xmlns:a16="http://schemas.microsoft.com/office/drawing/2014/main" id="{8B267279-62A7-767E-FE79-8505EDC6BD37}"/>
              </a:ext>
            </a:extLst>
          </p:cNvPr>
          <p:cNvSpPr>
            <a:spLocks noGrp="1"/>
          </p:cNvSpPr>
          <p:nvPr>
            <p:ph idx="1"/>
          </p:nvPr>
        </p:nvSpPr>
        <p:spPr>
          <a:xfrm>
            <a:off x="677334" y="1270000"/>
            <a:ext cx="8596668" cy="4808849"/>
          </a:xfrm>
        </p:spPr>
        <p:txBody>
          <a:bodyPr vert="horz" lIns="91440" tIns="45720" rIns="91440" bIns="45720" rtlCol="0" anchor="t">
            <a:noAutofit/>
          </a:bodyPr>
          <a:lstStyle/>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#!/usr/bin/env python</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import </a:t>
            </a:r>
            <a:r>
              <a:rPr lang="en-IN" sz="1400" dirty="0" err="1">
                <a:solidFill>
                  <a:srgbClr val="000000"/>
                </a:solidFill>
                <a:effectLst/>
                <a:latin typeface="Times New Roman" panose="02020603050405020304" pitchFamily="18" charset="0"/>
                <a:ea typeface="Times New Roman" panose="02020603050405020304" pitchFamily="18" charset="0"/>
              </a:rPr>
              <a:t>os</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import sys</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if __name__ == "__main__":</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os.environ.setdefault</a:t>
            </a:r>
            <a:r>
              <a:rPr lang="en-IN" sz="1400" dirty="0">
                <a:solidFill>
                  <a:srgbClr val="000000"/>
                </a:solidFill>
                <a:effectLst/>
                <a:latin typeface="Times New Roman" panose="02020603050405020304" pitchFamily="18" charset="0"/>
                <a:ea typeface="Times New Roman" panose="02020603050405020304" pitchFamily="18" charset="0"/>
              </a:rPr>
              <a:t>("DJANGO_SETTINGS_MODULE", "</a:t>
            </a:r>
            <a:r>
              <a:rPr lang="en-IN" sz="1400" dirty="0" err="1">
                <a:solidFill>
                  <a:srgbClr val="000000"/>
                </a:solidFill>
                <a:effectLst/>
                <a:latin typeface="Times New Roman" panose="02020603050405020304" pitchFamily="18" charset="0"/>
                <a:ea typeface="Times New Roman" panose="02020603050405020304" pitchFamily="18" charset="0"/>
              </a:rPr>
              <a:t>Cyber_Hacking_Breaches.settings</a:t>
            </a:r>
            <a:r>
              <a:rPr lang="en-IN"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try:</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from </a:t>
            </a:r>
            <a:r>
              <a:rPr lang="en-IN" sz="1400" dirty="0" err="1">
                <a:solidFill>
                  <a:srgbClr val="000000"/>
                </a:solidFill>
                <a:effectLst/>
                <a:latin typeface="Times New Roman" panose="02020603050405020304" pitchFamily="18" charset="0"/>
                <a:ea typeface="Times New Roman" panose="02020603050405020304" pitchFamily="18" charset="0"/>
              </a:rPr>
              <a:t>django.core.management</a:t>
            </a:r>
            <a:r>
              <a:rPr lang="en-IN" sz="1400" dirty="0">
                <a:solidFill>
                  <a:srgbClr val="000000"/>
                </a:solidFill>
                <a:effectLst/>
                <a:latin typeface="Times New Roman" panose="02020603050405020304" pitchFamily="18" charset="0"/>
                <a:ea typeface="Times New Roman" panose="02020603050405020304" pitchFamily="18" charset="0"/>
              </a:rPr>
              <a:t> import </a:t>
            </a:r>
            <a:r>
              <a:rPr lang="en-IN" sz="1400" dirty="0" err="1">
                <a:solidFill>
                  <a:srgbClr val="000000"/>
                </a:solidFill>
                <a:effectLst/>
                <a:latin typeface="Times New Roman" panose="02020603050405020304" pitchFamily="18" charset="0"/>
                <a:ea typeface="Times New Roman" panose="02020603050405020304" pitchFamily="18" charset="0"/>
              </a:rPr>
              <a:t>execute_from_command_line</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except </a:t>
            </a:r>
            <a:r>
              <a:rPr lang="en-IN" sz="1400" dirty="0" err="1">
                <a:solidFill>
                  <a:srgbClr val="000000"/>
                </a:solidFill>
                <a:effectLst/>
                <a:latin typeface="Times New Roman" panose="02020603050405020304" pitchFamily="18" charset="0"/>
                <a:ea typeface="Times New Roman" panose="02020603050405020304" pitchFamily="18" charset="0"/>
              </a:rPr>
              <a:t>ImportError</a:t>
            </a:r>
            <a:r>
              <a:rPr lang="en-IN" sz="1400" dirty="0">
                <a:solidFill>
                  <a:srgbClr val="000000"/>
                </a:solidFill>
                <a:effectLst/>
                <a:latin typeface="Times New Roman" panose="02020603050405020304" pitchFamily="18" charset="0"/>
                <a:ea typeface="Times New Roman" panose="02020603050405020304" pitchFamily="18" charset="0"/>
              </a:rPr>
              <a:t> as </a:t>
            </a:r>
            <a:r>
              <a:rPr lang="en-IN" sz="1400" dirty="0" err="1">
                <a:solidFill>
                  <a:srgbClr val="000000"/>
                </a:solidFill>
                <a:effectLst/>
                <a:latin typeface="Times New Roman" panose="02020603050405020304" pitchFamily="18" charset="0"/>
                <a:ea typeface="Times New Roman" panose="02020603050405020304" pitchFamily="18" charset="0"/>
              </a:rPr>
              <a:t>exc</a:t>
            </a:r>
            <a:r>
              <a:rPr lang="en-IN"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raise </a:t>
            </a:r>
            <a:r>
              <a:rPr lang="en-IN" sz="1400" dirty="0" err="1">
                <a:solidFill>
                  <a:srgbClr val="000000"/>
                </a:solidFill>
                <a:effectLst/>
                <a:latin typeface="Times New Roman" panose="02020603050405020304" pitchFamily="18" charset="0"/>
                <a:ea typeface="Times New Roman" panose="02020603050405020304" pitchFamily="18" charset="0"/>
              </a:rPr>
              <a:t>ImportError</a:t>
            </a:r>
            <a:r>
              <a:rPr lang="en-IN"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"Couldn't import Django. Are you sure it's installed and "</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"available on your PYTHONPATH environment variable? Did you "</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"forget to activate a virtual environment?"</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 from </a:t>
            </a:r>
            <a:r>
              <a:rPr lang="en-IN" sz="1400" dirty="0" err="1">
                <a:solidFill>
                  <a:srgbClr val="000000"/>
                </a:solidFill>
                <a:effectLst/>
                <a:latin typeface="Times New Roman" panose="02020603050405020304" pitchFamily="18" charset="0"/>
                <a:ea typeface="Times New Roman" panose="02020603050405020304" pitchFamily="18" charset="0"/>
              </a:rPr>
              <a:t>exc</a:t>
            </a:r>
            <a:endParaRPr lang="en-IN" sz="14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execute_from_command_line</a:t>
            </a:r>
            <a:r>
              <a:rPr lang="en-IN" sz="1400" dirty="0">
                <a:solidFill>
                  <a:srgbClr val="000000"/>
                </a:solidFill>
                <a:effectLst/>
                <a:latin typeface="Times New Roman" panose="02020603050405020304" pitchFamily="18" charset="0"/>
                <a:ea typeface="Times New Roman" panose="02020603050405020304" pitchFamily="18" charset="0"/>
              </a:rPr>
              <a:t>(</a:t>
            </a:r>
            <a:r>
              <a:rPr lang="en-IN" sz="1400" dirty="0" err="1">
                <a:solidFill>
                  <a:srgbClr val="000000"/>
                </a:solidFill>
                <a:effectLst/>
                <a:latin typeface="Times New Roman" panose="02020603050405020304" pitchFamily="18" charset="0"/>
                <a:ea typeface="Times New Roman" panose="02020603050405020304" pitchFamily="18" charset="0"/>
              </a:rPr>
              <a:t>sys.argv</a:t>
            </a:r>
            <a:r>
              <a:rPr lang="en-IN"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rPr>
              <a:t> </a:t>
            </a:r>
            <a:endParaRPr lang="en-IN" sz="1400" dirty="0">
              <a:effectLst/>
              <a:latin typeface="Times New Roman" panose="02020603050405020304" pitchFamily="18" charset="0"/>
              <a:ea typeface="Times New Roman" panose="02020603050405020304" pitchFamily="18" charset="0"/>
            </a:endParaRPr>
          </a:p>
          <a:p>
            <a:pPr>
              <a:buNone/>
            </a:pPr>
            <a:endParaRPr lang="en-US" sz="1000" dirty="0"/>
          </a:p>
        </p:txBody>
      </p:sp>
    </p:spTree>
    <p:extLst>
      <p:ext uri="{BB962C8B-B14F-4D97-AF65-F5344CB8AC3E}">
        <p14:creationId xmlns:p14="http://schemas.microsoft.com/office/powerpoint/2010/main" val="43010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A7D5-E159-C866-DECB-174131F6B21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ED4A373-3083-875A-D5C0-FFB5A2A3E974}"/>
              </a:ext>
            </a:extLst>
          </p:cNvPr>
          <p:cNvSpPr>
            <a:spLocks noGrp="1"/>
          </p:cNvSpPr>
          <p:nvPr>
            <p:ph idx="1"/>
          </p:nvPr>
        </p:nvSpPr>
        <p:spPr>
          <a:xfrm>
            <a:off x="677334" y="42678"/>
            <a:ext cx="8596668" cy="5998684"/>
          </a:xfrm>
        </p:spPr>
        <p:txBody>
          <a:bodyPr vert="horz" lIns="91440" tIns="45720" rIns="91440" bIns="45720" rtlCol="0" anchor="t">
            <a:normAutofit fontScale="70000" lnSpcReduction="20000"/>
          </a:bodyPr>
          <a:lstStyle/>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import win32gui</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import win32ui</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from </a:t>
            </a:r>
            <a:r>
              <a:rPr lang="en-IN" sz="2100" dirty="0" err="1">
                <a:solidFill>
                  <a:srgbClr val="000000"/>
                </a:solidFill>
                <a:effectLst/>
                <a:latin typeface="Times New Roman" panose="02020603050405020304" pitchFamily="18" charset="0"/>
                <a:ea typeface="Times New Roman" panose="02020603050405020304" pitchFamily="18" charset="0"/>
              </a:rPr>
              <a:t>ctypes</a:t>
            </a:r>
            <a:r>
              <a:rPr lang="en-IN" sz="2100" dirty="0">
                <a:solidFill>
                  <a:srgbClr val="000000"/>
                </a:solidFill>
                <a:effectLst/>
                <a:latin typeface="Times New Roman" panose="02020603050405020304" pitchFamily="18" charset="0"/>
                <a:ea typeface="Times New Roman" panose="02020603050405020304" pitchFamily="18" charset="0"/>
              </a:rPr>
              <a:t> import </a:t>
            </a:r>
            <a:r>
              <a:rPr lang="en-IN" sz="2100" dirty="0" err="1">
                <a:solidFill>
                  <a:srgbClr val="000000"/>
                </a:solidFill>
                <a:effectLst/>
                <a:latin typeface="Times New Roman" panose="02020603050405020304" pitchFamily="18" charset="0"/>
                <a:ea typeface="Times New Roman" panose="02020603050405020304" pitchFamily="18" charset="0"/>
              </a:rPr>
              <a:t>windll</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import Image</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err="1">
                <a:solidFill>
                  <a:srgbClr val="000000"/>
                </a:solidFill>
                <a:effectLst/>
                <a:latin typeface="Times New Roman" panose="02020603050405020304" pitchFamily="18" charset="0"/>
                <a:ea typeface="Times New Roman" panose="02020603050405020304" pitchFamily="18" charset="0"/>
              </a:rPr>
              <a:t>hwnd</a:t>
            </a:r>
            <a:r>
              <a:rPr lang="en-IN" sz="2100" dirty="0">
                <a:solidFill>
                  <a:srgbClr val="000000"/>
                </a:solidFill>
                <a:effectLst/>
                <a:latin typeface="Times New Roman" panose="02020603050405020304" pitchFamily="18" charset="0"/>
                <a:ea typeface="Times New Roman" panose="02020603050405020304" pitchFamily="18" charset="0"/>
              </a:rPr>
              <a:t> = win32gui.FindWindow(None, 'Calculator')</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 Change the line below depending on whether you want the whole window</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 or just the client area.</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#left, top, right, bot = win32gui.GetClientRect(</a:t>
            </a:r>
            <a:r>
              <a:rPr lang="en-IN" sz="2100" dirty="0" err="1">
                <a:solidFill>
                  <a:srgbClr val="000000"/>
                </a:solidFill>
                <a:effectLst/>
                <a:latin typeface="Times New Roman" panose="02020603050405020304" pitchFamily="18" charset="0"/>
                <a:ea typeface="Times New Roman" panose="02020603050405020304" pitchFamily="18" charset="0"/>
              </a:rPr>
              <a:t>hwnd</a:t>
            </a:r>
            <a:r>
              <a:rPr lang="en-IN" sz="2100" dirty="0">
                <a:solidFill>
                  <a:srgbClr val="000000"/>
                </a:solidFill>
                <a:effectLst/>
                <a:latin typeface="Times New Roman" panose="02020603050405020304" pitchFamily="18" charset="0"/>
                <a:ea typeface="Times New Roman" panose="02020603050405020304" pitchFamily="18" charset="0"/>
              </a:rPr>
              <a:t>)</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left, top, right, bot = win32gui.GetWindowRect(</a:t>
            </a:r>
            <a:r>
              <a:rPr lang="en-IN" sz="2100" dirty="0" err="1">
                <a:solidFill>
                  <a:srgbClr val="000000"/>
                </a:solidFill>
                <a:effectLst/>
                <a:latin typeface="Times New Roman" panose="02020603050405020304" pitchFamily="18" charset="0"/>
                <a:ea typeface="Times New Roman" panose="02020603050405020304" pitchFamily="18" charset="0"/>
              </a:rPr>
              <a:t>hwnd</a:t>
            </a:r>
            <a:r>
              <a:rPr lang="en-IN" sz="2100" dirty="0">
                <a:solidFill>
                  <a:srgbClr val="000000"/>
                </a:solidFill>
                <a:effectLst/>
                <a:latin typeface="Times New Roman" panose="02020603050405020304" pitchFamily="18" charset="0"/>
                <a:ea typeface="Times New Roman" panose="02020603050405020304" pitchFamily="18" charset="0"/>
              </a:rPr>
              <a:t>)</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w = right - left</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h = bot - top</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err="1">
                <a:solidFill>
                  <a:srgbClr val="000000"/>
                </a:solidFill>
                <a:effectLst/>
                <a:latin typeface="Times New Roman" panose="02020603050405020304" pitchFamily="18" charset="0"/>
                <a:ea typeface="Times New Roman" panose="02020603050405020304" pitchFamily="18" charset="0"/>
              </a:rPr>
              <a:t>hwndDC</a:t>
            </a:r>
            <a:r>
              <a:rPr lang="en-IN" sz="2100" dirty="0">
                <a:solidFill>
                  <a:srgbClr val="000000"/>
                </a:solidFill>
                <a:effectLst/>
                <a:latin typeface="Times New Roman" panose="02020603050405020304" pitchFamily="18" charset="0"/>
                <a:ea typeface="Times New Roman" panose="02020603050405020304" pitchFamily="18" charset="0"/>
              </a:rPr>
              <a:t> = win32gui.GetWindowDC(</a:t>
            </a:r>
            <a:r>
              <a:rPr lang="en-IN" sz="2100" dirty="0" err="1">
                <a:solidFill>
                  <a:srgbClr val="000000"/>
                </a:solidFill>
                <a:effectLst/>
                <a:latin typeface="Times New Roman" panose="02020603050405020304" pitchFamily="18" charset="0"/>
                <a:ea typeface="Times New Roman" panose="02020603050405020304" pitchFamily="18" charset="0"/>
              </a:rPr>
              <a:t>hwnd</a:t>
            </a:r>
            <a:r>
              <a:rPr lang="en-IN" sz="2100" dirty="0">
                <a:solidFill>
                  <a:srgbClr val="000000"/>
                </a:solidFill>
                <a:effectLst/>
                <a:latin typeface="Times New Roman" panose="02020603050405020304" pitchFamily="18" charset="0"/>
                <a:ea typeface="Times New Roman" panose="02020603050405020304" pitchFamily="18" charset="0"/>
              </a:rPr>
              <a:t>)</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err="1">
                <a:solidFill>
                  <a:srgbClr val="000000"/>
                </a:solidFill>
                <a:effectLst/>
                <a:latin typeface="Times New Roman" panose="02020603050405020304" pitchFamily="18" charset="0"/>
                <a:ea typeface="Times New Roman" panose="02020603050405020304" pitchFamily="18" charset="0"/>
              </a:rPr>
              <a:t>mfcDC</a:t>
            </a:r>
            <a:r>
              <a:rPr lang="en-IN" sz="2100" dirty="0">
                <a:solidFill>
                  <a:srgbClr val="000000"/>
                </a:solidFill>
                <a:effectLst/>
                <a:latin typeface="Times New Roman" panose="02020603050405020304" pitchFamily="18" charset="0"/>
                <a:ea typeface="Times New Roman" panose="02020603050405020304" pitchFamily="18" charset="0"/>
              </a:rPr>
              <a:t>  = win32ui.CreateDCFromHandle(</a:t>
            </a:r>
            <a:r>
              <a:rPr lang="en-IN" sz="2100" dirty="0" err="1">
                <a:solidFill>
                  <a:srgbClr val="000000"/>
                </a:solidFill>
                <a:effectLst/>
                <a:latin typeface="Times New Roman" panose="02020603050405020304" pitchFamily="18" charset="0"/>
                <a:ea typeface="Times New Roman" panose="02020603050405020304" pitchFamily="18" charset="0"/>
              </a:rPr>
              <a:t>hwndDC</a:t>
            </a:r>
            <a:r>
              <a:rPr lang="en-IN" sz="2100" dirty="0">
                <a:solidFill>
                  <a:srgbClr val="000000"/>
                </a:solidFill>
                <a:effectLst/>
                <a:latin typeface="Times New Roman" panose="02020603050405020304" pitchFamily="18" charset="0"/>
                <a:ea typeface="Times New Roman" panose="02020603050405020304" pitchFamily="18" charset="0"/>
              </a:rPr>
              <a:t>)</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err="1">
                <a:solidFill>
                  <a:srgbClr val="000000"/>
                </a:solidFill>
                <a:effectLst/>
                <a:latin typeface="Times New Roman" panose="02020603050405020304" pitchFamily="18" charset="0"/>
                <a:ea typeface="Times New Roman" panose="02020603050405020304" pitchFamily="18" charset="0"/>
              </a:rPr>
              <a:t>saveDC</a:t>
            </a:r>
            <a:r>
              <a:rPr lang="en-IN" sz="2100" dirty="0">
                <a:solidFill>
                  <a:srgbClr val="000000"/>
                </a:solidFill>
                <a:effectLst/>
                <a:latin typeface="Times New Roman" panose="02020603050405020304" pitchFamily="18" charset="0"/>
                <a:ea typeface="Times New Roman" panose="02020603050405020304" pitchFamily="18" charset="0"/>
              </a:rPr>
              <a:t> = </a:t>
            </a:r>
            <a:r>
              <a:rPr lang="en-IN" sz="2100" dirty="0" err="1">
                <a:solidFill>
                  <a:srgbClr val="000000"/>
                </a:solidFill>
                <a:effectLst/>
                <a:latin typeface="Times New Roman" panose="02020603050405020304" pitchFamily="18" charset="0"/>
                <a:ea typeface="Times New Roman" panose="02020603050405020304" pitchFamily="18" charset="0"/>
              </a:rPr>
              <a:t>mfcDC.CreateCompatibleDC</a:t>
            </a:r>
            <a:r>
              <a:rPr lang="en-IN" sz="2100" dirty="0">
                <a:solidFill>
                  <a:srgbClr val="000000"/>
                </a:solidFill>
                <a:effectLst/>
                <a:latin typeface="Times New Roman" panose="02020603050405020304" pitchFamily="18" charset="0"/>
                <a:ea typeface="Times New Roman" panose="02020603050405020304" pitchFamily="18" charset="0"/>
              </a:rPr>
              <a:t>()</a:t>
            </a:r>
            <a:endParaRPr lang="en-IN" sz="21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100" dirty="0">
                <a:solidFill>
                  <a:srgbClr val="000000"/>
                </a:solidFill>
                <a:effectLst/>
                <a:latin typeface="Times New Roman" panose="02020603050405020304" pitchFamily="18" charset="0"/>
                <a:ea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endParaRPr>
          </a:p>
          <a:p>
            <a:pPr marL="53975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87451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B6E8-2CC6-417B-F985-F0B07CFD5D2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0BCA480-C849-C974-0BCC-913F3D5EFDD7}"/>
              </a:ext>
            </a:extLst>
          </p:cNvPr>
          <p:cNvSpPr>
            <a:spLocks noGrp="1"/>
          </p:cNvSpPr>
          <p:nvPr>
            <p:ph idx="1"/>
          </p:nvPr>
        </p:nvSpPr>
        <p:spPr>
          <a:xfrm>
            <a:off x="677334" y="143531"/>
            <a:ext cx="8596668" cy="6110742"/>
          </a:xfrm>
        </p:spPr>
        <p:txBody>
          <a:bodyPr vert="horz" lIns="91440" tIns="45720" rIns="91440" bIns="45720" rtlCol="0" anchor="t">
            <a:normAutofit fontScale="85000" lnSpcReduction="20000"/>
          </a:bodyPr>
          <a:lstStyle/>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saveBitMap.CreateCompatibleBitmap</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mfcDC</a:t>
            </a:r>
            <a:r>
              <a:rPr lang="en-IN" sz="1800" dirty="0">
                <a:solidFill>
                  <a:srgbClr val="000000"/>
                </a:solidFill>
                <a:effectLst/>
                <a:latin typeface="Times New Roman" panose="02020603050405020304" pitchFamily="18" charset="0"/>
                <a:ea typeface="Times New Roman" panose="02020603050405020304" pitchFamily="18" charset="0"/>
              </a:rPr>
              <a:t>, w, h)</a:t>
            </a:r>
            <a:endParaRPr lang="en-IN" sz="1800" dirty="0">
              <a:effectLst/>
              <a:latin typeface="Times New Roman" panose="02020603050405020304" pitchFamily="18" charset="0"/>
              <a:ea typeface="Times New Roman" panose="02020603050405020304" pitchFamily="18" charset="0"/>
            </a:endParaRPr>
          </a:p>
          <a:p>
            <a:pPr marL="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saveDC.SelectObject</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saveBitMap</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Change the line below depending on whether you want the whole window</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or just </a:t>
            </a:r>
            <a:r>
              <a:rPr lang="en-IN" dirty="0">
                <a:solidFill>
                  <a:srgbClr val="000000"/>
                </a:solidFill>
                <a:latin typeface="Times New Roman" panose="02020603050405020304" pitchFamily="18" charset="0"/>
                <a:ea typeface="Times New Roman" panose="02020603050405020304" pitchFamily="18" charset="0"/>
              </a:rPr>
              <a:t>the </a:t>
            </a:r>
            <a:r>
              <a:rPr lang="en-IN" dirty="0" err="1">
                <a:solidFill>
                  <a:srgbClr val="000000"/>
                </a:solidFill>
                <a:latin typeface="Times New Roman" panose="02020603050405020304" pitchFamily="18" charset="0"/>
                <a:ea typeface="Times New Roman" panose="02020603050405020304" pitchFamily="18" charset="0"/>
              </a:rPr>
              <a:t>clientsaveBitMap</a:t>
            </a:r>
            <a:r>
              <a:rPr lang="en-IN" dirty="0">
                <a:solidFill>
                  <a:srgbClr val="000000"/>
                </a:solidFill>
                <a:latin typeface="Times New Roman" panose="02020603050405020304" pitchFamily="18" charset="0"/>
                <a:ea typeface="Times New Roman" panose="02020603050405020304" pitchFamily="18" charset="0"/>
              </a:rPr>
              <a:t> = win32ui.CreateBitmap()</a:t>
            </a:r>
            <a:endParaRPr lang="en-IN" dirty="0">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area.</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#result = windll.user32.PrintWindow(</a:t>
            </a:r>
            <a:r>
              <a:rPr lang="en-IN" sz="1800" dirty="0" err="1">
                <a:solidFill>
                  <a:srgbClr val="000000"/>
                </a:solidFill>
                <a:effectLst/>
                <a:latin typeface="Times New Roman" panose="02020603050405020304" pitchFamily="18" charset="0"/>
                <a:ea typeface="Times New Roman" panose="02020603050405020304" pitchFamily="18" charset="0"/>
              </a:rPr>
              <a:t>hwnd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saveDC.GetSafeHdc</a:t>
            </a:r>
            <a:r>
              <a:rPr lang="en-IN" sz="1800" dirty="0">
                <a:solidFill>
                  <a:srgbClr val="000000"/>
                </a:solidFill>
                <a:effectLst/>
                <a:latin typeface="Times New Roman" panose="02020603050405020304" pitchFamily="18" charset="0"/>
                <a:ea typeface="Times New Roman" panose="02020603050405020304" pitchFamily="18" charset="0"/>
              </a:rPr>
              <a:t>(), 1)</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result = windll.user32.PrintWindow(</a:t>
            </a:r>
            <a:r>
              <a:rPr lang="en-IN" sz="1800" dirty="0" err="1">
                <a:solidFill>
                  <a:srgbClr val="000000"/>
                </a:solidFill>
                <a:effectLst/>
                <a:latin typeface="Times New Roman" panose="02020603050405020304" pitchFamily="18" charset="0"/>
                <a:ea typeface="Times New Roman" panose="02020603050405020304" pitchFamily="18" charset="0"/>
              </a:rPr>
              <a:t>hwnd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saveDC.GetSafeHdc</a:t>
            </a:r>
            <a:r>
              <a:rPr lang="en-IN" sz="1800" dirty="0">
                <a:solidFill>
                  <a:srgbClr val="000000"/>
                </a:solidFill>
                <a:effectLst/>
                <a:latin typeface="Times New Roman" panose="02020603050405020304" pitchFamily="18" charset="0"/>
                <a:ea typeface="Times New Roman" panose="02020603050405020304" pitchFamily="18" charset="0"/>
              </a:rPr>
              <a:t>(), 0)</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print result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bmpinfo</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saveBitMap.GetInfo</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bmpstr</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saveBitMap.GetBitmapBits</a:t>
            </a:r>
            <a:r>
              <a:rPr lang="en-IN" sz="1800" dirty="0">
                <a:solidFill>
                  <a:srgbClr val="000000"/>
                </a:solidFill>
                <a:effectLst/>
                <a:latin typeface="Times New Roman" panose="02020603050405020304" pitchFamily="18" charset="0"/>
                <a:ea typeface="Times New Roman" panose="02020603050405020304" pitchFamily="18" charset="0"/>
              </a:rPr>
              <a:t>(True)</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im</a:t>
            </a:r>
            <a:r>
              <a:rPr lang="en-IN" sz="1800" dirty="0">
                <a:solidFill>
                  <a:srgbClr val="000000"/>
                </a:solidFill>
                <a:effectLst/>
                <a:latin typeface="Times New Roman" panose="02020603050405020304" pitchFamily="18" charset="0"/>
                <a:ea typeface="Times New Roman" panose="02020603050405020304" pitchFamily="18" charset="0"/>
              </a:rPr>
              <a:t> = </a:t>
            </a:r>
            <a:r>
              <a:rPr lang="en-IN" sz="1800" dirty="0" err="1">
                <a:solidFill>
                  <a:srgbClr val="000000"/>
                </a:solidFill>
                <a:effectLst/>
                <a:latin typeface="Times New Roman" panose="02020603050405020304" pitchFamily="18" charset="0"/>
                <a:ea typeface="Times New Roman" panose="02020603050405020304" pitchFamily="18" charset="0"/>
              </a:rPr>
              <a:t>Image.frombuffer</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'RGB',</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bmpinfo</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bmWidth</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bmpinfo</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bmHeight</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bmpstr</a:t>
            </a:r>
            <a:r>
              <a:rPr lang="en-IN" sz="1800" dirty="0">
                <a:solidFill>
                  <a:srgbClr val="000000"/>
                </a:solidFill>
                <a:effectLst/>
                <a:latin typeface="Times New Roman" panose="02020603050405020304" pitchFamily="18" charset="0"/>
                <a:ea typeface="Times New Roman" panose="02020603050405020304" pitchFamily="18" charset="0"/>
              </a:rPr>
              <a:t>, 'raw', 'BGRX', 0, 1)</a:t>
            </a:r>
            <a:endParaRPr lang="en-IN" sz="1800" dirty="0">
              <a:effectLst/>
              <a:latin typeface="Times New Roman" panose="02020603050405020304" pitchFamily="18" charset="0"/>
              <a:ea typeface="Times New Roman" panose="02020603050405020304" pitchFamily="18" charset="0"/>
            </a:endParaRPr>
          </a:p>
          <a:p>
            <a:pPr marL="53975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978643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7239-4892-3509-3CFD-1257493A6F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32D4DD-09D2-2ACE-92EE-15510E92FDDA}"/>
              </a:ext>
            </a:extLst>
          </p:cNvPr>
          <p:cNvSpPr>
            <a:spLocks noGrp="1"/>
          </p:cNvSpPr>
          <p:nvPr>
            <p:ph idx="1"/>
          </p:nvPr>
        </p:nvSpPr>
        <p:spPr>
          <a:xfrm>
            <a:off x="677334" y="-2146"/>
            <a:ext cx="8596668" cy="6603801"/>
          </a:xfrm>
        </p:spPr>
        <p:txBody>
          <a:bodyPr vert="horz" lIns="91440" tIns="45720" rIns="91440" bIns="45720" rtlCol="0" anchor="t">
            <a:normAutofit/>
          </a:bodyPr>
          <a:lstStyle/>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win32gui.DeleteObject(</a:t>
            </a:r>
            <a:r>
              <a:rPr lang="en-IN" sz="1800" dirty="0" err="1">
                <a:solidFill>
                  <a:srgbClr val="000000"/>
                </a:solidFill>
                <a:effectLst/>
                <a:latin typeface="Times New Roman" panose="02020603050405020304" pitchFamily="18" charset="0"/>
                <a:ea typeface="Times New Roman" panose="02020603050405020304" pitchFamily="18" charset="0"/>
              </a:rPr>
              <a:t>saveBitMap.GetHandle</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saveDC.DeleteDC</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mfcDC.DeleteDC</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win32gui.ReleaseDC(</a:t>
            </a:r>
            <a:r>
              <a:rPr lang="en-IN" sz="1800" dirty="0" err="1">
                <a:solidFill>
                  <a:srgbClr val="000000"/>
                </a:solidFill>
                <a:effectLst/>
                <a:latin typeface="Times New Roman" panose="02020603050405020304" pitchFamily="18" charset="0"/>
                <a:ea typeface="Times New Roman" panose="02020603050405020304" pitchFamily="18" charset="0"/>
              </a:rPr>
              <a:t>hwnd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hwndDC</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if result == 1:</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#PrintWindow Succeeded</a:t>
            </a:r>
            <a:endParaRPr lang="en-IN" sz="1800" dirty="0">
              <a:effectLst/>
              <a:latin typeface="Times New Roman" panose="02020603050405020304" pitchFamily="18" charset="0"/>
              <a:ea typeface="Times New Roman" panose="02020603050405020304" pitchFamily="18" charset="0"/>
            </a:endParaRPr>
          </a:p>
          <a:p>
            <a:pPr marL="196850"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im.save</a:t>
            </a:r>
            <a:r>
              <a:rPr lang="en-IN" sz="1800" dirty="0">
                <a:solidFill>
                  <a:srgbClr val="000000"/>
                </a:solidFill>
                <a:effectLst/>
                <a:latin typeface="Times New Roman" panose="02020603050405020304" pitchFamily="18" charset="0"/>
                <a:ea typeface="Times New Roman" panose="02020603050405020304" pitchFamily="18" charset="0"/>
              </a:rPr>
              <a:t>("test.png")</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ea typeface="+mn-lt"/>
              <a:cs typeface="+mn-lt"/>
            </a:endParaRPr>
          </a:p>
        </p:txBody>
      </p:sp>
    </p:spTree>
    <p:extLst>
      <p:ext uri="{BB962C8B-B14F-4D97-AF65-F5344CB8AC3E}">
        <p14:creationId xmlns:p14="http://schemas.microsoft.com/office/powerpoint/2010/main" val="149958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0F57-70A2-392D-1443-3FD8E931E4C7}"/>
              </a:ext>
            </a:extLst>
          </p:cNvPr>
          <p:cNvSpPr>
            <a:spLocks noGrp="1"/>
          </p:cNvSpPr>
          <p:nvPr>
            <p:ph type="title"/>
          </p:nvPr>
        </p:nvSpPr>
        <p:spPr>
          <a:xfrm>
            <a:off x="301948" y="186088"/>
            <a:ext cx="8596668" cy="737937"/>
          </a:xfrm>
        </p:spPr>
        <p:txBody>
          <a:bodyPr/>
          <a:lstStyle/>
          <a:p>
            <a:r>
              <a:rPr lang="en-US" dirty="0">
                <a:solidFill>
                  <a:schemeClr val="tx1"/>
                </a:solidFill>
              </a:rPr>
              <a:t>RESULTS:</a:t>
            </a:r>
          </a:p>
        </p:txBody>
      </p:sp>
      <p:pic>
        <p:nvPicPr>
          <p:cNvPr id="5" name="image7.jpeg">
            <a:extLst>
              <a:ext uri="{FF2B5EF4-FFF2-40B4-BE49-F238E27FC236}">
                <a16:creationId xmlns:a16="http://schemas.microsoft.com/office/drawing/2014/main" id="{164A38FC-4311-B7E6-CFC3-6B2495DB4862}"/>
              </a:ext>
            </a:extLst>
          </p:cNvPr>
          <p:cNvPicPr>
            <a:picLocks noGrp="1" noChangeAspect="1"/>
          </p:cNvPicPr>
          <p:nvPr>
            <p:ph idx="1"/>
          </p:nvPr>
        </p:nvPicPr>
        <p:blipFill>
          <a:blip r:embed="rId2" cstate="print"/>
          <a:stretch>
            <a:fillRect/>
          </a:stretch>
        </p:blipFill>
        <p:spPr>
          <a:xfrm>
            <a:off x="142402" y="761159"/>
            <a:ext cx="4922580" cy="2503594"/>
          </a:xfrm>
          <a:prstGeom prst="rect">
            <a:avLst/>
          </a:prstGeom>
        </p:spPr>
      </p:pic>
      <p:pic>
        <p:nvPicPr>
          <p:cNvPr id="6" name="image8.jpeg">
            <a:extLst>
              <a:ext uri="{FF2B5EF4-FFF2-40B4-BE49-F238E27FC236}">
                <a16:creationId xmlns:a16="http://schemas.microsoft.com/office/drawing/2014/main" id="{35923CDF-3E11-68C5-9EA2-F10D5F500C39}"/>
              </a:ext>
            </a:extLst>
          </p:cNvPr>
          <p:cNvPicPr>
            <a:picLocks noChangeAspect="1"/>
          </p:cNvPicPr>
          <p:nvPr/>
        </p:nvPicPr>
        <p:blipFill>
          <a:blip r:embed="rId3" cstate="print"/>
          <a:stretch>
            <a:fillRect/>
          </a:stretch>
        </p:blipFill>
        <p:spPr>
          <a:xfrm>
            <a:off x="7520364" y="0"/>
            <a:ext cx="4529234" cy="2638328"/>
          </a:xfrm>
          <a:prstGeom prst="rect">
            <a:avLst/>
          </a:prstGeom>
        </p:spPr>
      </p:pic>
      <p:pic>
        <p:nvPicPr>
          <p:cNvPr id="10" name="image13.jpeg">
            <a:extLst>
              <a:ext uri="{FF2B5EF4-FFF2-40B4-BE49-F238E27FC236}">
                <a16:creationId xmlns:a16="http://schemas.microsoft.com/office/drawing/2014/main" id="{83FCDF30-CC86-0264-5FD2-D094937970E0}"/>
              </a:ext>
            </a:extLst>
          </p:cNvPr>
          <p:cNvPicPr>
            <a:picLocks noChangeAspect="1"/>
          </p:cNvPicPr>
          <p:nvPr/>
        </p:nvPicPr>
        <p:blipFill>
          <a:blip r:embed="rId4" cstate="print"/>
          <a:stretch>
            <a:fillRect/>
          </a:stretch>
        </p:blipFill>
        <p:spPr>
          <a:xfrm>
            <a:off x="3246147" y="4050404"/>
            <a:ext cx="4546130" cy="2556631"/>
          </a:xfrm>
          <a:prstGeom prst="rect">
            <a:avLst/>
          </a:prstGeom>
        </p:spPr>
      </p:pic>
      <p:sp>
        <p:nvSpPr>
          <p:cNvPr id="12" name="TextBox 11">
            <a:extLst>
              <a:ext uri="{FF2B5EF4-FFF2-40B4-BE49-F238E27FC236}">
                <a16:creationId xmlns:a16="http://schemas.microsoft.com/office/drawing/2014/main" id="{A1C2BB32-DD26-7DD7-8A19-FD6663FF0BF6}"/>
              </a:ext>
            </a:extLst>
          </p:cNvPr>
          <p:cNvSpPr txBox="1"/>
          <p:nvPr/>
        </p:nvSpPr>
        <p:spPr>
          <a:xfrm>
            <a:off x="-1052540" y="3277423"/>
            <a:ext cx="6102626" cy="369332"/>
          </a:xfrm>
          <a:prstGeom prst="rect">
            <a:avLst/>
          </a:prstGeom>
          <a:noFill/>
        </p:spPr>
        <p:txBody>
          <a:bodyPr wrap="square">
            <a:spAutoFit/>
          </a:bodyPr>
          <a:lstStyle/>
          <a:p>
            <a:pPr marL="2292985">
              <a:spcBef>
                <a:spcPts val="555"/>
              </a:spcBef>
              <a:spcAft>
                <a:spcPts val="0"/>
              </a:spcAft>
            </a:pPr>
            <a:r>
              <a:rPr lang="en-US" sz="1800" dirty="0">
                <a:effectLst/>
                <a:latin typeface="Times New Roman" panose="02020603050405020304" pitchFamily="18" charset="0"/>
                <a:ea typeface="Times New Roman" panose="02020603050405020304" pitchFamily="18" charset="0"/>
              </a:rPr>
              <a:t>Login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endParaRPr lang="en-IN" sz="18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5CCBCAE8-C7B0-4BD1-2A4D-498A8A107C82}"/>
              </a:ext>
            </a:extLst>
          </p:cNvPr>
          <p:cNvSpPr txBox="1"/>
          <p:nvPr/>
        </p:nvSpPr>
        <p:spPr>
          <a:xfrm>
            <a:off x="5584910" y="6115560"/>
            <a:ext cx="6627412" cy="369332"/>
          </a:xfrm>
          <a:prstGeom prst="rect">
            <a:avLst/>
          </a:prstGeom>
          <a:noFill/>
        </p:spPr>
        <p:txBody>
          <a:bodyPr wrap="square">
            <a:spAutoFit/>
          </a:bodyPr>
          <a:lstStyle/>
          <a:p>
            <a:pPr marL="2261235">
              <a:spcBef>
                <a:spcPts val="1125"/>
              </a:spcBef>
              <a:spcAft>
                <a:spcPts val="0"/>
              </a:spcAft>
            </a:pPr>
            <a:r>
              <a:rPr lang="en-US" sz="1800" dirty="0">
                <a:effectLst/>
                <a:latin typeface="Times New Roman" panose="02020603050405020304" pitchFamily="18" charset="0"/>
                <a:ea typeface="Times New Roman" panose="02020603050405020304" pitchFamily="18" charset="0"/>
              </a:rPr>
              <a:t>Spline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Chart</a:t>
            </a:r>
            <a:endParaRPr lang="en-IN" sz="18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A4D381DC-9AF6-B8BA-07BE-74FA25CAE6E0}"/>
              </a:ext>
            </a:extLst>
          </p:cNvPr>
          <p:cNvSpPr txBox="1"/>
          <p:nvPr/>
        </p:nvSpPr>
        <p:spPr>
          <a:xfrm>
            <a:off x="5987332" y="2725071"/>
            <a:ext cx="6631386" cy="369332"/>
          </a:xfrm>
          <a:prstGeom prst="rect">
            <a:avLst/>
          </a:prstGeom>
          <a:noFill/>
        </p:spPr>
        <p:txBody>
          <a:bodyPr wrap="square">
            <a:spAutoFit/>
          </a:bodyPr>
          <a:lstStyle/>
          <a:p>
            <a:pPr marL="2375535">
              <a:spcBef>
                <a:spcPts val="5"/>
              </a:spcBef>
              <a:spcAft>
                <a:spcPts val="0"/>
              </a:spcAft>
            </a:pPr>
            <a:r>
              <a:rPr lang="en-US" sz="1800" dirty="0">
                <a:effectLst/>
                <a:latin typeface="Times New Roman" panose="02020603050405020304" pitchFamily="18" charset="0"/>
                <a:ea typeface="Times New Roman" panose="02020603050405020304" pitchFamily="18" charset="0"/>
              </a:rPr>
              <a:t>Vulnerability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157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670839" y="1153246"/>
            <a:ext cx="6263639" cy="584775"/>
          </a:xfrm>
          <a:prstGeom prst="rect">
            <a:avLst/>
          </a:prstGeom>
          <a:noFill/>
        </p:spPr>
        <p:txBody>
          <a:bodyPr wrap="square">
            <a:spAutoFit/>
          </a:bodyPr>
          <a:lstStyle/>
          <a:p>
            <a:r>
              <a:rPr lang="en-IN" sz="3200" b="1" dirty="0">
                <a:solidFill>
                  <a:srgbClr val="000000"/>
                </a:solidFill>
                <a:effectLst/>
                <a:latin typeface="Calibri" panose="020F0502020204030204" pitchFamily="34" charset="0"/>
                <a:ea typeface="Times New Roman" panose="02020603050405020304" pitchFamily="18" charset="0"/>
              </a:rPr>
              <a:t>CONCLUSION: </a:t>
            </a:r>
            <a:endParaRPr lang="en-IN" sz="3200" b="1" dirty="0"/>
          </a:p>
        </p:txBody>
      </p:sp>
      <p:sp>
        <p:nvSpPr>
          <p:cNvPr id="5" name="TextBox 4">
            <a:extLst>
              <a:ext uri="{FF2B5EF4-FFF2-40B4-BE49-F238E27FC236}">
                <a16:creationId xmlns:a16="http://schemas.microsoft.com/office/drawing/2014/main" id="{8F059EB2-CB0A-8990-9BC5-04BA43461867}"/>
              </a:ext>
            </a:extLst>
          </p:cNvPr>
          <p:cNvSpPr txBox="1"/>
          <p:nvPr/>
        </p:nvSpPr>
        <p:spPr>
          <a:xfrm>
            <a:off x="794919" y="2010314"/>
            <a:ext cx="9145674" cy="4678204"/>
          </a:xfrm>
          <a:prstGeom prst="rect">
            <a:avLst/>
          </a:prstGeom>
          <a:noFill/>
        </p:spPr>
        <p:txBody>
          <a:bodyPr wrap="square" lIns="91440" tIns="45720" rIns="91440" bIns="45720" anchor="t">
            <a:spAutoFit/>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integration</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complex</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cyber</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physical</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infrastructures</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CSC</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environment have brought economic, business, and societal impact for both national and global</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context in the areas of Transport, Energy, Healthcare, Manufacturing, and Communication.</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However, CPS security remains a challenge as vulnerability from any part of the system can</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pose risk within the overall supply chain context. This paper aims to improve CSC security by</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integrating CTI and ML for the threat analysis and predication. We considered the necessary</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concepts from CSC and CTI and a systematic process to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analyse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predicate the threat. </a:t>
            </a:r>
            <a:endParaRPr lang="en-US" sz="2400" dirty="0">
              <a:latin typeface="Times New Roman" panose="02020603050405020304" pitchFamily="18" charset="0"/>
              <a:ea typeface="+mn-lt"/>
              <a:cs typeface="Times New Roman" panose="02020603050405020304" pitchFamily="18" charset="0"/>
            </a:endParaRPr>
          </a:p>
          <a:p>
            <a:pPr algn="just"/>
            <a:endParaRPr lang="en-US" sz="2000" dirty="0">
              <a:ea typeface="+mn-lt"/>
              <a:cs typeface="+mn-lt"/>
            </a:endParaRPr>
          </a:p>
          <a:p>
            <a:pPr algn="just"/>
            <a:endParaRPr lang="en-US" sz="2000" dirty="0"/>
          </a:p>
          <a:p>
            <a:pPr algn="just"/>
            <a:endParaRPr lang="en-US" dirty="0"/>
          </a:p>
        </p:txBody>
      </p:sp>
    </p:spTree>
    <p:extLst>
      <p:ext uri="{BB962C8B-B14F-4D97-AF65-F5344CB8AC3E}">
        <p14:creationId xmlns:p14="http://schemas.microsoft.com/office/powerpoint/2010/main" val="321502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9" name="Straight Connector 5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0" name="Rectangle 6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08A56A91-305C-B448-83B3-F15F853A6BED}"/>
              </a:ext>
            </a:extLst>
          </p:cNvPr>
          <p:cNvSpPr txBox="1"/>
          <p:nvPr/>
        </p:nvSpPr>
        <p:spPr>
          <a:xfrm>
            <a:off x="677334" y="609600"/>
            <a:ext cx="8596668" cy="1320800"/>
          </a:xfrm>
          <a:prstGeom prst="rect">
            <a:avLst/>
          </a:prstGeom>
        </p:spPr>
        <p:txBody>
          <a:bodyPr vert="horz" lIns="91440" tIns="45720" rIns="91440" bIns="45720" rtlCol="0" anchor="t">
            <a:normAutofit/>
          </a:bodyPr>
          <a:lstStyle/>
          <a:p>
            <a:pPr marL="74930">
              <a:spcBef>
                <a:spcPct val="0"/>
              </a:spcBef>
              <a:spcAft>
                <a:spcPts val="600"/>
              </a:spcAft>
              <a:buClr>
                <a:schemeClr val="accent1"/>
              </a:buClr>
              <a:buSzPct val="80000"/>
            </a:pPr>
            <a:r>
              <a:rPr lang="en-US" sz="3600" b="1">
                <a:solidFill>
                  <a:schemeClr val="accent1"/>
                </a:solidFill>
                <a:latin typeface="+mj-lt"/>
                <a:ea typeface="+mj-ea"/>
                <a:cs typeface="+mj-cs"/>
              </a:rPr>
              <a:t> ABSTRACT:</a:t>
            </a:r>
          </a:p>
          <a:p>
            <a:pPr marL="74930">
              <a:spcBef>
                <a:spcPct val="0"/>
              </a:spcBef>
              <a:spcAft>
                <a:spcPts val="600"/>
              </a:spcAft>
            </a:pPr>
            <a:endParaRPr lang="en-US" sz="3600" b="1">
              <a:solidFill>
                <a:schemeClr val="accent1"/>
              </a:solidFill>
              <a:latin typeface="+mj-lt"/>
              <a:ea typeface="+mj-ea"/>
              <a:cs typeface="+mj-cs"/>
            </a:endParaRPr>
          </a:p>
          <a:p>
            <a:pPr>
              <a:spcBef>
                <a:spcPct val="0"/>
              </a:spcBef>
              <a:spcAft>
                <a:spcPts val="600"/>
              </a:spcAft>
            </a:pPr>
            <a:endParaRPr lang="en-US" sz="3600">
              <a:solidFill>
                <a:schemeClr val="accent1"/>
              </a:solidFill>
              <a:latin typeface="+mj-lt"/>
              <a:ea typeface="+mj-ea"/>
              <a:cs typeface="+mj-cs"/>
            </a:endParaRPr>
          </a:p>
          <a:p>
            <a:pPr>
              <a:spcBef>
                <a:spcPct val="0"/>
              </a:spcBef>
              <a:spcAft>
                <a:spcPts val="600"/>
              </a:spcAft>
            </a:pPr>
            <a:endParaRPr lang="en-US" sz="3600">
              <a:solidFill>
                <a:schemeClr val="accent1"/>
              </a:solidFill>
              <a:latin typeface="+mj-lt"/>
              <a:ea typeface="+mj-ea"/>
              <a:cs typeface="+mj-cs"/>
            </a:endParaRPr>
          </a:p>
        </p:txBody>
      </p:sp>
      <p:sp>
        <p:nvSpPr>
          <p:cNvPr id="2" name="TextBox 1">
            <a:extLst>
              <a:ext uri="{FF2B5EF4-FFF2-40B4-BE49-F238E27FC236}">
                <a16:creationId xmlns:a16="http://schemas.microsoft.com/office/drawing/2014/main" id="{23458971-93B8-994D-8443-AFC7C85F5874}"/>
              </a:ext>
            </a:extLst>
          </p:cNvPr>
          <p:cNvSpPr txBox="1"/>
          <p:nvPr/>
        </p:nvSpPr>
        <p:spPr>
          <a:xfrm>
            <a:off x="677334" y="1359673"/>
            <a:ext cx="8596668" cy="4681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buClr>
                <a:schemeClr val="accent1"/>
              </a:buClr>
              <a:buSzPct val="80000"/>
              <a:buFont typeface="Wingdings 3" charset="2"/>
              <a:buChar char=""/>
            </a:pPr>
            <a:r>
              <a:rPr lang="en-US" sz="1600" dirty="0"/>
              <a:t>Cyber Supply Chain (CSC) system is complex which involves different sub-systems performing various tasks. Security in supply chain is challenging due to the inherent vulnerabilities and threats from any part of the system which can be exploited at any point within the supply chain. This can cause a severe disruption on the overall business continuity. Therefore, it is paramount important to understand and predicate the threats so that organization can undertake necessary control measures for the supply chain security. This paper aims to </a:t>
            </a:r>
            <a:r>
              <a:rPr lang="en-US" sz="1600" dirty="0" err="1"/>
              <a:t>analyse</a:t>
            </a:r>
            <a:r>
              <a:rPr lang="en-US" sz="1600" dirty="0"/>
              <a:t> and predicate threats to improve cyber supply chain security. We have applied Cyber Threat Intelligence (CTI) with Machine Learning (ML) techniques to </a:t>
            </a:r>
            <a:r>
              <a:rPr lang="en-US" sz="1600" dirty="0" err="1"/>
              <a:t>analyse</a:t>
            </a:r>
            <a:r>
              <a:rPr lang="en-US" sz="1600" dirty="0"/>
              <a:t> and predict the threats based on the CTI properties. That allows to identify the inherent CSC vulnerabilities so that appropriate control actions can be undertaken for the overall cybersecurity improvement. To demonstrate the applicability of our approach, CTI data is gathered and a number of ML algorithms, i.e., Logistic Regression (LG), Support Vector Machine (SVM), Random Forest (RF), and Decision Tree (DT), are used to develop predictive analytics using the Microsoft Malware Prediction dataset. The experiment considers attack and TTP as input parameters and vulnerabilities and Indicators of compromise (IoC) as output parameters. The results relating to the prediction reveal that Spyware/Ransomware and spear phishing are the most predictable threats in CSC. We have also recommended relevant controls to tackle these threats. We advocate using CTI data for the ML predicate model for the overall CSC cyber security improvement.</a:t>
            </a:r>
            <a:endParaRPr lang="en-US" sz="1700" dirty="0">
              <a:solidFill>
                <a:schemeClr val="tx1">
                  <a:lumMod val="75000"/>
                  <a:lumOff val="25000"/>
                </a:schemeClr>
              </a:solidFill>
            </a:endParaRPr>
          </a:p>
        </p:txBody>
      </p:sp>
    </p:spTree>
    <p:extLst>
      <p:ext uri="{BB962C8B-B14F-4D97-AF65-F5344CB8AC3E}">
        <p14:creationId xmlns:p14="http://schemas.microsoft.com/office/powerpoint/2010/main" val="384915332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DC13-1049-139B-660C-6630C7D638F2}"/>
              </a:ext>
            </a:extLst>
          </p:cNvPr>
          <p:cNvSpPr>
            <a:spLocks noGrp="1"/>
          </p:cNvSpPr>
          <p:nvPr>
            <p:ph type="title"/>
          </p:nvPr>
        </p:nvSpPr>
        <p:spPr>
          <a:xfrm>
            <a:off x="2968147" y="2768600"/>
            <a:ext cx="8596668" cy="1320800"/>
          </a:xfrm>
        </p:spPr>
        <p:txBody>
          <a:bodyPr/>
          <a:lstStyle/>
          <a:p>
            <a:r>
              <a:rPr lang="en-US" dirty="0">
                <a:solidFill>
                  <a:schemeClr val="tx1"/>
                </a:solidFill>
              </a:rPr>
              <a:t>THANK YOU</a:t>
            </a:r>
          </a:p>
        </p:txBody>
      </p:sp>
    </p:spTree>
    <p:extLst>
      <p:ext uri="{BB962C8B-B14F-4D97-AF65-F5344CB8AC3E}">
        <p14:creationId xmlns:p14="http://schemas.microsoft.com/office/powerpoint/2010/main" val="36107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D3D24AF6-2A1A-1F75-5694-C6081140DAE1}"/>
              </a:ext>
            </a:extLst>
          </p:cNvPr>
          <p:cNvSpPr txBox="1"/>
          <p:nvPr/>
        </p:nvSpPr>
        <p:spPr>
          <a:xfrm>
            <a:off x="677334" y="609600"/>
            <a:ext cx="8596668" cy="1320800"/>
          </a:xfrm>
          <a:prstGeom prst="rect">
            <a:avLst/>
          </a:prstGeom>
        </p:spPr>
        <p:txBody>
          <a:bodyPr vert="horz" lIns="91440" tIns="45720" rIns="91440" bIns="45720" rtlCol="0" anchor="t">
            <a:normAutofit/>
          </a:bodyPr>
          <a:lstStyle/>
          <a:p>
            <a:pPr marL="81280" indent="-6350">
              <a:spcBef>
                <a:spcPct val="0"/>
              </a:spcBef>
              <a:spcAft>
                <a:spcPts val="445"/>
              </a:spcAft>
            </a:pPr>
            <a:r>
              <a:rPr lang="en-US" sz="3600" b="1">
                <a:solidFill>
                  <a:schemeClr val="accent1"/>
                </a:solidFill>
                <a:effectLst/>
                <a:latin typeface="+mj-lt"/>
                <a:ea typeface="+mj-ea"/>
                <a:cs typeface="+mj-cs"/>
              </a:rPr>
              <a:t>EXISTING SYSTEM:</a:t>
            </a:r>
            <a:endParaRPr lang="en-US" sz="3600">
              <a:solidFill>
                <a:schemeClr val="accent1"/>
              </a:solidFill>
              <a:latin typeface="+mj-lt"/>
              <a:ea typeface="+mj-ea"/>
              <a:cs typeface="+mj-cs"/>
            </a:endParaRPr>
          </a:p>
          <a:p>
            <a:pPr marL="81280" indent="-6350">
              <a:spcBef>
                <a:spcPct val="0"/>
              </a:spcBef>
              <a:spcAft>
                <a:spcPts val="445"/>
              </a:spcAft>
            </a:pPr>
            <a:endParaRPr lang="en-US" sz="3600" b="1">
              <a:solidFill>
                <a:schemeClr val="accent1"/>
              </a:solidFill>
              <a:latin typeface="+mj-lt"/>
              <a:ea typeface="+mj-ea"/>
              <a:cs typeface="+mj-cs"/>
            </a:endParaRPr>
          </a:p>
          <a:p>
            <a:pPr marL="81280" indent="-6350">
              <a:spcBef>
                <a:spcPct val="0"/>
              </a:spcBef>
              <a:spcAft>
                <a:spcPts val="445"/>
              </a:spcAft>
            </a:pPr>
            <a:endParaRPr lang="en-US" sz="3600">
              <a:solidFill>
                <a:schemeClr val="accent1"/>
              </a:solidFill>
              <a:latin typeface="+mj-lt"/>
              <a:ea typeface="+mj-ea"/>
              <a:cs typeface="+mj-cs"/>
            </a:endParaRPr>
          </a:p>
          <a:p>
            <a:pPr marL="81280" indent="-6350">
              <a:spcBef>
                <a:spcPct val="0"/>
              </a:spcBef>
              <a:spcAft>
                <a:spcPts val="445"/>
              </a:spcAft>
            </a:pPr>
            <a:endParaRPr lang="en-US" sz="3600" b="1">
              <a:solidFill>
                <a:schemeClr val="accent1"/>
              </a:solidFill>
              <a:latin typeface="+mj-lt"/>
              <a:ea typeface="+mj-ea"/>
              <a:cs typeface="+mj-cs"/>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677334" y="2160589"/>
            <a:ext cx="8596668" cy="3880773"/>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
        <p:nvSpPr>
          <p:cNvPr id="4" name="TextBox 3">
            <a:extLst>
              <a:ext uri="{FF2B5EF4-FFF2-40B4-BE49-F238E27FC236}">
                <a16:creationId xmlns:a16="http://schemas.microsoft.com/office/drawing/2014/main" id="{DBC54E02-FAA5-4FE4-8AF6-D0C372C228D2}"/>
              </a:ext>
            </a:extLst>
          </p:cNvPr>
          <p:cNvSpPr txBox="1"/>
          <p:nvPr/>
        </p:nvSpPr>
        <p:spPr>
          <a:xfrm>
            <a:off x="368816" y="1722828"/>
            <a:ext cx="8905186" cy="3970318"/>
          </a:xfrm>
          <a:prstGeom prst="rect">
            <a:avLst/>
          </a:prstGeom>
          <a:noFill/>
        </p:spPr>
        <p:txBody>
          <a:bodyPr wrap="square">
            <a:spAutoFit/>
          </a:bodyPr>
          <a:lstStyle/>
          <a:p>
            <a:r>
              <a:rPr lang="en-US" dirty="0"/>
              <a:t>A recent NCSC report highlights a list of CSC attacks by exploiting vulnerabilities that exist within the systems. Organizations outsource part of their business and data to the </a:t>
            </a:r>
            <a:r>
              <a:rPr lang="en-US" dirty="0" err="1"/>
              <a:t>thirdparty</a:t>
            </a:r>
            <a:r>
              <a:rPr lang="en-US" dirty="0"/>
              <a:t> service providers that could lead any potential threat. There are several examples for successful CSC attacks. For instance, Dragonfly, a Cyber Espionage group, is well known for targeting CSC organization. The Saudi Aramco power station attack halted its operation due to a massive cyberattack. There are existing works that consider CSC threats and risks but a lack of focus on threat intelligence properties for the overall cyber security improvement.</a:t>
            </a:r>
          </a:p>
          <a:p>
            <a:endParaRPr lang="en-US" dirty="0"/>
          </a:p>
          <a:p>
            <a:r>
              <a:rPr lang="en-US" dirty="0">
                <a:solidFill>
                  <a:schemeClr val="accent2">
                    <a:lumMod val="60000"/>
                    <a:lumOff val="40000"/>
                  </a:schemeClr>
                </a:solidFill>
              </a:rPr>
              <a:t>DISADVANTAGES</a:t>
            </a:r>
          </a:p>
          <a:p>
            <a:pPr algn="just"/>
            <a:r>
              <a:rPr lang="en-US" dirty="0"/>
              <a:t> • Those attacks on the cyber physical and cyber digital system  components such as distributed denial of service (DDoS) attacks, IP address spoofing, and Software errors. </a:t>
            </a:r>
          </a:p>
          <a:p>
            <a:pPr algn="just"/>
            <a:r>
              <a:rPr lang="en-US" dirty="0"/>
              <a:t>• The data is loss in the company server due to malware attack</a:t>
            </a:r>
            <a:endParaRPr lang="en-IN" dirty="0"/>
          </a:p>
        </p:txBody>
      </p:sp>
    </p:spTree>
    <p:extLst>
      <p:ext uri="{BB962C8B-B14F-4D97-AF65-F5344CB8AC3E}">
        <p14:creationId xmlns:p14="http://schemas.microsoft.com/office/powerpoint/2010/main" val="22801046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3CA2FF-D090-7FB6-8CDF-5A0CA0BD1891}"/>
              </a:ext>
            </a:extLst>
          </p:cNvPr>
          <p:cNvSpPr txBox="1"/>
          <p:nvPr/>
        </p:nvSpPr>
        <p:spPr>
          <a:xfrm>
            <a:off x="1333502" y="609600"/>
            <a:ext cx="8596668" cy="1320800"/>
          </a:xfrm>
          <a:prstGeom prst="rect">
            <a:avLst/>
          </a:prstGeom>
        </p:spPr>
        <p:txBody>
          <a:bodyPr vert="horz" lIns="91440" tIns="45720" rIns="91440" bIns="45720" rtlCol="0" anchor="t">
            <a:normAutofit/>
          </a:bodyPr>
          <a:lstStyle/>
          <a:p>
            <a:pPr marL="71755" indent="-6350">
              <a:spcBef>
                <a:spcPct val="0"/>
              </a:spcBef>
              <a:spcAft>
                <a:spcPts val="875"/>
              </a:spcAft>
            </a:pPr>
            <a:r>
              <a:rPr lang="en-US" sz="3600" b="1">
                <a:solidFill>
                  <a:schemeClr val="accent1"/>
                </a:solidFill>
                <a:effectLst/>
                <a:latin typeface="+mj-lt"/>
                <a:ea typeface="+mj-ea"/>
                <a:cs typeface="+mj-cs"/>
              </a:rPr>
              <a:t>PROPOSED SYSTEM: </a:t>
            </a:r>
          </a:p>
          <a:p>
            <a:pPr marL="71755" indent="-6350">
              <a:spcBef>
                <a:spcPct val="0"/>
              </a:spcBef>
              <a:spcAft>
                <a:spcPts val="875"/>
              </a:spcAft>
            </a:pPr>
            <a:endParaRPr lang="en-US" sz="36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968BCF55-D8F2-49FC-CC92-78C1DE7CC776}"/>
              </a:ext>
            </a:extLst>
          </p:cNvPr>
          <p:cNvSpPr txBox="1"/>
          <p:nvPr/>
        </p:nvSpPr>
        <p:spPr>
          <a:xfrm>
            <a:off x="757251" y="1677725"/>
            <a:ext cx="10101247" cy="4363637"/>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000" dirty="0">
                <a:latin typeface="Times New Roman" panose="02020603050405020304" pitchFamily="18" charset="0"/>
                <a:cs typeface="Times New Roman" panose="02020603050405020304" pitchFamily="18" charset="0"/>
              </a:rPr>
              <a:t>Firstly, we consider Cyber Threat Intelligence(CTI) for systematic gathering and analysis of information about the threat actor and cyber-attack by using various concepts such as threat actor skill, motivation, IoC, TTP and incidents. The reason for considering CTI is that it provides evidence-based knowledge relating to the known attacks. This information is further used to discover unknown attacks so that threats can be well understood and mitigated. CTI provides intelligence information with the aim of preventing attacks as well as shorten time to discover new attacks.</a:t>
            </a:r>
          </a:p>
          <a:p>
            <a:pPr>
              <a:lnSpc>
                <a:spcPct val="90000"/>
              </a:lnSpc>
              <a:spcBef>
                <a:spcPts val="1000"/>
              </a:spcBef>
              <a:buClr>
                <a:schemeClr val="accent1"/>
              </a:buClr>
              <a:buSzPct val="80000"/>
            </a:pPr>
            <a:r>
              <a:rPr lang="en-US" sz="2000" dirty="0">
                <a:solidFill>
                  <a:schemeClr val="accent2">
                    <a:lumMod val="60000"/>
                    <a:lumOff val="40000"/>
                  </a:schemeClr>
                </a:solidFill>
              </a:rPr>
              <a:t>ADVANTAGES</a:t>
            </a:r>
          </a:p>
          <a:p>
            <a:pPr>
              <a:lnSpc>
                <a:spcPct val="90000"/>
              </a:lnSpc>
              <a:spcBef>
                <a:spcPts val="1000"/>
              </a:spcBef>
              <a:buClr>
                <a:schemeClr val="accent1"/>
              </a:buClr>
              <a:buSzPct val="80000"/>
            </a:pPr>
            <a:r>
              <a:rPr lang="en-US" sz="2000" dirty="0"/>
              <a:t>• Our prediction reveals a total accuracy of 85% for the TPR and FPR</a:t>
            </a:r>
          </a:p>
          <a:p>
            <a:pPr>
              <a:lnSpc>
                <a:spcPct val="90000"/>
              </a:lnSpc>
              <a:spcBef>
                <a:spcPts val="1000"/>
              </a:spcBef>
              <a:buClr>
                <a:schemeClr val="accent1"/>
              </a:buClr>
              <a:buSzPct val="80000"/>
            </a:pPr>
            <a:r>
              <a:rPr lang="en-US" sz="2000" dirty="0"/>
              <a:t>• The results also indicate that LG and SVM produced the highest accuracy in terms of threat predication.</a:t>
            </a:r>
          </a:p>
          <a:p>
            <a:pPr>
              <a:lnSpc>
                <a:spcPct val="90000"/>
              </a:lnSpc>
              <a:spcBef>
                <a:spcPts val="1000"/>
              </a:spcBef>
              <a:buClr>
                <a:schemeClr val="accent1"/>
              </a:buClr>
              <a:buSzPct val="80000"/>
            </a:pPr>
            <a:r>
              <a:rPr lang="en-US" sz="2000" dirty="0"/>
              <a:t>• Greater efficiency.</a:t>
            </a:r>
            <a:r>
              <a:rPr lang="en-US" sz="2000" dirty="0">
                <a:latin typeface="Times New Roman" panose="02020603050405020304" pitchFamily="18" charset="0"/>
                <a:cs typeface="Times New Roman" panose="02020603050405020304" pitchFamily="18" charset="0"/>
              </a:rPr>
              <a:t> </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
        <p:nvSpPr>
          <p:cNvPr id="26" name="Isosceles Triangle 2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35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720927" y="708934"/>
            <a:ext cx="7901085" cy="3972306"/>
          </a:xfrm>
          <a:prstGeom prst="rect">
            <a:avLst/>
          </a:prstGeom>
          <a:noFill/>
        </p:spPr>
        <p:txBody>
          <a:bodyPr wrap="square" lIns="91440" tIns="45720" rIns="91440" bIns="45720" anchor="t">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4"/>
              </a:spcAft>
            </a:pPr>
            <a:r>
              <a:rPr lang="en-IN" sz="2400" dirty="0"/>
              <a:t>• Operating system       : windows, </a:t>
            </a:r>
            <a:r>
              <a:rPr lang="en-IN" sz="2400" dirty="0" err="1"/>
              <a:t>linux</a:t>
            </a:r>
            <a:r>
              <a:rPr lang="en-IN" sz="2400" dirty="0"/>
              <a:t> </a:t>
            </a:r>
          </a:p>
          <a:p>
            <a:pPr marL="81280" indent="-6350" algn="just">
              <a:lnSpc>
                <a:spcPct val="156000"/>
              </a:lnSpc>
              <a:spcAft>
                <a:spcPts val="1664"/>
              </a:spcAft>
            </a:pPr>
            <a:r>
              <a:rPr lang="en-IN" sz="2400" dirty="0"/>
              <a:t>• Processor                   : minimum intel i3 </a:t>
            </a:r>
          </a:p>
          <a:p>
            <a:pPr marL="81280" indent="-6350" algn="just">
              <a:lnSpc>
                <a:spcPct val="156000"/>
              </a:lnSpc>
              <a:spcAft>
                <a:spcPts val="1664"/>
              </a:spcAft>
            </a:pPr>
            <a:r>
              <a:rPr lang="en-IN" sz="2400" dirty="0"/>
              <a:t>• Ram                           : minimum 4 </a:t>
            </a:r>
            <a:r>
              <a:rPr lang="en-IN" sz="2400" dirty="0" err="1"/>
              <a:t>gb</a:t>
            </a:r>
            <a:endParaRPr lang="en-IN" sz="2400" dirty="0"/>
          </a:p>
          <a:p>
            <a:pPr marL="81280" indent="-6350" algn="just">
              <a:lnSpc>
                <a:spcPct val="156000"/>
              </a:lnSpc>
              <a:spcAft>
                <a:spcPts val="1664"/>
              </a:spcAft>
            </a:pPr>
            <a:r>
              <a:rPr lang="en-IN" sz="2400" dirty="0"/>
              <a:t> • Hard disk                   : minimum 250gb</a:t>
            </a:r>
            <a:endParaRPr lang="en-IN" sz="2400" b="1" dirty="0">
              <a:solidFill>
                <a:srgbClr val="000000"/>
              </a:solidFill>
              <a:effectLst/>
              <a:latin typeface="Calibri"/>
              <a:ea typeface="Times New Roman" panose="02020603050405020304" pitchFamily="18" charset="0"/>
              <a:cs typeface="Calibri"/>
            </a:endParaRPr>
          </a:p>
        </p:txBody>
      </p:sp>
    </p:spTree>
    <p:extLst>
      <p:ext uri="{BB962C8B-B14F-4D97-AF65-F5344CB8AC3E}">
        <p14:creationId xmlns:p14="http://schemas.microsoft.com/office/powerpoint/2010/main" val="137393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682135" y="1487614"/>
            <a:ext cx="11191425" cy="2307298"/>
          </a:xfrm>
          <a:prstGeom prst="rect">
            <a:avLst/>
          </a:prstGeom>
          <a:noFill/>
        </p:spPr>
        <p:txBody>
          <a:bodyPr wrap="square" lIns="91440" tIns="45720" rIns="91440" bIns="45720" anchor="t">
            <a:spAutoFit/>
          </a:bodyPr>
          <a:lstStyle/>
          <a:p>
            <a:pPr marL="1021715" indent="-285750" algn="l">
              <a:lnSpc>
                <a:spcPct val="107000"/>
              </a:lnSpc>
              <a:spcAft>
                <a:spcPts val="1685"/>
              </a:spcAft>
              <a:buFont typeface="Arial" panose="05000000000000000000" pitchFamily="2" charset="2"/>
              <a:buChar char="•"/>
            </a:pPr>
            <a:r>
              <a:rPr lang="en-US" sz="2400" dirty="0"/>
              <a:t>Python </a:t>
            </a:r>
            <a:r>
              <a:rPr lang="en-US" sz="2400" dirty="0" err="1"/>
              <a:t>idel</a:t>
            </a:r>
            <a:r>
              <a:rPr lang="en-US" sz="2400" dirty="0"/>
              <a:t> 3.7 version (or) </a:t>
            </a:r>
          </a:p>
          <a:p>
            <a:pPr marL="1021715" indent="-285750" algn="l">
              <a:lnSpc>
                <a:spcPct val="107000"/>
              </a:lnSpc>
              <a:spcAft>
                <a:spcPts val="1685"/>
              </a:spcAft>
              <a:buFont typeface="Arial" panose="05000000000000000000" pitchFamily="2" charset="2"/>
              <a:buChar char="•"/>
            </a:pPr>
            <a:r>
              <a:rPr lang="en-US" sz="2400" dirty="0"/>
              <a:t> Anaconda 3.7 ( or) </a:t>
            </a:r>
          </a:p>
          <a:p>
            <a:pPr marL="1021715" indent="-285750" algn="l">
              <a:lnSpc>
                <a:spcPct val="107000"/>
              </a:lnSpc>
              <a:spcAft>
                <a:spcPts val="1685"/>
              </a:spcAft>
              <a:buFont typeface="Arial" panose="05000000000000000000" pitchFamily="2" charset="2"/>
              <a:buChar char="•"/>
            </a:pPr>
            <a:r>
              <a:rPr lang="en-US" sz="2400" dirty="0"/>
              <a:t> Jupiter (or)</a:t>
            </a:r>
          </a:p>
          <a:p>
            <a:pPr marL="1021715" indent="-285750" algn="l">
              <a:lnSpc>
                <a:spcPct val="107000"/>
              </a:lnSpc>
              <a:spcAft>
                <a:spcPts val="1685"/>
              </a:spcAft>
              <a:buFont typeface="Arial" panose="05000000000000000000" pitchFamily="2" charset="2"/>
              <a:buChar char="•"/>
            </a:pPr>
            <a:r>
              <a:rPr lang="en-US" sz="2400" dirty="0"/>
              <a:t>  Google </a:t>
            </a:r>
            <a:r>
              <a:rPr lang="en-US" sz="2400" dirty="0" err="1"/>
              <a:t>colab</a:t>
            </a:r>
            <a:endParaRPr lang="en-IN" sz="2400" dirty="0">
              <a:solidFill>
                <a:srgbClr val="000000"/>
              </a:solidFill>
              <a:effectLst/>
              <a:latin typeface="Calibri" panose="020F0502020204030204" pitchFamily="34" charset="0"/>
              <a:ea typeface="Times New Roman" panose="02020603050405020304" pitchFamily="18" charset="0"/>
              <a:cs typeface="Calibri"/>
            </a:endParaRPr>
          </a:p>
        </p:txBody>
      </p:sp>
    </p:spTree>
    <p:extLst>
      <p:ext uri="{BB962C8B-B14F-4D97-AF65-F5344CB8AC3E}">
        <p14:creationId xmlns:p14="http://schemas.microsoft.com/office/powerpoint/2010/main" val="319620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05237-CC08-751E-4552-A6063D1E8D8A}"/>
              </a:ext>
            </a:extLst>
          </p:cNvPr>
          <p:cNvSpPr txBox="1"/>
          <p:nvPr/>
        </p:nvSpPr>
        <p:spPr>
          <a:xfrm>
            <a:off x="0" y="548640"/>
            <a:ext cx="10058399" cy="5021888"/>
          </a:xfrm>
          <a:prstGeom prst="rect">
            <a:avLst/>
          </a:prstGeom>
          <a:noFill/>
        </p:spPr>
        <p:txBody>
          <a:bodyPr wrap="square">
            <a:spAutoFit/>
          </a:bodyPr>
          <a:lstStyle/>
          <a:p>
            <a:pPr lvl="1" algn="just">
              <a:spcBef>
                <a:spcPts val="1240"/>
              </a:spcBef>
              <a:tabLst>
                <a:tab pos="800735" algn="l"/>
              </a:tabLst>
            </a:pPr>
            <a:r>
              <a:rPr lang="en-US" sz="2800" dirty="0">
                <a:solidFill>
                  <a:schemeClr val="accent2">
                    <a:lumMod val="60000"/>
                    <a:lumOff val="40000"/>
                  </a:schemeClr>
                </a:solidFill>
                <a:effectLst/>
                <a:latin typeface="Times New Roman" panose="02020603050405020304" pitchFamily="18" charset="0"/>
                <a:ea typeface="Times New Roman" panose="02020603050405020304" pitchFamily="18" charset="0"/>
              </a:rPr>
              <a:t>NOVELTY</a:t>
            </a:r>
          </a:p>
          <a:p>
            <a:pPr marL="742950" lvl="1" indent="-285750" algn="just">
              <a:spcBef>
                <a:spcPts val="1240"/>
              </a:spcBef>
              <a:buFont typeface="Wingdings" panose="05000000000000000000" pitchFamily="2" charset="2"/>
              <a:buChar char="§"/>
              <a:tabLst>
                <a:tab pos="800735" algn="l"/>
              </a:tabLst>
            </a:pPr>
            <a:r>
              <a:rPr lang="en-US" dirty="0">
                <a:latin typeface="Times New Roman" panose="02020603050405020304" pitchFamily="18" charset="0"/>
                <a:ea typeface="Times New Roman" panose="02020603050405020304" pitchFamily="18" charset="0"/>
              </a:rPr>
              <a:t>The novelty of this project is </a:t>
            </a:r>
            <a:r>
              <a:rPr lang="en-US" sz="1600" dirty="0">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 to the invincibility nature of cyber attacks on the cyber supply chain (CSC), and the cascading effects of malware infections, we use machine learning to predict attacks. As organizations have become more reliant on CSC systems for business continuity, so are the increase in vulnerabilities and the threat landscapes. Some traditional approach to detecting and defending malware attack has largely been antimalware or antivirus software such as spam filters, firewall, and IDS/</a:t>
            </a:r>
            <a:r>
              <a:rPr lang="en-US" sz="1800" dirty="0" err="1">
                <a:effectLst/>
                <a:latin typeface="Times New Roman" panose="02020603050405020304" pitchFamily="18" charset="0"/>
                <a:ea typeface="Times New Roman" panose="02020603050405020304" pitchFamily="18" charset="0"/>
              </a:rPr>
              <a:t>IPS</a:t>
            </a:r>
            <a:r>
              <a:rPr lang="en-US" dirty="0" err="1">
                <a:effectLst/>
                <a:latin typeface="Times New Roman" panose="02020603050405020304" pitchFamily="18" charset="0"/>
                <a:ea typeface="Times New Roman" panose="02020603050405020304" pitchFamily="18" charset="0"/>
              </a:rPr>
              <a:t>.In</a:t>
            </a:r>
            <a:r>
              <a:rPr lang="en-US" dirty="0">
                <a:effectLst/>
                <a:latin typeface="Times New Roman" panose="02020603050405020304" pitchFamily="18" charset="0"/>
                <a:ea typeface="Times New Roman" panose="02020603050405020304" pitchFamily="18" charset="0"/>
              </a:rPr>
              <a:t> this project, we use ML techniques to learn the dataset and predict which CSC nodes have detection or no detection. The purpose is to predict which modes are venerable to cyberattacks and for predicting future trends. To demonstrate the applicability of our approach, we used a dataset from the Microsoft Malware Prediction website. Further, an ensemble is used to link Logistic Regression, and Decision Tree and SVM algorithms in Majority Voting and run on the training data and then use 10-fold cross validation to test the parameter estimation, accurate results and predictions. The results show that ML algorithms in Decision Trees methods can be used in cyber supply chain predict analytics to detect and predict future cyber attack trends.</a:t>
            </a:r>
            <a:endParaRPr lang="en-IN" dirty="0">
              <a:effectLst/>
              <a:latin typeface="Times New Roman" panose="02020603050405020304" pitchFamily="18" charset="0"/>
              <a:ea typeface="Times New Roman" panose="02020603050405020304" pitchFamily="18" charset="0"/>
            </a:endParaRPr>
          </a:p>
          <a:p>
            <a:pPr marL="36195" algn="just">
              <a:lnSpc>
                <a:spcPct val="150000"/>
              </a:lnSpc>
              <a:spcBef>
                <a:spcPts val="425"/>
              </a:spcBef>
              <a:spcAft>
                <a:spcPts val="0"/>
              </a:spcAft>
              <a:tabLst>
                <a:tab pos="2719070" algn="l"/>
              </a:tabLst>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17143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78349" y="476590"/>
            <a:ext cx="8756025" cy="5899981"/>
          </a:xfrm>
        </p:spPr>
        <p:txBody>
          <a:bodyPr>
            <a:normAutofit/>
          </a:bodyPr>
          <a:lstStyle/>
          <a:p>
            <a:r>
              <a:rPr lang="en-IN" sz="3200" b="1" dirty="0">
                <a:solidFill>
                  <a:schemeClr val="tx1"/>
                </a:solidFill>
              </a:rPr>
              <a:t>ARCHITECTURE</a:t>
            </a:r>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206735" y="4981899"/>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11" name="Content Placeholder 10">
            <a:extLst>
              <a:ext uri="{FF2B5EF4-FFF2-40B4-BE49-F238E27FC236}">
                <a16:creationId xmlns:a16="http://schemas.microsoft.com/office/drawing/2014/main" id="{FECAC433-DD3B-6726-098A-15B2450FD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7868" y="1248357"/>
            <a:ext cx="7978120" cy="4691266"/>
          </a:xfrm>
          <a:prstGeom prst="rect">
            <a:avLst/>
          </a:prstGeom>
          <a:noFill/>
          <a:ln w="9525">
            <a:noFill/>
            <a:miter lim="800000"/>
            <a:headEnd/>
            <a:tailEnd/>
          </a:ln>
        </p:spPr>
      </p:pic>
    </p:spTree>
    <p:extLst>
      <p:ext uri="{BB962C8B-B14F-4D97-AF65-F5344CB8AC3E}">
        <p14:creationId xmlns:p14="http://schemas.microsoft.com/office/powerpoint/2010/main" val="260189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a:xfrm>
            <a:off x="268469" y="180671"/>
            <a:ext cx="8596668" cy="1320800"/>
          </a:xfrm>
        </p:spPr>
        <p:txBody>
          <a:bodyPr>
            <a:normAutofit/>
          </a:bodyPr>
          <a:lstStyle/>
          <a:p>
            <a:r>
              <a:rPr lang="en-IN" sz="3200" b="1" dirty="0">
                <a:solidFill>
                  <a:schemeClr val="tx1"/>
                </a:solidFill>
              </a:rPr>
              <a:t>MODULE :</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268469" y="1016000"/>
            <a:ext cx="8596668" cy="3880773"/>
          </a:xfrm>
        </p:spPr>
        <p:txBody>
          <a:bodyPr vert="horz" lIns="91440" tIns="45720" rIns="91440" bIns="45720" rtlCol="0" anchor="t">
            <a:normAutofit/>
          </a:bodyPr>
          <a:lstStyle/>
          <a:p>
            <a:pPr>
              <a:buFont typeface="Wingdings" panose="05000000000000000000" pitchFamily="2" charset="2"/>
              <a:buChar char="v"/>
            </a:pPr>
            <a:r>
              <a:rPr lang="en-US" sz="2400" dirty="0">
                <a:solidFill>
                  <a:srgbClr val="404040"/>
                </a:solidFill>
                <a:latin typeface="Times New Roman" panose="02020603050405020304" pitchFamily="18" charset="0"/>
                <a:ea typeface="Calibri"/>
                <a:cs typeface="Times New Roman" panose="02020603050405020304" pitchFamily="18" charset="0"/>
              </a:rPr>
              <a:t>Here are the major modules</a:t>
            </a:r>
          </a:p>
          <a:p>
            <a:pPr marL="0" indent="0">
              <a:buNone/>
            </a:pPr>
            <a:r>
              <a:rPr lang="en-US" sz="2000" dirty="0">
                <a:solidFill>
                  <a:srgbClr val="404040"/>
                </a:solidFill>
                <a:latin typeface="Times New Roman" panose="02020603050405020304" pitchFamily="18" charset="0"/>
                <a:ea typeface="Calibri"/>
                <a:cs typeface="Times New Roman" panose="02020603050405020304" pitchFamily="18" charset="0"/>
              </a:rPr>
              <a:t> </a:t>
            </a:r>
            <a:r>
              <a:rPr lang="en-US" sz="2400" dirty="0">
                <a:solidFill>
                  <a:srgbClr val="404040"/>
                </a:solidFill>
                <a:latin typeface="Times New Roman" panose="02020603050405020304" pitchFamily="18" charset="0"/>
                <a:ea typeface="Calibri"/>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User login.</a:t>
            </a:r>
          </a:p>
          <a:p>
            <a:pPr marL="0" indent="0">
              <a:buNone/>
            </a:pPr>
            <a:r>
              <a:rPr lang="en-US" sz="2400" dirty="0">
                <a:latin typeface="Times New Roman" panose="02020603050405020304" pitchFamily="18" charset="0"/>
                <a:cs typeface="Times New Roman" panose="02020603050405020304" pitchFamily="18" charset="0"/>
              </a:rPr>
              <a:t> 2. Take the input from the user.</a:t>
            </a:r>
          </a:p>
          <a:p>
            <a:pPr marL="0" indent="0">
              <a:buNone/>
            </a:pPr>
            <a:r>
              <a:rPr lang="en-US" sz="2400" dirty="0">
                <a:latin typeface="Times New Roman" panose="02020603050405020304" pitchFamily="18" charset="0"/>
                <a:cs typeface="Times New Roman" panose="02020603050405020304" pitchFamily="18" charset="0"/>
              </a:rPr>
              <a:t> 3. Analyze the users request.</a:t>
            </a:r>
          </a:p>
          <a:p>
            <a:pPr marL="0" indent="0">
              <a:buNone/>
            </a:pPr>
            <a:r>
              <a:rPr lang="en-US" sz="2400" dirty="0">
                <a:latin typeface="Times New Roman" panose="02020603050405020304" pitchFamily="18" charset="0"/>
                <a:cs typeface="Times New Roman" panose="02020603050405020304" pitchFamily="18" charset="0"/>
              </a:rPr>
              <a:t> 4. we used a dataset from the Microsoft Malware Prediction website</a:t>
            </a:r>
          </a:p>
          <a:p>
            <a:pPr marL="0" indent="0">
              <a:buNone/>
            </a:pPr>
            <a:r>
              <a:rPr lang="en-US" sz="2400" dirty="0">
                <a:latin typeface="Times New Roman" panose="02020603050405020304" pitchFamily="18" charset="0"/>
                <a:cs typeface="Times New Roman" panose="02020603050405020304" pitchFamily="18" charset="0"/>
              </a:rPr>
              <a:t> 5. Identification of threat.</a:t>
            </a:r>
          </a:p>
          <a:p>
            <a:pPr marL="0" indent="0">
              <a:buNone/>
            </a:pPr>
            <a:r>
              <a:rPr lang="en-US" sz="2400" dirty="0">
                <a:latin typeface="Times New Roman" panose="02020603050405020304" pitchFamily="18" charset="0"/>
                <a:cs typeface="Times New Roman" panose="02020603050405020304" pitchFamily="18" charset="0"/>
              </a:rPr>
              <a:t> 6. answer to the user.</a:t>
            </a:r>
            <a:endParaRPr lang="en-US" sz="2400" dirty="0">
              <a:solidFill>
                <a:srgbClr val="40404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65653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1680</TotalTime>
  <Words>1508</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Trebuchet MS</vt:lpstr>
      <vt:lpstr>Wingdings</vt:lpstr>
      <vt:lpstr>Wingdings 3</vt:lpstr>
      <vt:lpstr>Facet</vt:lpstr>
      <vt:lpstr>DEPARTMENT OF COMPUTER SCIENCE AND ENGINEERING</vt:lpstr>
      <vt:lpstr>PowerPoint Presentation</vt:lpstr>
      <vt:lpstr>PowerPoint Presentation</vt:lpstr>
      <vt:lpstr>PowerPoint Presentation</vt:lpstr>
      <vt:lpstr>PowerPoint Presentation</vt:lpstr>
      <vt:lpstr>PowerPoint Presentation</vt:lpstr>
      <vt:lpstr>PowerPoint Presentation</vt:lpstr>
      <vt:lpstr>ARCHITECTURE</vt:lpstr>
      <vt:lpstr>MODULE :</vt:lpstr>
      <vt:lpstr>                       Use Case Diagram</vt:lpstr>
      <vt:lpstr>Class Diagram</vt:lpstr>
      <vt:lpstr>                   Sequence Diagram</vt:lpstr>
      <vt:lpstr>                Activity Diagram</vt:lpstr>
      <vt:lpstr>SAMPLE CODE</vt:lpstr>
      <vt:lpstr>PowerPoint Presentation</vt:lpstr>
      <vt:lpstr>PowerPoint Presentation</vt:lpstr>
      <vt:lpstr>PowerPoint Presentation</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tejaswini.26@hotmail.com</cp:lastModifiedBy>
  <cp:revision>347</cp:revision>
  <dcterms:created xsi:type="dcterms:W3CDTF">2022-08-08T07:10:52Z</dcterms:created>
  <dcterms:modified xsi:type="dcterms:W3CDTF">2023-03-02T06:20:33Z</dcterms:modified>
</cp:coreProperties>
</file>