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66" r:id="rId3"/>
    <p:sldId id="256" r:id="rId5"/>
    <p:sldId id="273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Calibri" panose="020F050202020403020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>
        <p:scale>
          <a:sx n="61" d="100"/>
          <a:sy n="61" d="100"/>
        </p:scale>
        <p:origin x="-444" y="-72"/>
      </p:cViewPr>
      <p:guideLst>
        <p:guide orient="horz" pos="212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A550B-C40E-45B0-BF76-798A9A6F3094}" type="datetimeFigureOut">
              <a:rPr lang="en-IN" smtClean="0"/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3631D-24CF-4748-94D7-197FCA8626B9}" type="slidenum">
              <a:rPr lang="en-IN" smtClean="0"/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3631D-24CF-4748-94D7-197FCA8626B9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3631D-24CF-4748-94D7-197FCA8626B9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3631D-24CF-4748-94D7-197FCA8626B9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2961663" y="1014917"/>
            <a:ext cx="4457403" cy="4457403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3F4E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295400" y="261205"/>
            <a:ext cx="8519454" cy="179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400" dirty="0">
                <a:solidFill>
                  <a:srgbClr val="424642"/>
                </a:solidFill>
                <a:latin typeface="Agrandir Medium"/>
              </a:rPr>
              <a:t>FSD-1 INDIVIDUAL PROJECT</a:t>
            </a:r>
            <a:endParaRPr lang="en-US" sz="5400" dirty="0">
              <a:solidFill>
                <a:srgbClr val="424642"/>
              </a:solidFill>
              <a:latin typeface="Agrandir Medium"/>
            </a:endParaRPr>
          </a:p>
        </p:txBody>
      </p:sp>
      <p:sp>
        <p:nvSpPr>
          <p:cNvPr id="19" name="AutoShape 19"/>
          <p:cNvSpPr/>
          <p:nvPr/>
        </p:nvSpPr>
        <p:spPr>
          <a:xfrm>
            <a:off x="457200" y="2247704"/>
            <a:ext cx="11341896" cy="0"/>
          </a:xfrm>
          <a:prstGeom prst="line">
            <a:avLst/>
          </a:prstGeom>
          <a:ln w="38100" cap="flat">
            <a:solidFill>
              <a:srgbClr val="C0601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13910129" y="9258300"/>
            <a:ext cx="4377871" cy="0"/>
          </a:xfrm>
          <a:prstGeom prst="line">
            <a:avLst/>
          </a:prstGeom>
          <a:ln w="38100" cap="flat">
            <a:solidFill>
              <a:srgbClr val="C0601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1" name="Group 20"/>
          <p:cNvGrpSpPr/>
          <p:nvPr/>
        </p:nvGrpSpPr>
        <p:grpSpPr>
          <a:xfrm>
            <a:off x="14097000" y="105285"/>
            <a:ext cx="4058554" cy="771015"/>
            <a:chOff x="7848600" y="152399"/>
            <a:chExt cx="3990718" cy="77637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152399"/>
              <a:ext cx="741512" cy="77637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1" t="16832" b="13861"/>
            <a:stretch>
              <a:fillRect/>
            </a:stretch>
          </p:blipFill>
          <p:spPr>
            <a:xfrm>
              <a:off x="8686800" y="152399"/>
              <a:ext cx="3152518" cy="685801"/>
            </a:xfrm>
            <a:prstGeom prst="rect">
              <a:avLst/>
            </a:prstGeom>
          </p:spPr>
        </p:pic>
      </p:grpSp>
      <p:sp>
        <p:nvSpPr>
          <p:cNvPr id="10" name="TextBox 14"/>
          <p:cNvSpPr txBox="1"/>
          <p:nvPr/>
        </p:nvSpPr>
        <p:spPr>
          <a:xfrm>
            <a:off x="1422400" y="3798570"/>
            <a:ext cx="13827760" cy="535305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p>
            <a:pPr>
              <a:lnSpc>
                <a:spcPts val="7000"/>
              </a:lnSpc>
            </a:pPr>
            <a:r>
              <a:rPr lang="en-US" sz="5400" dirty="0">
                <a:solidFill>
                  <a:srgbClr val="424642"/>
                </a:solidFill>
                <a:latin typeface="Calibri" panose="020F0502020204030204" charset="0"/>
                <a:cs typeface="Calibri" panose="020F0502020204030204" charset="0"/>
              </a:rPr>
              <a:t>NAME:- HARDIK .A. GOHEL</a:t>
            </a:r>
            <a:endParaRPr lang="en-US" sz="5400" dirty="0">
              <a:solidFill>
                <a:srgbClr val="424642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ts val="7000"/>
              </a:lnSpc>
            </a:pPr>
            <a:r>
              <a:rPr lang="en-US" sz="5400" dirty="0">
                <a:solidFill>
                  <a:srgbClr val="424642"/>
                </a:solidFill>
                <a:latin typeface="Calibri" panose="020F0502020204030204" charset="0"/>
                <a:cs typeface="Calibri" panose="020F0502020204030204" charset="0"/>
              </a:rPr>
              <a:t>ROLL NO: 191</a:t>
            </a:r>
            <a:endParaRPr lang="en-US" sz="5400" dirty="0">
              <a:solidFill>
                <a:srgbClr val="424642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ts val="7000"/>
              </a:lnSpc>
            </a:pPr>
            <a:r>
              <a:rPr lang="en-US" sz="5400" dirty="0">
                <a:solidFill>
                  <a:srgbClr val="424642"/>
                </a:solidFill>
                <a:latin typeface="Calibri" panose="020F0502020204030204" charset="0"/>
                <a:cs typeface="Calibri" panose="020F0502020204030204" charset="0"/>
              </a:rPr>
              <a:t>ENROLLMENT NO:22002170110036</a:t>
            </a:r>
            <a:endParaRPr lang="en-US" sz="5400" dirty="0">
              <a:solidFill>
                <a:srgbClr val="424642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ts val="7000"/>
              </a:lnSpc>
            </a:pPr>
            <a:r>
              <a:rPr lang="en-US" sz="5400" dirty="0">
                <a:solidFill>
                  <a:srgbClr val="424642"/>
                </a:solidFill>
                <a:latin typeface="Calibri" panose="020F0502020204030204" charset="0"/>
                <a:cs typeface="Calibri" panose="020F0502020204030204" charset="0"/>
              </a:rPr>
              <a:t>BATCH: A6       </a:t>
            </a:r>
            <a:endParaRPr lang="en-US" sz="5400" dirty="0">
              <a:solidFill>
                <a:srgbClr val="424642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ts val="7000"/>
              </a:lnSpc>
            </a:pPr>
            <a:r>
              <a:rPr lang="en-US" sz="5400" dirty="0">
                <a:solidFill>
                  <a:srgbClr val="424642"/>
                </a:solidFill>
                <a:latin typeface="Calibri" panose="020F0502020204030204" charset="0"/>
                <a:cs typeface="Calibri" panose="020F0502020204030204" charset="0"/>
              </a:rPr>
              <a:t>BRANCH: CE</a:t>
            </a:r>
            <a:endParaRPr lang="en-US" sz="5400" dirty="0">
              <a:solidFill>
                <a:srgbClr val="424642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1422400" y="2457450"/>
            <a:ext cx="8519160" cy="140462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ts val="7000"/>
              </a:lnSpc>
            </a:pPr>
            <a:r>
              <a:rPr lang="en-US" sz="5400" dirty="0">
                <a:solidFill>
                  <a:srgbClr val="424642"/>
                </a:solidFill>
                <a:latin typeface="Agrandir Medium"/>
              </a:rPr>
              <a:t>PREPARED BY:-</a:t>
            </a:r>
            <a:endParaRPr lang="en-US" sz="5400" dirty="0">
              <a:solidFill>
                <a:srgbClr val="424642"/>
              </a:solidFill>
              <a:latin typeface="Agrandir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6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62610" y="-4885798"/>
            <a:ext cx="12034645" cy="12034645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0601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235348" y="1131524"/>
            <a:ext cx="8023952" cy="802395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3F4E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9470789" y="1366980"/>
            <a:ext cx="7553069" cy="7553039"/>
            <a:chOff x="0" y="0"/>
            <a:chExt cx="6350000" cy="63499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1">
              <a:blip r:embed="rId1"/>
              <a:stretch>
                <a:fillRect l="-57737" t="-26190"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0" y="1964165"/>
            <a:ext cx="10498545" cy="14109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005"/>
              </a:lnSpc>
            </a:pPr>
            <a:endParaRPr lang="en-US" sz="8805" dirty="0">
              <a:solidFill>
                <a:srgbClr val="FFFFFF"/>
              </a:solidFill>
              <a:latin typeface="Agrandir Bold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0" y="8877157"/>
            <a:ext cx="4273129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6442493" y="985838"/>
            <a:ext cx="4273129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3" name="Group 12"/>
          <p:cNvGrpSpPr/>
          <p:nvPr/>
        </p:nvGrpSpPr>
        <p:grpSpPr>
          <a:xfrm>
            <a:off x="14097000" y="105285"/>
            <a:ext cx="4058554" cy="771015"/>
            <a:chOff x="7848600" y="152399"/>
            <a:chExt cx="3990718" cy="77637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152399"/>
              <a:ext cx="741512" cy="77637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1" t="16832" b="13861"/>
            <a:stretch>
              <a:fillRect/>
            </a:stretch>
          </p:blipFill>
          <p:spPr>
            <a:xfrm>
              <a:off x="8686800" y="152399"/>
              <a:ext cx="3152518" cy="685801"/>
            </a:xfrm>
            <a:prstGeom prst="rect">
              <a:avLst/>
            </a:prstGeom>
          </p:spPr>
        </p:pic>
      </p:grpSp>
      <p:sp>
        <p:nvSpPr>
          <p:cNvPr id="17" name="Rectangle 16"/>
          <p:cNvSpPr/>
          <p:nvPr/>
        </p:nvSpPr>
        <p:spPr>
          <a:xfrm>
            <a:off x="609600" y="5829300"/>
            <a:ext cx="7472045" cy="2266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200" dirty="0">
                <a:solidFill>
                  <a:srgbClr val="FFFFFF"/>
                </a:solidFill>
                <a:latin typeface="Agrandir Bold"/>
                <a:sym typeface="+mn-ea"/>
              </a:rPr>
              <a:t>e-vidhyut seva</a:t>
            </a:r>
            <a:endParaRPr lang="en-US" sz="7200" dirty="0">
              <a:solidFill>
                <a:srgbClr val="FFFFFF"/>
              </a:solidFill>
              <a:latin typeface="Agrandir Bold"/>
            </a:endParaRPr>
          </a:p>
          <a:p>
            <a:endParaRPr lang="en-US" sz="7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068687" y="3243619"/>
            <a:ext cx="5785953" cy="5785929"/>
            <a:chOff x="0" y="0"/>
            <a:chExt cx="6350000" cy="6349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1">
              <a:blip r:embed="rId1"/>
              <a:stretch>
                <a:fillRect t="-32353" b="-3624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2961663" y="1014917"/>
            <a:ext cx="4457403" cy="4457403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3F4E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121430" y="1174692"/>
            <a:ext cx="4137870" cy="4137854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1">
              <a:blip r:embed="rId2"/>
              <a:stretch>
                <a:fillRect l="-63277" t="-17496" r="-19777" b="-4083"/>
              </a:stretch>
            </a:blipFill>
          </p:spPr>
        </p:sp>
      </p:grpSp>
      <p:sp>
        <p:nvSpPr>
          <p:cNvPr id="14" name="TextBox 14"/>
          <p:cNvSpPr txBox="1"/>
          <p:nvPr/>
        </p:nvSpPr>
        <p:spPr>
          <a:xfrm>
            <a:off x="1295400" y="261205"/>
            <a:ext cx="8519454" cy="897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6000" dirty="0" smtClean="0">
                <a:solidFill>
                  <a:srgbClr val="424642"/>
                </a:solidFill>
                <a:latin typeface="Calibri" panose="020F0502020204030204" charset="0"/>
                <a:cs typeface="Calibri" panose="020F0502020204030204" charset="0"/>
              </a:rPr>
              <a:t>Introduction:</a:t>
            </a:r>
            <a:r>
              <a:rPr lang="en-US" sz="6000" dirty="0" smtClean="0">
                <a:solidFill>
                  <a:srgbClr val="424642"/>
                </a:solidFill>
                <a:latin typeface="Agrandir Medium"/>
              </a:rPr>
              <a:t>-</a:t>
            </a:r>
            <a:endParaRPr lang="en-US" sz="6000" dirty="0">
              <a:solidFill>
                <a:srgbClr val="424642"/>
              </a:solidFill>
              <a:latin typeface="Agrandir Medium"/>
            </a:endParaRPr>
          </a:p>
        </p:txBody>
      </p:sp>
      <p:sp>
        <p:nvSpPr>
          <p:cNvPr id="19" name="AutoShape 19"/>
          <p:cNvSpPr/>
          <p:nvPr/>
        </p:nvSpPr>
        <p:spPr>
          <a:xfrm>
            <a:off x="457200" y="1448874"/>
            <a:ext cx="11341896" cy="0"/>
          </a:xfrm>
          <a:prstGeom prst="line">
            <a:avLst/>
          </a:prstGeom>
          <a:ln w="38100" cap="flat">
            <a:solidFill>
              <a:srgbClr val="C0601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13910129" y="9258300"/>
            <a:ext cx="4377871" cy="0"/>
          </a:xfrm>
          <a:prstGeom prst="line">
            <a:avLst/>
          </a:prstGeom>
          <a:ln w="38100" cap="flat">
            <a:solidFill>
              <a:srgbClr val="C0601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1" name="Group 20"/>
          <p:cNvGrpSpPr/>
          <p:nvPr/>
        </p:nvGrpSpPr>
        <p:grpSpPr>
          <a:xfrm>
            <a:off x="14097000" y="105285"/>
            <a:ext cx="4058554" cy="771015"/>
            <a:chOff x="7848600" y="152399"/>
            <a:chExt cx="3990718" cy="77637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152399"/>
              <a:ext cx="741512" cy="77637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1" t="16832" b="13861"/>
            <a:stretch>
              <a:fillRect/>
            </a:stretch>
          </p:blipFill>
          <p:spPr>
            <a:xfrm>
              <a:off x="8686800" y="152399"/>
              <a:ext cx="3152518" cy="685801"/>
            </a:xfrm>
            <a:prstGeom prst="rect">
              <a:avLst/>
            </a:prstGeom>
          </p:spPr>
        </p:pic>
      </p:grpSp>
      <p:sp>
        <p:nvSpPr>
          <p:cNvPr id="16" name="Google Shape;206;p30"/>
          <p:cNvSpPr txBox="1"/>
          <p:nvPr/>
        </p:nvSpPr>
        <p:spPr>
          <a:xfrm>
            <a:off x="456565" y="2019935"/>
            <a:ext cx="9315450" cy="76955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anose="05000000000000000000" charset="0"/>
              <a:buChar char="v"/>
            </a:pPr>
            <a:r>
              <a:rPr lang="en-US" dirty="0" smtClean="0">
                <a:latin typeface="Calibri" panose="020F0502020204030204" charset="0"/>
                <a:cs typeface="Calibri" panose="020F0502020204030204" charset="0"/>
              </a:rPr>
              <a:t>E-Vidhyut Seva is a comprehensive online platform designed to revolutionize the delivery of electricity services.</a:t>
            </a:r>
            <a:endParaRPr lang="en-US" dirty="0" smtClean="0">
              <a:latin typeface="Calibri" panose="020F0502020204030204" charset="0"/>
              <a:cs typeface="Calibri" panose="020F0502020204030204" charset="0"/>
            </a:endParaRPr>
          </a:p>
          <a:p>
            <a:pPr>
              <a:spcBef>
                <a:spcPts val="0"/>
              </a:spcBef>
              <a:buFont typeface="Wingdings" panose="05000000000000000000" charset="0"/>
              <a:buChar char="v"/>
            </a:pPr>
            <a:endParaRPr lang="en-US" dirty="0" smtClean="0">
              <a:latin typeface="Calibri" panose="020F0502020204030204" charset="0"/>
              <a:cs typeface="Calibri" panose="020F0502020204030204" charset="0"/>
            </a:endParaRPr>
          </a:p>
          <a:p>
            <a:pPr>
              <a:spcBef>
                <a:spcPts val="0"/>
              </a:spcBef>
              <a:buFont typeface="Wingdings" panose="05000000000000000000" charset="0"/>
              <a:buChar char="v"/>
            </a:pPr>
            <a:r>
              <a:rPr lang="en-US" dirty="0" smtClean="0">
                <a:latin typeface="Calibri" panose="020F0502020204030204" charset="0"/>
                <a:cs typeface="Calibri" panose="020F0502020204030204" charset="0"/>
              </a:rPr>
              <a:t>Seamlessly integrating HTML, CSS, Bootstrap, and JavaScript, E-Vidhyut Seva aims to enhance accessibility and efficiency in managing electricity-related tasks.</a:t>
            </a:r>
            <a:endParaRPr lang="en-US" dirty="0" smtClean="0">
              <a:latin typeface="Calibri" panose="020F0502020204030204" charset="0"/>
              <a:cs typeface="Calibri" panose="020F0502020204030204" charset="0"/>
            </a:endParaRPr>
          </a:p>
          <a:p>
            <a:pPr>
              <a:spcBef>
                <a:spcPts val="0"/>
              </a:spcBef>
              <a:buFont typeface="Wingdings" panose="05000000000000000000" charset="0"/>
              <a:buChar char="v"/>
            </a:pPr>
            <a:endParaRPr lang="en-US" dirty="0" smtClean="0">
              <a:latin typeface="Calibri" panose="020F0502020204030204" charset="0"/>
              <a:cs typeface="Calibri" panose="020F0502020204030204" charset="0"/>
            </a:endParaRPr>
          </a:p>
          <a:p>
            <a:pPr>
              <a:spcBef>
                <a:spcPts val="0"/>
              </a:spcBef>
              <a:buFont typeface="Wingdings" panose="05000000000000000000" charset="0"/>
              <a:buChar char="v"/>
            </a:pPr>
            <a:r>
              <a:rPr lang="en-US" dirty="0" smtClean="0">
                <a:latin typeface="Calibri" panose="020F0502020204030204" charset="0"/>
                <a:cs typeface="Calibri" panose="020F0502020204030204" charset="0"/>
              </a:rPr>
              <a:t>Through intuitive interfaces and advanced functionalities, this project empowers users by providing easy access to billing, service requests, and consumption monitoring, thereby transforming the traditional electricity board experience.</a:t>
            </a:r>
            <a:endParaRPr lang="en-US" dirty="0" smtClean="0">
              <a:latin typeface="Calibri" panose="020F0502020204030204" charset="0"/>
              <a:cs typeface="Calibri" panose="020F0502020204030204" charset="0"/>
            </a:endParaRPr>
          </a:p>
          <a:p>
            <a:pPr>
              <a:spcBef>
                <a:spcPts val="0"/>
              </a:spcBef>
              <a:buFont typeface="Wingdings" panose="05000000000000000000" charset="0"/>
              <a:buChar char="v"/>
            </a:pPr>
            <a:endParaRPr lang="en-US" sz="2800" b="1" dirty="0" smtClean="0">
              <a:latin typeface="Livvic" panose="020B0604020202020204" pitchFamily="2" charset="0"/>
            </a:endParaRPr>
          </a:p>
          <a:p>
            <a:pPr>
              <a:spcBef>
                <a:spcPts val="0"/>
              </a:spcBef>
              <a:buFont typeface="Wingdings" panose="05000000000000000000" charset="0"/>
              <a:buChar char="v"/>
            </a:pPr>
            <a:endParaRPr lang="en-US" sz="1600" b="1" dirty="0" smtClean="0">
              <a:latin typeface="Livvic" panose="020B0604020202020204" pitchFamily="2" charset="0"/>
            </a:endParaRPr>
          </a:p>
          <a:p>
            <a:pPr>
              <a:spcBef>
                <a:spcPts val="0"/>
              </a:spcBef>
              <a:buFont typeface="Wingdings" panose="05000000000000000000" charset="0"/>
              <a:buChar char="v"/>
            </a:pPr>
            <a:endParaRPr lang="en-US" sz="1600" b="1" dirty="0" smtClean="0">
              <a:latin typeface="Livvic" panose="020B0604020202020204" pitchFamily="2" charset="0"/>
            </a:endParaRPr>
          </a:p>
          <a:p>
            <a:pPr>
              <a:spcBef>
                <a:spcPts val="0"/>
              </a:spcBef>
              <a:buFont typeface="Wingdings" panose="05000000000000000000" charset="0"/>
              <a:buChar char="v"/>
            </a:pPr>
            <a:endParaRPr lang="en-US" sz="1600" b="1" dirty="0" smtClean="0">
              <a:latin typeface="Livvic" panose="020B0604020202020204" pitchFamily="2" charset="0"/>
            </a:endParaRPr>
          </a:p>
          <a:p>
            <a:pPr>
              <a:spcBef>
                <a:spcPts val="0"/>
              </a:spcBef>
              <a:buFont typeface="Wingdings" panose="05000000000000000000" charset="0"/>
              <a:buChar char="v"/>
            </a:pPr>
            <a:endParaRPr lang="en-US" sz="1600" b="1" dirty="0" smtClean="0">
              <a:latin typeface="Livvic" panose="020B0604020202020204" pitchFamily="2" charset="0"/>
            </a:endParaRPr>
          </a:p>
          <a:p>
            <a:pPr>
              <a:spcBef>
                <a:spcPts val="0"/>
              </a:spcBef>
              <a:buFont typeface="Wingdings" panose="05000000000000000000" charset="0"/>
              <a:buChar char="v"/>
            </a:pPr>
            <a:endParaRPr lang="en-US" sz="1600" b="1" dirty="0" smtClean="0">
              <a:latin typeface="Livvic" panose="020B0604020202020204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2961663" y="1014917"/>
            <a:ext cx="4457403" cy="4457403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3F4E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295400" y="261205"/>
            <a:ext cx="8519454" cy="897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IN" altLang="en-US" sz="6000" dirty="0" smtClean="0">
                <a:solidFill>
                  <a:srgbClr val="424642"/>
                </a:solidFill>
                <a:latin typeface="Calibri" panose="020F0502020204030204" charset="0"/>
                <a:cs typeface="Calibri" panose="020F0502020204030204" charset="0"/>
              </a:rPr>
              <a:t>Functionality</a:t>
            </a:r>
            <a:r>
              <a:rPr lang="en-US" sz="6000" dirty="0" smtClean="0">
                <a:solidFill>
                  <a:srgbClr val="424642"/>
                </a:solidFill>
                <a:latin typeface="Calibri" panose="020F0502020204030204" charset="0"/>
                <a:cs typeface="Calibri" panose="020F0502020204030204" charset="0"/>
              </a:rPr>
              <a:t>:</a:t>
            </a:r>
            <a:r>
              <a:rPr lang="en-US" sz="6000" dirty="0" smtClean="0">
                <a:solidFill>
                  <a:srgbClr val="424642"/>
                </a:solidFill>
                <a:latin typeface="Agrandir Medium"/>
              </a:rPr>
              <a:t>-</a:t>
            </a:r>
            <a:endParaRPr lang="en-US" sz="6000" dirty="0">
              <a:solidFill>
                <a:srgbClr val="424642"/>
              </a:solidFill>
              <a:latin typeface="Agrandir Medium"/>
            </a:endParaRPr>
          </a:p>
        </p:txBody>
      </p:sp>
      <p:sp>
        <p:nvSpPr>
          <p:cNvPr id="19" name="AutoShape 19"/>
          <p:cNvSpPr/>
          <p:nvPr/>
        </p:nvSpPr>
        <p:spPr>
          <a:xfrm>
            <a:off x="457200" y="1448874"/>
            <a:ext cx="11341896" cy="0"/>
          </a:xfrm>
          <a:prstGeom prst="line">
            <a:avLst/>
          </a:prstGeom>
          <a:ln w="38100" cap="flat">
            <a:solidFill>
              <a:srgbClr val="C0601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13910129" y="9258300"/>
            <a:ext cx="4377871" cy="0"/>
          </a:xfrm>
          <a:prstGeom prst="line">
            <a:avLst/>
          </a:prstGeom>
          <a:ln w="38100" cap="flat">
            <a:solidFill>
              <a:srgbClr val="C0601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1" name="Group 20"/>
          <p:cNvGrpSpPr/>
          <p:nvPr/>
        </p:nvGrpSpPr>
        <p:grpSpPr>
          <a:xfrm>
            <a:off x="14097000" y="105285"/>
            <a:ext cx="4058554" cy="771015"/>
            <a:chOff x="7848600" y="152399"/>
            <a:chExt cx="3990718" cy="77637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152399"/>
              <a:ext cx="741512" cy="77637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1" t="16832" b="13861"/>
            <a:stretch>
              <a:fillRect/>
            </a:stretch>
          </p:blipFill>
          <p:spPr>
            <a:xfrm>
              <a:off x="8686800" y="152399"/>
              <a:ext cx="3152518" cy="685801"/>
            </a:xfrm>
            <a:prstGeom prst="rect">
              <a:avLst/>
            </a:prstGeom>
          </p:spPr>
        </p:pic>
      </p:grpSp>
      <p:sp>
        <p:nvSpPr>
          <p:cNvPr id="16" name="Google Shape;206;p30"/>
          <p:cNvSpPr txBox="1"/>
          <p:nvPr/>
        </p:nvSpPr>
        <p:spPr>
          <a:xfrm>
            <a:off x="456565" y="1943100"/>
            <a:ext cx="9315450" cy="76955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anose="05000000000000000000" charset="0"/>
              <a:buChar char="q"/>
            </a:pPr>
            <a:r>
              <a:rPr lang="en-IN" altLang="en-US" sz="4800">
                <a:latin typeface="Calibri" panose="020F0502020204030204" charset="0"/>
                <a:cs typeface="Calibri" panose="020F0502020204030204" charset="0"/>
                <a:sym typeface="+mn-ea"/>
              </a:rPr>
              <a:t>Home</a:t>
            </a:r>
            <a:endParaRPr lang="en-IN" altLang="en-US" sz="4800">
              <a:latin typeface="Calibri" panose="020F0502020204030204" charset="0"/>
              <a:cs typeface="Calibri" panose="020F0502020204030204" charset="0"/>
            </a:endParaRPr>
          </a:p>
          <a:p>
            <a:pPr>
              <a:spcBef>
                <a:spcPts val="0"/>
              </a:spcBef>
              <a:buFont typeface="Wingdings" panose="05000000000000000000" charset="0"/>
              <a:buChar char="q"/>
            </a:pPr>
            <a:r>
              <a:rPr lang="en-IN" altLang="en-US" sz="4800">
                <a:latin typeface="Calibri" panose="020F0502020204030204" charset="0"/>
                <a:cs typeface="Calibri" panose="020F0502020204030204" charset="0"/>
                <a:sym typeface="+mn-ea"/>
              </a:rPr>
              <a:t>About Us</a:t>
            </a:r>
            <a:endParaRPr lang="en-IN" altLang="en-US" sz="4800">
              <a:latin typeface="Calibri" panose="020F0502020204030204" charset="0"/>
              <a:cs typeface="Calibri" panose="020F0502020204030204" charset="0"/>
            </a:endParaRPr>
          </a:p>
          <a:p>
            <a:pPr>
              <a:spcBef>
                <a:spcPts val="0"/>
              </a:spcBef>
              <a:buFont typeface="Wingdings" panose="05000000000000000000" charset="0"/>
              <a:buChar char="q"/>
            </a:pPr>
            <a:r>
              <a:rPr lang="en-IN" altLang="en-US" sz="4800">
                <a:latin typeface="Calibri" panose="020F0502020204030204" charset="0"/>
                <a:cs typeface="Calibri" panose="020F0502020204030204" charset="0"/>
                <a:sym typeface="+mn-ea"/>
              </a:rPr>
              <a:t>E Vidhyut Seva</a:t>
            </a:r>
            <a:endParaRPr lang="en-IN" altLang="en-US" sz="4800">
              <a:latin typeface="Calibri" panose="020F0502020204030204" charset="0"/>
              <a:cs typeface="Calibri" panose="020F0502020204030204" charset="0"/>
            </a:endParaRPr>
          </a:p>
          <a:p>
            <a:pPr>
              <a:spcBef>
                <a:spcPts val="0"/>
              </a:spcBef>
              <a:buFont typeface="Wingdings" panose="05000000000000000000" charset="0"/>
              <a:buChar char="q"/>
            </a:pPr>
            <a:r>
              <a:rPr lang="en-IN" altLang="en-US" sz="4800">
                <a:latin typeface="Calibri" panose="020F0502020204030204" charset="0"/>
                <a:cs typeface="Calibri" panose="020F0502020204030204" charset="0"/>
                <a:sym typeface="+mn-ea"/>
              </a:rPr>
              <a:t>EODB(Easy Of Doing Business)</a:t>
            </a:r>
            <a:endParaRPr lang="en-IN" altLang="en-US" sz="4800">
              <a:latin typeface="Calibri" panose="020F0502020204030204" charset="0"/>
              <a:cs typeface="Calibri" panose="020F0502020204030204" charset="0"/>
            </a:endParaRPr>
          </a:p>
          <a:p>
            <a:pPr>
              <a:spcBef>
                <a:spcPts val="0"/>
              </a:spcBef>
              <a:buFont typeface="Wingdings" panose="05000000000000000000" charset="0"/>
              <a:buChar char="q"/>
            </a:pPr>
            <a:r>
              <a:rPr lang="en-IN" altLang="en-US" sz="4800">
                <a:latin typeface="Calibri" panose="020F0502020204030204" charset="0"/>
                <a:cs typeface="Calibri" panose="020F0502020204030204" charset="0"/>
                <a:sym typeface="+mn-ea"/>
              </a:rPr>
              <a:t>Suppliers</a:t>
            </a:r>
            <a:endParaRPr lang="en-IN" altLang="en-US" sz="4800">
              <a:latin typeface="Calibri" panose="020F0502020204030204" charset="0"/>
              <a:cs typeface="Calibri" panose="020F0502020204030204" charset="0"/>
            </a:endParaRPr>
          </a:p>
          <a:p>
            <a:pPr>
              <a:spcBef>
                <a:spcPts val="0"/>
              </a:spcBef>
              <a:buFont typeface="Wingdings" panose="05000000000000000000" charset="0"/>
              <a:buChar char="q"/>
            </a:pPr>
            <a:r>
              <a:rPr lang="en-IN" altLang="en-US" sz="4800">
                <a:latin typeface="Calibri" panose="020F0502020204030204" charset="0"/>
                <a:cs typeface="Calibri" panose="020F0502020204030204" charset="0"/>
                <a:sym typeface="+mn-ea"/>
              </a:rPr>
              <a:t>Recrutments</a:t>
            </a:r>
            <a:endParaRPr lang="en-IN" altLang="en-US" sz="4800">
              <a:latin typeface="Calibri" panose="020F0502020204030204" charset="0"/>
              <a:cs typeface="Calibri" panose="020F0502020204030204" charset="0"/>
            </a:endParaRPr>
          </a:p>
          <a:p>
            <a:pPr>
              <a:spcBef>
                <a:spcPts val="0"/>
              </a:spcBef>
              <a:buFont typeface="Wingdings" panose="05000000000000000000" charset="0"/>
              <a:buChar char="q"/>
            </a:pPr>
            <a:r>
              <a:rPr lang="en-IN" altLang="en-US" sz="4800">
                <a:latin typeface="Calibri" panose="020F0502020204030204" charset="0"/>
                <a:cs typeface="Calibri" panose="020F0502020204030204" charset="0"/>
                <a:sym typeface="+mn-ea"/>
              </a:rPr>
              <a:t>Downloads</a:t>
            </a:r>
            <a:endParaRPr lang="en-IN" altLang="en-US" sz="4800">
              <a:latin typeface="Calibri" panose="020F0502020204030204" charset="0"/>
              <a:cs typeface="Calibri" panose="020F0502020204030204" charset="0"/>
            </a:endParaRPr>
          </a:p>
          <a:p>
            <a:pPr>
              <a:spcBef>
                <a:spcPts val="0"/>
              </a:spcBef>
              <a:buFont typeface="Wingdings" panose="05000000000000000000" charset="0"/>
              <a:buChar char="q"/>
            </a:pPr>
            <a:r>
              <a:rPr lang="en-IN" altLang="en-US" sz="4800">
                <a:latin typeface="Calibri" panose="020F0502020204030204" charset="0"/>
                <a:cs typeface="Calibri" panose="020F0502020204030204" charset="0"/>
                <a:sym typeface="+mn-ea"/>
              </a:rPr>
              <a:t>Privacy Policy</a:t>
            </a:r>
            <a:endParaRPr lang="en-IN" altLang="en-US" sz="4800">
              <a:latin typeface="Calibri" panose="020F0502020204030204" charset="0"/>
              <a:cs typeface="Calibri" panose="020F0502020204030204" charset="0"/>
            </a:endParaRPr>
          </a:p>
          <a:p>
            <a:pPr>
              <a:spcBef>
                <a:spcPts val="0"/>
              </a:spcBef>
              <a:buFont typeface="Wingdings" panose="05000000000000000000" charset="0"/>
              <a:buChar char="q"/>
            </a:pPr>
            <a:r>
              <a:rPr lang="en-IN" altLang="en-US" sz="4800">
                <a:latin typeface="Calibri" panose="020F0502020204030204" charset="0"/>
                <a:cs typeface="Calibri" panose="020F0502020204030204" charset="0"/>
                <a:sym typeface="+mn-ea"/>
              </a:rPr>
              <a:t>UsefulLinks</a:t>
            </a:r>
            <a:endParaRPr lang="en-US" sz="4800" b="1" dirty="0" smtClean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0" b="100000" l="0" r="99932">
                        <a14:foregroundMark x1="27217" y1="30000" x2="27217" y2="30000"/>
                        <a14:foregroundMark x1="35206" y1="29100" x2="35206" y2="29100"/>
                        <a14:foregroundMark x1="36899" y1="23400" x2="36899" y2="23400"/>
                        <a14:foregroundMark x1="83209" y1="61900" x2="83209" y2="61900"/>
                        <a14:foregroundMark x1="37170" y1="18900" x2="37170" y2="18900"/>
                        <a14:foregroundMark x1="20650" y1="20100" x2="20650" y2="20100"/>
                        <a14:foregroundMark x1="20650" y1="26000" x2="20650" y2="26000"/>
                        <a14:foregroundMark x1="24306" y1="11000" x2="24306" y2="11000"/>
                        <a14:foregroundMark x1="28436" y1="11000" x2="28436" y2="11000"/>
                        <a14:foregroundMark x1="36628" y1="11000" x2="36628" y2="11000"/>
                        <a14:foregroundMark x1="28639" y1="5300" x2="28639" y2="5300"/>
                        <a14:foregroundMark x1="31550" y1="11800" x2="31550" y2="11800"/>
                        <a14:foregroundMark x1="86121" y1="78600" x2="86121" y2="78600"/>
                        <a14:foregroundMark x1="28436" y1="9000" x2="28436" y2="9000"/>
                        <a14:backgroundMark x1="29655" y1="7900" x2="29655" y2="7900"/>
                        <a14:backgroundMark x1="29655" y1="8200" x2="32566" y2="8500"/>
                        <a14:backgroundMark x1="33717" y1="11300" x2="33717" y2="11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036" y="2171700"/>
            <a:ext cx="6393764" cy="54782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9"/>
          <p:cNvSpPr txBox="1"/>
          <p:nvPr/>
        </p:nvSpPr>
        <p:spPr>
          <a:xfrm>
            <a:off x="0" y="86360"/>
            <a:ext cx="6878320" cy="8972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ctr">
              <a:lnSpc>
                <a:spcPts val="7000"/>
              </a:lnSpc>
              <a:spcBef>
                <a:spcPct val="0"/>
              </a:spcBef>
            </a:pPr>
            <a:r>
              <a:rPr lang="en-US" sz="4800" dirty="0" smtClean="0">
                <a:solidFill>
                  <a:srgbClr val="424642"/>
                </a:solidFill>
                <a:latin typeface="Calibri" panose="020F0502020204030204" charset="0"/>
                <a:cs typeface="Calibri" panose="020F0502020204030204" charset="0"/>
              </a:rPr>
              <a:t>Photo graph of website</a:t>
            </a:r>
            <a:endParaRPr lang="en-US" sz="4800" dirty="0">
              <a:solidFill>
                <a:srgbClr val="424642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1" name="AutoShape 31"/>
          <p:cNvSpPr/>
          <p:nvPr/>
        </p:nvSpPr>
        <p:spPr>
          <a:xfrm>
            <a:off x="13792019" y="9639300"/>
            <a:ext cx="4377871" cy="0"/>
          </a:xfrm>
          <a:prstGeom prst="line">
            <a:avLst/>
          </a:prstGeom>
          <a:ln w="38100" cap="flat">
            <a:solidFill>
              <a:srgbClr val="C0601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0" name="Group 39"/>
          <p:cNvGrpSpPr/>
          <p:nvPr/>
        </p:nvGrpSpPr>
        <p:grpSpPr>
          <a:xfrm>
            <a:off x="14097000" y="105285"/>
            <a:ext cx="4058554" cy="771015"/>
            <a:chOff x="7848600" y="152399"/>
            <a:chExt cx="3990718" cy="776377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152399"/>
              <a:ext cx="741512" cy="776377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1" t="16832" b="13861"/>
            <a:stretch>
              <a:fillRect/>
            </a:stretch>
          </p:blipFill>
          <p:spPr>
            <a:xfrm>
              <a:off x="8686800" y="152399"/>
              <a:ext cx="3152518" cy="685801"/>
            </a:xfrm>
            <a:prstGeom prst="rect">
              <a:avLst/>
            </a:prstGeom>
          </p:spPr>
        </p:pic>
      </p:grpSp>
      <p:pic>
        <p:nvPicPr>
          <p:cNvPr id="3" name="Picture 2" descr="Screenshot 2024-03-31 1001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45" y="1304925"/>
            <a:ext cx="8954135" cy="4425315"/>
          </a:xfrm>
          <a:prstGeom prst="roundRect">
            <a:avLst/>
          </a:prstGeom>
        </p:spPr>
      </p:pic>
      <p:pic>
        <p:nvPicPr>
          <p:cNvPr id="4" name="Picture 3" descr="Screenshot 2024-03-31 100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9430" y="1304925"/>
            <a:ext cx="8612505" cy="4425950"/>
          </a:xfrm>
          <a:prstGeom prst="roundRect">
            <a:avLst/>
          </a:prstGeom>
        </p:spPr>
      </p:pic>
      <p:pic>
        <p:nvPicPr>
          <p:cNvPr id="5" name="Picture 4" descr="Screenshot 2024-03-31 1002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580" y="5993765"/>
            <a:ext cx="8926195" cy="3256280"/>
          </a:xfrm>
          <a:prstGeom prst="roundRect">
            <a:avLst/>
          </a:prstGeom>
        </p:spPr>
      </p:pic>
      <p:pic>
        <p:nvPicPr>
          <p:cNvPr id="6" name="Picture 5" descr="Screenshot 2024-03-31 1003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9430" y="6006465"/>
            <a:ext cx="8612505" cy="3243580"/>
          </a:xfrm>
          <a:prstGeom prst="roundRect">
            <a:avLst/>
          </a:prstGeom>
        </p:spPr>
      </p:pic>
      <p:sp>
        <p:nvSpPr>
          <p:cNvPr id="19" name="AutoShape 19"/>
          <p:cNvSpPr/>
          <p:nvPr/>
        </p:nvSpPr>
        <p:spPr>
          <a:xfrm flipV="1">
            <a:off x="533400" y="1029335"/>
            <a:ext cx="7260590" cy="11430"/>
          </a:xfrm>
          <a:prstGeom prst="line">
            <a:avLst/>
          </a:prstGeom>
          <a:ln w="38100" cap="flat">
            <a:solidFill>
              <a:srgbClr val="C06014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328609" y="1448874"/>
            <a:ext cx="17349791" cy="0"/>
          </a:xfrm>
          <a:prstGeom prst="line">
            <a:avLst/>
          </a:prstGeom>
          <a:ln w="38100" cap="flat">
            <a:solidFill>
              <a:srgbClr val="C0601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6947883" y="8343630"/>
            <a:ext cx="1426964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40"/>
              </a:lnSpc>
              <a:spcBef>
                <a:spcPct val="0"/>
              </a:spcBef>
            </a:pPr>
            <a:r>
              <a:rPr lang="en-US" sz="1800" dirty="0">
                <a:solidFill>
                  <a:srgbClr val="F3F4ED"/>
                </a:solidFill>
                <a:latin typeface="Agrandir"/>
              </a:rPr>
              <a:t>Design Model</a:t>
            </a:r>
            <a:endParaRPr lang="en-US" sz="1800" dirty="0">
              <a:solidFill>
                <a:srgbClr val="F3F4ED"/>
              </a:solidFill>
              <a:latin typeface="Agrandir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947883" y="7445740"/>
            <a:ext cx="940147" cy="1050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600" dirty="0">
                <a:solidFill>
                  <a:srgbClr val="F3F4ED"/>
                </a:solidFill>
                <a:latin typeface="Agrandir Medium"/>
              </a:rPr>
              <a:t>80</a:t>
            </a:r>
            <a:endParaRPr lang="en-US" sz="5600" dirty="0">
              <a:solidFill>
                <a:srgbClr val="F3F4ED"/>
              </a:solidFill>
              <a:latin typeface="Agrandir Medium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248072" y="8343630"/>
            <a:ext cx="1426964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40"/>
              </a:lnSpc>
              <a:spcBef>
                <a:spcPct val="0"/>
              </a:spcBef>
            </a:pPr>
            <a:r>
              <a:rPr lang="en-US" sz="1800" dirty="0">
                <a:solidFill>
                  <a:srgbClr val="F3F4ED"/>
                </a:solidFill>
                <a:latin typeface="Agrandir"/>
              </a:rPr>
              <a:t>Reviews</a:t>
            </a:r>
            <a:endParaRPr lang="en-US" sz="1800" dirty="0">
              <a:solidFill>
                <a:srgbClr val="F3F4ED"/>
              </a:solidFill>
              <a:latin typeface="Agrandir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1827314" y="8343630"/>
            <a:ext cx="1426964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40"/>
              </a:lnSpc>
              <a:spcBef>
                <a:spcPct val="0"/>
              </a:spcBef>
            </a:pPr>
            <a:r>
              <a:rPr lang="en-US" sz="1800" dirty="0">
                <a:solidFill>
                  <a:srgbClr val="F3F4ED"/>
                </a:solidFill>
                <a:latin typeface="Agrandir"/>
              </a:rPr>
              <a:t>Sales</a:t>
            </a:r>
            <a:endParaRPr lang="en-US" sz="1800" dirty="0">
              <a:solidFill>
                <a:srgbClr val="F3F4ED"/>
              </a:solidFill>
              <a:latin typeface="Agrandir"/>
            </a:endParaRPr>
          </a:p>
        </p:txBody>
      </p:sp>
      <p:sp>
        <p:nvSpPr>
          <p:cNvPr id="18" name="AutoShape 18"/>
          <p:cNvSpPr/>
          <p:nvPr/>
        </p:nvSpPr>
        <p:spPr>
          <a:xfrm>
            <a:off x="13463570" y="9791700"/>
            <a:ext cx="4691715" cy="0"/>
          </a:xfrm>
          <a:prstGeom prst="line">
            <a:avLst/>
          </a:prstGeom>
          <a:ln w="38100" cap="flat">
            <a:solidFill>
              <a:srgbClr val="C0601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 rot="5400000">
            <a:off x="8189228" y="8100769"/>
            <a:ext cx="1244462" cy="0"/>
          </a:xfrm>
          <a:prstGeom prst="line">
            <a:avLst/>
          </a:prstGeom>
          <a:ln w="19050" cap="flat">
            <a:solidFill>
              <a:srgbClr val="F3F4ED">
                <a:alpha val="17647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 rot="5400000">
            <a:off x="10768470" y="8100769"/>
            <a:ext cx="1244462" cy="0"/>
          </a:xfrm>
          <a:prstGeom prst="line">
            <a:avLst/>
          </a:prstGeom>
          <a:ln w="19050" cap="flat">
            <a:solidFill>
              <a:srgbClr val="F3F4ED">
                <a:alpha val="17647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130" y="1661795"/>
            <a:ext cx="5532755" cy="34544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785455" y="313372"/>
            <a:ext cx="6717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Merits &amp; </a:t>
            </a:r>
            <a:r>
              <a:rPr lang="en-US" sz="5400" b="1" dirty="0" smtClean="0"/>
              <a:t>Demerits </a:t>
            </a:r>
            <a:r>
              <a:rPr lang="en-US" sz="5400" b="1" dirty="0"/>
              <a:t>:-</a:t>
            </a:r>
            <a:endParaRPr lang="en-IN" sz="5400" dirty="0"/>
          </a:p>
          <a:p>
            <a:endParaRPr lang="en-IN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922020" y="1557020"/>
            <a:ext cx="1997075" cy="6902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600" b="1" dirty="0" smtClean="0"/>
              <a:t>Merits:-</a:t>
            </a:r>
            <a:endParaRPr lang="en-IN" sz="3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922020" y="3876040"/>
            <a:ext cx="2301875" cy="6807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600" b="1" dirty="0" smtClean="0"/>
              <a:t>Demerits:-</a:t>
            </a:r>
            <a:endParaRPr lang="en-IN" sz="3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589780" y="1557020"/>
            <a:ext cx="6631940" cy="2390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Enhanced Accessibility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Improved Efficiency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Transparency and Accountability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Customer Empowerment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Environmental Impact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4589780" y="3947160"/>
            <a:ext cx="6072505" cy="2362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Digital Divide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2800" dirty="0"/>
              <a:t>Digital Divide</a:t>
            </a:r>
            <a:endParaRPr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Dependence on Technology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Limited Reach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Resistance to Change</a:t>
            </a:r>
            <a:endParaRPr lang="en-US" sz="2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4097000" y="105285"/>
            <a:ext cx="4058554" cy="771015"/>
            <a:chOff x="7848600" y="152399"/>
            <a:chExt cx="3990718" cy="776377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152399"/>
              <a:ext cx="741512" cy="776377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1" t="16832" b="13861"/>
            <a:stretch>
              <a:fillRect/>
            </a:stretch>
          </p:blipFill>
          <p:spPr>
            <a:xfrm>
              <a:off x="8686800" y="152399"/>
              <a:ext cx="3152518" cy="685801"/>
            </a:xfrm>
            <a:prstGeom prst="rect">
              <a:avLst/>
            </a:prstGeom>
          </p:spPr>
        </p:pic>
      </p:grpSp>
      <p:sp>
        <p:nvSpPr>
          <p:cNvPr id="2" name="Text Box 1"/>
          <p:cNvSpPr txBox="1"/>
          <p:nvPr/>
        </p:nvSpPr>
        <p:spPr>
          <a:xfrm>
            <a:off x="922020" y="6804660"/>
            <a:ext cx="32226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000" b="1"/>
              <a:t>Future scope:-</a:t>
            </a:r>
            <a:endParaRPr lang="en-IN" altLang="en-US" sz="4000" b="1"/>
          </a:p>
        </p:txBody>
      </p:sp>
      <p:sp>
        <p:nvSpPr>
          <p:cNvPr id="4" name="Text Box 3"/>
          <p:cNvSpPr txBox="1"/>
          <p:nvPr/>
        </p:nvSpPr>
        <p:spPr>
          <a:xfrm>
            <a:off x="4580255" y="6804025"/>
            <a:ext cx="6878955" cy="2811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Integration of Renewable Energy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Smart Grid Integration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Expansion of Services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Enhanced User Experience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Data Analytics and Predictive Maintenance</a:t>
            </a:r>
            <a:endParaRPr lang="en-US" sz="280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6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700947" y="-1615325"/>
            <a:ext cx="10383365" cy="10383365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0601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sp>
        <p:nvSpPr>
          <p:cNvPr id="8" name="AutoShape 8"/>
          <p:cNvSpPr/>
          <p:nvPr/>
        </p:nvSpPr>
        <p:spPr>
          <a:xfrm>
            <a:off x="13910129" y="1028700"/>
            <a:ext cx="4377871" cy="0"/>
          </a:xfrm>
          <a:prstGeom prst="line">
            <a:avLst/>
          </a:prstGeom>
          <a:ln w="38100" cap="flat">
            <a:solidFill>
              <a:srgbClr val="C0601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6655337" y="8729940"/>
            <a:ext cx="4729789" cy="0"/>
          </a:xfrm>
          <a:prstGeom prst="line">
            <a:avLst/>
          </a:prstGeom>
          <a:ln w="38100" cap="flat">
            <a:solidFill>
              <a:srgbClr val="C0601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" name="Group 9"/>
          <p:cNvGrpSpPr/>
          <p:nvPr/>
        </p:nvGrpSpPr>
        <p:grpSpPr>
          <a:xfrm>
            <a:off x="14097000" y="105285"/>
            <a:ext cx="4058554" cy="771015"/>
            <a:chOff x="7848600" y="152399"/>
            <a:chExt cx="3990718" cy="77637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152399"/>
              <a:ext cx="741512" cy="77637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1" t="16832" b="13861"/>
            <a:stretch>
              <a:fillRect/>
            </a:stretch>
          </p:blipFill>
          <p:spPr>
            <a:xfrm>
              <a:off x="8686800" y="152399"/>
              <a:ext cx="3152518" cy="685801"/>
            </a:xfrm>
            <a:prstGeom prst="rect">
              <a:avLst/>
            </a:prstGeom>
          </p:spPr>
        </p:pic>
      </p:grpSp>
      <p:sp>
        <p:nvSpPr>
          <p:cNvPr id="14" name="TextBox 29"/>
          <p:cNvSpPr txBox="1"/>
          <p:nvPr/>
        </p:nvSpPr>
        <p:spPr>
          <a:xfrm>
            <a:off x="-609600" y="4305300"/>
            <a:ext cx="16997045" cy="2884170"/>
          </a:xfrm>
          <a:prstGeom prst="rect">
            <a:avLst/>
          </a:prstGeom>
          <a:noFill/>
        </p:spPr>
        <p:txBody>
          <a:bodyPr lIns="0" tIns="0" rIns="0" bIns="0" rtlCol="0" anchor="t">
            <a:noAutofit/>
          </a:bodyPr>
          <a:lstStyle/>
          <a:p>
            <a:pPr marL="0" lvl="1" indent="0" algn="ctr">
              <a:lnSpc>
                <a:spcPts val="7000"/>
              </a:lnSpc>
              <a:spcBef>
                <a:spcPct val="0"/>
              </a:spcBef>
            </a:pPr>
            <a:r>
              <a:rPr lang="en-US" sz="2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randir Medium"/>
              </a:rPr>
              <a:t>Thank </a:t>
            </a:r>
            <a:r>
              <a:rPr lang="en-US" sz="20000" dirty="0" smtClean="0">
                <a:solidFill>
                  <a:schemeClr val="accent6"/>
                </a:solidFill>
                <a:latin typeface="Agrandir Medium"/>
              </a:rPr>
              <a:t>you..</a:t>
            </a:r>
            <a:endParaRPr lang="en-US" sz="20000" dirty="0" smtClean="0">
              <a:solidFill>
                <a:schemeClr val="accent6"/>
              </a:solidFill>
              <a:latin typeface="Agrandir Medium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1233</Words>
  <Application>WPS Presentation</Application>
  <PresentationFormat>Custom</PresentationFormat>
  <Paragraphs>78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>Agrandir Medium</vt:lpstr>
      <vt:lpstr>Segoe Print</vt:lpstr>
      <vt:lpstr>Agrandir Bold</vt:lpstr>
      <vt:lpstr>Calibri</vt:lpstr>
      <vt:lpstr>Wingdings</vt:lpstr>
      <vt:lpstr>Livvic</vt:lpstr>
      <vt:lpstr>Agrandir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Green &amp; Orange Travel Bag Store Presentation Template</dc:title>
  <dc:creator>Bhavya Gambhava</dc:creator>
  <cp:lastModifiedBy>HARDIK</cp:lastModifiedBy>
  <cp:revision>33</cp:revision>
  <dcterms:created xsi:type="dcterms:W3CDTF">2006-08-16T00:00:00Z</dcterms:created>
  <dcterms:modified xsi:type="dcterms:W3CDTF">2024-04-05T01:11:30Z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46EBFDE091A14133AA18E0CCEF0EE893_13</vt:lpwstr>
  </property>
  <property fmtid="{D5CDD505-2E9C-101B-9397-08002B2CF9AE}" pid="3" name="KSOProductBuildVer">
    <vt:lpwstr>1033-12.2.0.13489</vt:lpwstr>
  </property>
</Properties>
</file>