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1" r:id="rId8"/>
    <p:sldId id="302" r:id="rId9"/>
    <p:sldId id="303" r:id="rId10"/>
    <p:sldId id="304" r:id="rId11"/>
    <p:sldId id="305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62" r:id="rId25"/>
    <p:sldId id="263" r:id="rId26"/>
    <p:sldId id="264" r:id="rId27"/>
    <p:sldId id="265" r:id="rId28"/>
    <p:sldId id="266" r:id="rId29"/>
    <p:sldId id="267" r:id="rId30"/>
    <p:sldId id="296" r:id="rId31"/>
    <p:sldId id="268" r:id="rId32"/>
    <p:sldId id="279" r:id="rId33"/>
    <p:sldId id="282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69" r:id="rId42"/>
    <p:sldId id="278" r:id="rId43"/>
    <p:sldId id="270" r:id="rId44"/>
    <p:sldId id="283" r:id="rId45"/>
    <p:sldId id="280" r:id="rId46"/>
    <p:sldId id="281" r:id="rId47"/>
    <p:sldId id="297" r:id="rId48"/>
    <p:sldId id="298" r:id="rId49"/>
    <p:sldId id="299" r:id="rId50"/>
    <p:sldId id="30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CFDBAFE9-D05C-4875-9EF1-0A296092DC65}">
          <p14:sldIdLst>
            <p14:sldId id="256"/>
          </p14:sldIdLst>
        </p14:section>
        <p14:section name="Main" id="{A3D8FA91-B827-4882-A2EF-FD3DB5E1971F}">
          <p14:sldIdLst>
            <p14:sldId id="257"/>
            <p14:sldId id="258"/>
            <p14:sldId id="259"/>
            <p14:sldId id="260"/>
            <p14:sldId id="261"/>
            <p14:sldId id="301"/>
            <p14:sldId id="302"/>
            <p14:sldId id="303"/>
            <p14:sldId id="304"/>
            <p14:sldId id="305"/>
          </p14:sldIdLst>
        </p14:section>
        <p14:section name="MVC" id="{5E92ACD6-8674-4172-A2EA-38675E4BEA72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62"/>
            <p14:sldId id="263"/>
            <p14:sldId id="264"/>
            <p14:sldId id="265"/>
            <p14:sldId id="266"/>
            <p14:sldId id="267"/>
            <p14:sldId id="296"/>
            <p14:sldId id="268"/>
            <p14:sldId id="279"/>
            <p14:sldId id="282"/>
          </p14:sldIdLst>
        </p14:section>
        <p14:section name="API" id="{56936FA2-9350-4100-869B-B3F5DAFF161A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69"/>
            <p14:sldId id="278"/>
            <p14:sldId id="270"/>
            <p14:sldId id="283"/>
            <p14:sldId id="280"/>
            <p14:sldId id="281"/>
            <p14:sldId id="297"/>
            <p14:sldId id="298"/>
            <p14:sldId id="299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83" autoAdjust="0"/>
    <p:restoredTop sz="94660"/>
  </p:normalViewPr>
  <p:slideViewPr>
    <p:cSldViewPr snapToGrid="0">
      <p:cViewPr varScale="1">
        <p:scale>
          <a:sx n="71" d="100"/>
          <a:sy n="71" d="100"/>
        </p:scale>
        <p:origin x="4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03FD-E0BF-ABDD-7F97-10D677C8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08DEE-A134-E04A-AC1B-C98B83BAB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3D5AF-A785-2EBB-47B5-E0028E51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0C55-DB8D-6080-F0F8-7CF5EA63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B4EA8-4796-D63B-C5AC-5A67836F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6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3FC0-3013-E2F8-DC36-E48153B2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5B4120-DBF6-F61F-8182-4ED82794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BB065-3B8D-8B72-7168-D567D0D6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D0BB2-6E82-82D0-08B9-F384950B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1A8A-431D-F96E-6BCD-1CDA25CC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2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E6220-10B5-F8A5-00C2-AA20277E2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F0153-93AB-951F-2C95-0AEBD7621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20CBC-2D89-F514-5375-58416754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1A134-7E0B-0E91-90EB-7F1F635F1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D837-758C-EADC-3588-4765DBC1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62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3494-83A2-197A-297C-B127B73C7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8465-3A6B-111D-550A-E466B4C0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38F0-DAA0-6F43-FD04-F3F68F25A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8E8B7-6D17-7C79-EC4B-B53146FDA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044B-9FDB-BD17-8833-80FA5BB8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1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12B7-2E8A-1B84-607E-2EA24BE9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DED89-701C-42B3-94C1-7BC60583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1469A-4BDE-4D8D-BC38-9469E93E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A38E-9C26-1A97-7831-5AAA1666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0B0B2-B35D-6A71-CB20-6304A5ED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7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C8CE-F4EC-27A6-C48B-26FBB910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18391-848C-EF23-CA0E-D9FD5C4FD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5C7B60-5166-35DD-4490-788843356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7C15-0BEC-3C8C-9461-FF4BD3E0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10C2-5422-8A70-55E0-DE895DAD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F3763-E0D5-1B44-B74A-E93B9F37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4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5EED-77FC-F69C-A956-6E0149A6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6EA40-7A74-EBF9-54D2-B5F67FB9F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D0650-92AB-BDA2-5E97-A55AFE409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5BAAD-7D2C-B385-1E73-B0C0510AF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B2414-F4E1-CC0D-1FFE-4F471B9C7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C7ED6-379A-0B4F-9B57-F8225C6E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C8407-09DE-37D5-C17D-D86F5D46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829C41-02E6-DD03-62CD-B04DEAAC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5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E34B-30F4-0FCB-C21B-02A15701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EE781-BF8B-3974-8FAF-3DCCA24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8ADD8-8741-E991-DBF4-B84211BC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8E25F-3AB0-84B6-8438-E408BB00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0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95E54-333A-6DF4-426B-E87686AE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08A4C-8C7A-05AA-424E-E1899575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9BED9-72D7-ED86-EEF2-9ECCE8F2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7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1806-E3BD-60B4-D9E6-A286E2B5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21414-1431-932D-C33E-165CA2E83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B8853-F247-2C7A-76D4-52681AE2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62C1B-FA5C-485A-FFEE-C97D1317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898F6-A54E-D965-AAFC-C2545AF3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F85A0-DF56-0A62-0415-451C2393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99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1BA4-5968-10E0-5C63-DC1AB5C7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F217A-28B4-4687-19C2-7BB10B9D8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5653-11EC-FFE2-EDD6-891500BEE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83AE5-C0D4-E2EB-5C14-07AEACBD8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DAD47-1872-1FE7-2FB5-ED8D3FCD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74E30-47A9-D73E-EBD5-7B762792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49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2BCB1-7267-F62E-17CB-151AD034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D1714-C07F-B5DC-6B7B-843EDAF9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E4DA-47E8-56C1-3B84-9B4CC65779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F630F-3538-47B5-8DF7-D9106503E8F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ED05-B249-50DF-85E1-EA33CEF6E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331D4-F201-9AEA-45B7-947CEDD2B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246A-6F58-448F-9984-554E7F57A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95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CDD9-3164-8985-E788-F52451E6E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.NET Interview Questions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A8F16-A939-5D37-CB54-D48EA01CC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334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B9C8-FAA4-9956-E95B-68A1DD6C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garbage collection in C#?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2212-0B31-ED11-31AD-1E9228BB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Garbage collection automatically frees memory used by objects that are no longer referenced.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17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1648-322C-8BA9-04A6-D82234FD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handle exceptions in C#?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E0A2-8E21-9CE0-08CC-B1C01BD0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try-catch-finally blocks:</a:t>
            </a:r>
          </a:p>
          <a:p>
            <a:pPr marL="0" indent="0">
              <a:buNone/>
            </a:pPr>
            <a:r>
              <a:rPr lang="en-IN" dirty="0"/>
              <a:t>try {</a:t>
            </a:r>
          </a:p>
          <a:p>
            <a:pPr marL="0" indent="0">
              <a:buNone/>
            </a:pPr>
            <a:r>
              <a:rPr lang="en-IN" dirty="0"/>
              <a:t>    // risky code</a:t>
            </a:r>
          </a:p>
          <a:p>
            <a:pPr marL="0" indent="0">
              <a:buNone/>
            </a:pPr>
            <a:r>
              <a:rPr lang="en-IN" dirty="0"/>
              <a:t>} catch (Exception ex) {</a:t>
            </a:r>
          </a:p>
          <a:p>
            <a:pPr marL="0" indent="0">
              <a:buNone/>
            </a:pPr>
            <a:r>
              <a:rPr lang="en-IN" dirty="0"/>
              <a:t>    // handle error</a:t>
            </a:r>
          </a:p>
          <a:p>
            <a:pPr marL="0" indent="0">
              <a:buNone/>
            </a:pPr>
            <a:r>
              <a:rPr lang="en-IN" dirty="0"/>
              <a:t>} finally {</a:t>
            </a:r>
          </a:p>
          <a:p>
            <a:pPr marL="0" indent="0">
              <a:buNone/>
            </a:pPr>
            <a:r>
              <a:rPr lang="en-IN" dirty="0"/>
              <a:t>    // cleanup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31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3848-C7C6-1ACE-B5A0-341798745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Core MVC?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DFDF-E0CE-B839-D475-59773E1A6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ASP.NET Core MVC is a framework for building web applications using the Model-View-Controller (MVC) pattern. </a:t>
            </a:r>
          </a:p>
          <a:p>
            <a:r>
              <a:rPr lang="en-US" dirty="0"/>
              <a:t>It separates concerns:</a:t>
            </a:r>
          </a:p>
          <a:p>
            <a:r>
              <a:rPr lang="en-IN" b="1" dirty="0"/>
              <a:t>Model</a:t>
            </a:r>
            <a:r>
              <a:rPr lang="en-IN" dirty="0"/>
              <a:t> = Data</a:t>
            </a:r>
          </a:p>
          <a:p>
            <a:r>
              <a:rPr lang="en-IN" b="1" dirty="0"/>
              <a:t>View</a:t>
            </a:r>
            <a:r>
              <a:rPr lang="en-IN" dirty="0"/>
              <a:t> = UI</a:t>
            </a:r>
          </a:p>
          <a:p>
            <a:r>
              <a:rPr lang="en-IN" b="1" dirty="0"/>
              <a:t>Controller</a:t>
            </a:r>
            <a:r>
              <a:rPr lang="en-IN" dirty="0"/>
              <a:t> = Request handling logic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96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618B-497C-4DAB-E97A-13B1DD1B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key features of ASP.NET Core MVC?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E9EA-9614-5627-EBCE-9522E7E4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Cross-platform support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Razor View Engine</a:t>
            </a:r>
          </a:p>
          <a:p>
            <a:r>
              <a:rPr lang="en-US" dirty="0"/>
              <a:t>Model binding and validation</a:t>
            </a:r>
          </a:p>
          <a:p>
            <a:r>
              <a:rPr lang="en-US" dirty="0"/>
              <a:t>Middleware and routing</a:t>
            </a:r>
          </a:p>
          <a:p>
            <a:r>
              <a:rPr lang="en-US" dirty="0"/>
              <a:t>Tag helpers and View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213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0E1B-12D6-469C-101B-E847DC14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Razor Pages and MVC?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70465-03B4-A891-33CB-EA1FE7492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MVC</a:t>
            </a:r>
            <a:r>
              <a:rPr lang="en-US" dirty="0"/>
              <a:t> separates model, view, and controller into separate files.</a:t>
            </a:r>
          </a:p>
          <a:p>
            <a:r>
              <a:rPr lang="en-US" b="1" dirty="0"/>
              <a:t>Razor Pages</a:t>
            </a:r>
            <a:r>
              <a:rPr lang="en-US" dirty="0"/>
              <a:t> is page-based; each page has its model and code-behind in a single file, suitable for simpler apps.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8162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22BE-F93E-0095-FE29-77CC3D51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routing handled in ASP.NET Core MVC?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89C3-D981-8CB5-5E41-71583F3DD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defines how HTTP requests map to controller actions.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err="1"/>
              <a:t>app.UseRouting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app.UseEndpoints</a:t>
            </a:r>
            <a:r>
              <a:rPr lang="en-IN" dirty="0"/>
              <a:t>(endpoints =&gt;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endpoints.MapControllerRoute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     name: "default",</a:t>
            </a:r>
          </a:p>
          <a:p>
            <a:pPr marL="0" indent="0">
              <a:buNone/>
            </a:pPr>
            <a:r>
              <a:rPr lang="en-IN" dirty="0"/>
              <a:t>        pattern: "{controller=Home}/{action=Index}/{id?}");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4974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E6E95-F4A4-14A3-54DD-5806978C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Model Binding and Validation?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4983E-17BC-0CF5-DD18-DC9F48319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Binding</a:t>
            </a:r>
            <a:r>
              <a:rPr lang="en-US" dirty="0"/>
              <a:t>: Automatically maps form data or query strings to model properties.</a:t>
            </a:r>
          </a:p>
          <a:p>
            <a:r>
              <a:rPr lang="en-US" b="1" dirty="0"/>
              <a:t>Model Validation</a:t>
            </a:r>
            <a:r>
              <a:rPr lang="en-US" dirty="0"/>
              <a:t>: Uses data annotations like [Required], [Range].</a:t>
            </a:r>
          </a:p>
          <a:p>
            <a:pPr marL="0" indent="0">
              <a:buNone/>
            </a:pPr>
            <a:r>
              <a:rPr lang="en-US" dirty="0"/>
              <a:t>[Required]</a:t>
            </a:r>
          </a:p>
          <a:p>
            <a:pPr marL="0" indent="0">
              <a:buNone/>
            </a:pPr>
            <a:r>
              <a:rPr lang="en-US" dirty="0"/>
              <a:t>public string Name { get; set;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254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7E9D-17BD-C868-7295-B9AACEB8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are Tag Helpers?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14D54-B259-FD32-5370-BBAAADBB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 helpers enable server-side code to participate in creating and rendering HTML elements in Razor views.</a:t>
            </a:r>
          </a:p>
          <a:p>
            <a:r>
              <a:rPr lang="en-US" dirty="0"/>
              <a:t>&lt;form </a:t>
            </a:r>
            <a:r>
              <a:rPr lang="en-US" dirty="0">
                <a:solidFill>
                  <a:srgbClr val="FF0000"/>
                </a:solidFill>
              </a:rPr>
              <a:t>asp-controller</a:t>
            </a:r>
            <a:r>
              <a:rPr lang="en-US" dirty="0"/>
              <a:t>="Home" </a:t>
            </a:r>
            <a:r>
              <a:rPr lang="en-US" dirty="0">
                <a:solidFill>
                  <a:srgbClr val="FF0000"/>
                </a:solidFill>
              </a:rPr>
              <a:t>asp-action</a:t>
            </a:r>
            <a:r>
              <a:rPr lang="en-US" dirty="0"/>
              <a:t>="Submit“ </a:t>
            </a:r>
            <a:r>
              <a:rPr lang="en-US" dirty="0">
                <a:solidFill>
                  <a:srgbClr val="FF0000"/>
                </a:solidFill>
              </a:rPr>
              <a:t>asp-area</a:t>
            </a:r>
            <a:r>
              <a:rPr lang="en-US" dirty="0"/>
              <a:t>=“”&gt;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658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B54E-DFBD-F7A7-3E27-3EA4CE7D5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TempData</a:t>
            </a:r>
            <a:r>
              <a:rPr lang="en-US" dirty="0"/>
              <a:t>, </a:t>
            </a:r>
            <a:r>
              <a:rPr lang="en-US" dirty="0" err="1"/>
              <a:t>ViewData</a:t>
            </a:r>
            <a:r>
              <a:rPr lang="en-US" dirty="0"/>
              <a:t>, and </a:t>
            </a:r>
            <a:r>
              <a:rPr lang="en-US" dirty="0" err="1"/>
              <a:t>ViewBag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65E7-6FFF-EBD1-726A-8BCBA2FC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ViewData</a:t>
            </a:r>
            <a:r>
              <a:rPr lang="en-IN" dirty="0"/>
              <a:t>: Dictionary for passing data from Controller to View.</a:t>
            </a:r>
          </a:p>
          <a:p>
            <a:pPr lvl="1"/>
            <a:r>
              <a:rPr lang="en-IN" dirty="0" err="1"/>
              <a:t>ViewData</a:t>
            </a:r>
            <a:r>
              <a:rPr lang="en-IN" dirty="0"/>
              <a:t>[“Name”]= “Naimish”;</a:t>
            </a:r>
          </a:p>
          <a:p>
            <a:endParaRPr lang="en-IN" dirty="0"/>
          </a:p>
          <a:p>
            <a:r>
              <a:rPr lang="en-IN" dirty="0" err="1"/>
              <a:t>ViewBag</a:t>
            </a:r>
            <a:r>
              <a:rPr lang="en-IN" dirty="0"/>
              <a:t>: Dynamic wrapper around </a:t>
            </a:r>
            <a:r>
              <a:rPr lang="en-IN" dirty="0" err="1"/>
              <a:t>ViewData</a:t>
            </a:r>
            <a:r>
              <a:rPr lang="en-IN" dirty="0"/>
              <a:t>.</a:t>
            </a:r>
          </a:p>
          <a:p>
            <a:pPr lvl="1"/>
            <a:r>
              <a:rPr lang="en-IN" dirty="0" err="1"/>
              <a:t>ViewBag.Name</a:t>
            </a:r>
            <a:r>
              <a:rPr lang="en-IN" dirty="0"/>
              <a:t> = “Naimish”;</a:t>
            </a:r>
          </a:p>
          <a:p>
            <a:pPr lvl="1"/>
            <a:endParaRPr lang="en-IN" dirty="0"/>
          </a:p>
          <a:p>
            <a:r>
              <a:rPr lang="en-IN" dirty="0" err="1"/>
              <a:t>TempData</a:t>
            </a:r>
            <a:r>
              <a:rPr lang="en-IN" dirty="0"/>
              <a:t>: Persists data across one redirect (uses session under the hood).</a:t>
            </a:r>
          </a:p>
          <a:p>
            <a:pPr lvl="1"/>
            <a:r>
              <a:rPr lang="en-IN" dirty="0" err="1"/>
              <a:t>TempData</a:t>
            </a:r>
            <a:r>
              <a:rPr lang="en-IN" dirty="0"/>
              <a:t>[“Name”]= “Naimish”;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657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F9D3-82CF-D7B3-02AB-5691C551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Partial View and View Component?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F491-2021-8C83-4C66-89761FA95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View: Reusable Razor UI fragment (like a small layout).</a:t>
            </a:r>
          </a:p>
          <a:p>
            <a:r>
              <a:rPr lang="en-US" dirty="0"/>
              <a:t>View Component: More powerful; includes logic and rendering.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60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A96B-CB33-ACA5-42CD-38652DCB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.NET Framework?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41C1-E17E-CA01-8063-E7A246F3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.NET Framework is a software development platform developed by Microsoft. </a:t>
            </a:r>
          </a:p>
          <a:p>
            <a:pPr algn="just"/>
            <a:r>
              <a:rPr lang="en-US" dirty="0"/>
              <a:t>It provides a controlled environment for developing and running applications. </a:t>
            </a:r>
          </a:p>
          <a:p>
            <a:pPr algn="just"/>
            <a:r>
              <a:rPr lang="en-US" dirty="0"/>
              <a:t>It includes the CLR (Common Language Runtime) and the .NET class libraries.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603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48EE-4317-BD79-6082-05567EB5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file upload in ASP.NET Core MVC?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64AB-EB8C-345C-624C-1C8FC77EA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IFormFile</a:t>
            </a:r>
            <a:r>
              <a:rPr lang="en-US" dirty="0"/>
              <a:t> to handle file uploads.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public async Task&lt;</a:t>
            </a:r>
            <a:r>
              <a:rPr lang="en-IN" dirty="0" err="1"/>
              <a:t>IActionResult</a:t>
            </a:r>
            <a:r>
              <a:rPr lang="en-IN" dirty="0"/>
              <a:t>&gt; Upload(</a:t>
            </a:r>
            <a:r>
              <a:rPr lang="en-IN" dirty="0" err="1"/>
              <a:t>IFormFile</a:t>
            </a:r>
            <a:r>
              <a:rPr lang="en-IN" dirty="0"/>
              <a:t> file)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var path = </a:t>
            </a:r>
            <a:r>
              <a:rPr lang="en-IN" dirty="0" err="1"/>
              <a:t>Path.Combine</a:t>
            </a:r>
            <a:r>
              <a:rPr lang="en-IN" dirty="0"/>
              <a:t>("uploads", </a:t>
            </a:r>
            <a:r>
              <a:rPr lang="en-IN" dirty="0" err="1"/>
              <a:t>file.FileName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using var stream = new </a:t>
            </a:r>
            <a:r>
              <a:rPr lang="en-IN" dirty="0" err="1"/>
              <a:t>FileStream</a:t>
            </a:r>
            <a:r>
              <a:rPr lang="en-IN" dirty="0"/>
              <a:t>(path, </a:t>
            </a:r>
            <a:r>
              <a:rPr lang="en-IN" dirty="0" err="1"/>
              <a:t>FileMode.Create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await </a:t>
            </a:r>
            <a:r>
              <a:rPr lang="en-IN" dirty="0" err="1"/>
              <a:t>file.CopyToAsync</a:t>
            </a:r>
            <a:r>
              <a:rPr lang="en-IN" dirty="0"/>
              <a:t>(stream);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795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645-B54F-6DC2-EB13-C7FC9161F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Anti-Forgery Token and how to use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E51F-047C-D163-10F0-11E476DBC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Prevents CSRF (</a:t>
            </a:r>
            <a:r>
              <a:rPr lang="en-IN" dirty="0"/>
              <a:t>Cross-Site Request Forgery</a:t>
            </a:r>
            <a:r>
              <a:rPr lang="en-US" dirty="0"/>
              <a:t>) attacks. 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@Html.AntiForgeryToken() </a:t>
            </a:r>
            <a:r>
              <a:rPr lang="en-US" dirty="0"/>
              <a:t>in forms (views) and </a:t>
            </a:r>
            <a:r>
              <a:rPr lang="en-US" b="1" dirty="0"/>
              <a:t>[</a:t>
            </a:r>
            <a:r>
              <a:rPr lang="en-US" b="1" dirty="0" err="1"/>
              <a:t>ValidateAntiForgeryToken</a:t>
            </a:r>
            <a:r>
              <a:rPr lang="en-US" b="1" dirty="0"/>
              <a:t>] </a:t>
            </a:r>
            <a:r>
              <a:rPr lang="en-US" dirty="0"/>
              <a:t>in controller actions.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997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F78D-2B12-6CD3-7493-263BCEA1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manage session in ASP.NET Core MVC?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286F-030C-3B3B-5033-49DE42631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Enable session in </a:t>
            </a:r>
            <a:r>
              <a:rPr lang="en-IN" dirty="0" err="1"/>
              <a:t>Program.cs</a:t>
            </a:r>
            <a:r>
              <a:rPr lang="en-IN" dirty="0"/>
              <a:t>:</a:t>
            </a:r>
          </a:p>
          <a:p>
            <a:pPr lvl="1"/>
            <a:r>
              <a:rPr lang="en-IN" dirty="0" err="1"/>
              <a:t>Builder.services.AddSession</a:t>
            </a:r>
            <a:r>
              <a:rPr lang="en-IN" dirty="0"/>
              <a:t>();</a:t>
            </a:r>
          </a:p>
          <a:p>
            <a:pPr lvl="1"/>
            <a:r>
              <a:rPr lang="en-IN" dirty="0" err="1"/>
              <a:t>app.UseSession</a:t>
            </a:r>
            <a:r>
              <a:rPr lang="en-IN" dirty="0"/>
              <a:t>();</a:t>
            </a:r>
            <a:br>
              <a:rPr lang="en-IN" dirty="0"/>
            </a:br>
            <a:endParaRPr lang="en-IN" dirty="0"/>
          </a:p>
          <a:p>
            <a:r>
              <a:rPr lang="en-US" dirty="0"/>
              <a:t>Then use it in controllers:</a:t>
            </a:r>
          </a:p>
          <a:p>
            <a:pPr lvl="1"/>
            <a:r>
              <a:rPr lang="en-US" dirty="0" err="1"/>
              <a:t>HttpContext.Session.SetString</a:t>
            </a:r>
            <a:r>
              <a:rPr lang="en-US" dirty="0"/>
              <a:t>("Name", "John");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63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F564A-1D78-AF3A-A56C-E96903EF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Razor View Engine?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51AEF-07BD-63BD-44B5-AC9049B1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Razor is a markup syntax to embed server-based code (C#) into web pages using .</a:t>
            </a:r>
            <a:r>
              <a:rPr lang="en-US" dirty="0" err="1"/>
              <a:t>cshtml</a:t>
            </a:r>
            <a:r>
              <a:rPr lang="en-US" dirty="0"/>
              <a:t> files.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19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7164-C6C3-664A-6409-AEDA8D34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 in ASP.NET Core?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0B37-1F06-7944-B181-3CFBD022A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Dependency Injection (DI) is a design pattern used to achieve Inversion of Control (IoC). </a:t>
            </a:r>
          </a:p>
          <a:p>
            <a:pPr algn="just"/>
            <a:r>
              <a:rPr lang="en-US" dirty="0"/>
              <a:t>ASP.NET Core has built-in support for DI to inject services into classes.</a:t>
            </a:r>
          </a:p>
          <a:p>
            <a:pPr algn="just"/>
            <a:r>
              <a:rPr lang="en-US" dirty="0"/>
              <a:t>It’s a built-in feature to inject services into controllers or classes via constructor. It promotes loose coupling.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IN" dirty="0" err="1"/>
              <a:t>builder.services.AddScoped</a:t>
            </a:r>
            <a:r>
              <a:rPr lang="en-IN" dirty="0"/>
              <a:t>&lt;</a:t>
            </a:r>
            <a:r>
              <a:rPr lang="en-IN" dirty="0" err="1"/>
              <a:t>IStudentService</a:t>
            </a:r>
            <a:r>
              <a:rPr lang="en-IN" dirty="0"/>
              <a:t>, </a:t>
            </a:r>
            <a:r>
              <a:rPr lang="en-IN" dirty="0" err="1"/>
              <a:t>StudentService</a:t>
            </a:r>
            <a:r>
              <a:rPr lang="en-IN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3232108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A43A-FB61-8B3E-F560-25281880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Framework Core?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BD49-7673-F561-302F-86AB3723F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EF Core is a lightweight, cross-platform ORM for .NET. </a:t>
            </a:r>
          </a:p>
          <a:p>
            <a:pPr algn="just"/>
            <a:r>
              <a:rPr lang="en-US" dirty="0"/>
              <a:t>It allows developers to work with databases using .NET objects, eliminating most of the data-access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A83-B921-11BB-D590-BA87B59C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</a:t>
            </a:r>
            <a:r>
              <a:rPr lang="en-US" dirty="0" err="1"/>
              <a:t>IEnumerable</a:t>
            </a:r>
            <a:r>
              <a:rPr lang="en-US" dirty="0"/>
              <a:t> and </a:t>
            </a:r>
            <a:r>
              <a:rPr lang="en-US" dirty="0" err="1"/>
              <a:t>IQueryable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19969-101B-BF0C-C2A2-412AE4F8F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executes queries in memory (client-side). | </a:t>
            </a:r>
            <a:r>
              <a:rPr lang="en-IN" dirty="0"/>
              <a:t>good for collections</a:t>
            </a:r>
            <a:endParaRPr lang="en-US" dirty="0"/>
          </a:p>
          <a:p>
            <a:r>
              <a:rPr lang="en-US" dirty="0" err="1"/>
              <a:t>IQueryable</a:t>
            </a:r>
            <a:r>
              <a:rPr lang="en-US" dirty="0"/>
              <a:t> executes queries on the database (server-side), which is more efficient for large datasets.</a:t>
            </a:r>
          </a:p>
          <a:p>
            <a:r>
              <a:rPr lang="en-US" dirty="0"/>
              <a:t>It Builds expression trees; executes on 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0356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3638-7F84-80AB-0AAB-27B9B422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Middleware in ASP.NET Core?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297C-3547-39D6-FC29-DD492432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Middleware are components that form a pipeline to handle requests and responses in ASP.NET Core. </a:t>
            </a:r>
          </a:p>
          <a:p>
            <a:pPr algn="just"/>
            <a:r>
              <a:rPr lang="en-US" dirty="0"/>
              <a:t>Examples: authentication, logging, exception handling.</a:t>
            </a:r>
          </a:p>
          <a:p>
            <a:pPr algn="just"/>
            <a:r>
              <a:rPr lang="en-IN" dirty="0" err="1"/>
              <a:t>app.UseMiddleware</a:t>
            </a:r>
            <a:r>
              <a:rPr lang="en-IN" dirty="0"/>
              <a:t>&lt;</a:t>
            </a:r>
            <a:r>
              <a:rPr lang="en-IN" dirty="0" err="1"/>
              <a:t>CustomMiddleware</a:t>
            </a:r>
            <a:r>
              <a:rPr lang="en-IN" dirty="0"/>
              <a:t>&gt;();</a:t>
            </a:r>
          </a:p>
          <a:p>
            <a:pPr algn="just"/>
            <a:endParaRPr lang="en-IN" dirty="0"/>
          </a:p>
          <a:p>
            <a:pPr algn="just"/>
            <a:r>
              <a:rPr lang="en-US" dirty="0"/>
              <a:t>Middleware is software that's assembled into the app pipeline to handle requests and responses. </a:t>
            </a:r>
          </a:p>
          <a:p>
            <a:pPr algn="just"/>
            <a:r>
              <a:rPr lang="en-US" dirty="0"/>
              <a:t>Example: </a:t>
            </a:r>
            <a:r>
              <a:rPr lang="en-US" dirty="0" err="1"/>
              <a:t>UseRouting</a:t>
            </a:r>
            <a:r>
              <a:rPr lang="en-US" dirty="0"/>
              <a:t>(), </a:t>
            </a:r>
            <a:r>
              <a:rPr lang="en-US" dirty="0" err="1"/>
              <a:t>UseAuthorization</a:t>
            </a:r>
            <a:r>
              <a:rPr lang="en-US" dirty="0"/>
              <a:t>(),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932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90C3-407B-59D6-A0FA-BC9C418E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IActionResult</a:t>
            </a:r>
            <a:r>
              <a:rPr lang="en-US" dirty="0"/>
              <a:t> and </a:t>
            </a:r>
            <a:r>
              <a:rPr lang="en-US" dirty="0" err="1"/>
              <a:t>ActionResult</a:t>
            </a:r>
            <a:r>
              <a:rPr lang="en-US" dirty="0"/>
              <a:t>&lt;T&gt;?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FDA9E-ECE8-42A2-57B5-B6A2F9683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/>
              <a:t>IActionResult</a:t>
            </a:r>
            <a:r>
              <a:rPr lang="en-US" dirty="0"/>
              <a:t> is an interface for various return types (Ok(), </a:t>
            </a:r>
            <a:r>
              <a:rPr lang="en-US" dirty="0" err="1"/>
              <a:t>NotFound</a:t>
            </a:r>
            <a:r>
              <a:rPr lang="en-US" dirty="0"/>
              <a:t>(), etc.).</a:t>
            </a:r>
          </a:p>
          <a:p>
            <a:pPr algn="just"/>
            <a:r>
              <a:rPr lang="en-US" dirty="0"/>
              <a:t>Can return any type of HTTP response.</a:t>
            </a:r>
          </a:p>
          <a:p>
            <a:pPr marL="0" indent="0" algn="just">
              <a:buNone/>
            </a:pPr>
            <a:r>
              <a:rPr lang="en-US" dirty="0"/>
              <a:t>public </a:t>
            </a:r>
            <a:r>
              <a:rPr lang="en-US" dirty="0" err="1"/>
              <a:t>IActionResult</a:t>
            </a:r>
            <a:r>
              <a:rPr lang="en-US" dirty="0"/>
              <a:t> Get() =&gt; Ok("Hello");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ActionResult</a:t>
            </a:r>
            <a:r>
              <a:rPr lang="en-US" b="1" dirty="0"/>
              <a:t>&lt;T&gt;</a:t>
            </a:r>
            <a:r>
              <a:rPr lang="en-US" dirty="0"/>
              <a:t> combines T with </a:t>
            </a:r>
            <a:r>
              <a:rPr lang="en-US" dirty="0" err="1"/>
              <a:t>IActionResult</a:t>
            </a:r>
            <a:r>
              <a:rPr lang="en-US" dirty="0"/>
              <a:t>, enabling more flexibility and strong typing.</a:t>
            </a:r>
          </a:p>
          <a:p>
            <a:pPr algn="just"/>
            <a:r>
              <a:rPr lang="en-US" dirty="0"/>
              <a:t>Combines the result type with possible HTTP response types.</a:t>
            </a:r>
          </a:p>
          <a:p>
            <a:pPr marL="0" indent="0" algn="just">
              <a:buNone/>
            </a:pPr>
            <a:r>
              <a:rPr lang="en-US" dirty="0"/>
              <a:t>public </a:t>
            </a:r>
            <a:r>
              <a:rPr lang="en-US" dirty="0" err="1"/>
              <a:t>ActionResult</a:t>
            </a:r>
            <a:r>
              <a:rPr lang="en-US" dirty="0"/>
              <a:t>&lt;string&gt; Get() =&gt; "Hello";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309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6A9C-3DA6-AEA1-BC79-0812440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Repository Pattern?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2027-462E-B21C-63CF-4CDAC887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It’s a design pattern that separates business logic from data access logic. </a:t>
            </a:r>
          </a:p>
          <a:p>
            <a:pPr algn="just"/>
            <a:r>
              <a:rPr lang="en-US" dirty="0"/>
              <a:t>It uses a repository class to perform data operations and hides EF-specific code from the business layer.</a:t>
            </a:r>
          </a:p>
        </p:txBody>
      </p:sp>
    </p:spTree>
    <p:extLst>
      <p:ext uri="{BB962C8B-B14F-4D97-AF65-F5344CB8AC3E}">
        <p14:creationId xmlns:p14="http://schemas.microsoft.com/office/powerpoint/2010/main" val="389064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E058-21D8-63FF-0C79-62419D08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9734A-09E3-00DD-C422-91EF3A285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Common Language Runtime (CLR) is the execution engine for .NET applications. </a:t>
            </a:r>
          </a:p>
          <a:p>
            <a:pPr algn="just"/>
            <a:r>
              <a:rPr lang="en-US" dirty="0"/>
              <a:t>It provides services like memory management, garbage collection, exception handling, type safety, and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5494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D183-CE31-EB15-F785-F38A5009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synchronous and asynchronous actions?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174D-9445-91DC-4424-C61543187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Synchronous: Blocks the thread until task completes.</a:t>
            </a:r>
          </a:p>
          <a:p>
            <a:r>
              <a:rPr lang="en-US" dirty="0"/>
              <a:t>Asynchronous: Frees up the thread, improving scalability.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public async Task&lt;</a:t>
            </a:r>
            <a:r>
              <a:rPr lang="en-IN" dirty="0" err="1"/>
              <a:t>IActionResult</a:t>
            </a:r>
            <a:r>
              <a:rPr lang="en-IN" dirty="0"/>
              <a:t>&gt; Index() {</a:t>
            </a:r>
          </a:p>
          <a:p>
            <a:pPr marL="0" indent="0">
              <a:buNone/>
            </a:pPr>
            <a:r>
              <a:rPr lang="en-IN" dirty="0"/>
              <a:t>    var data = await _</a:t>
            </a:r>
            <a:r>
              <a:rPr lang="en-IN" dirty="0" err="1"/>
              <a:t>service.GetDataAsync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return View(data);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635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EE66-7F7D-9638-4C7C-391B0E36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async/await in C#?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EFA1-848D-F296-FA2D-64B990A2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async and await are used for asynchronous programming. </a:t>
            </a:r>
          </a:p>
          <a:p>
            <a:pPr algn="just"/>
            <a:r>
              <a:rPr lang="en-US" dirty="0"/>
              <a:t>They help improve application responsiveness by freeing up the thread while waiting for I/O operations.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/>
              <a:t>public async Task&lt;string&gt; </a:t>
            </a:r>
            <a:r>
              <a:rPr lang="en-US" dirty="0" err="1"/>
              <a:t>GetDataAsync</a:t>
            </a:r>
            <a:r>
              <a:rPr lang="en-US" dirty="0"/>
              <a:t>() 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return await </a:t>
            </a:r>
            <a:r>
              <a:rPr lang="en-US" dirty="0" err="1"/>
              <a:t>httpClient.GetStringAsync</a:t>
            </a:r>
            <a:r>
              <a:rPr lang="en-US" dirty="0"/>
              <a:t>("https://example.com");</a:t>
            </a:r>
          </a:p>
          <a:p>
            <a:pPr marL="0" indent="0" algn="just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000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B980-0B16-D1D8-84DC-80143909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filters in ASP.NET Core?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7696-3EAC-EA28-86A8-C78989352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Filters are used to run code before or after controller actions:</a:t>
            </a:r>
          </a:p>
          <a:p>
            <a:pPr lvl="1" algn="just"/>
            <a:r>
              <a:rPr lang="en-US" dirty="0" err="1"/>
              <a:t>ActionFilter</a:t>
            </a:r>
            <a:r>
              <a:rPr lang="en-US" dirty="0"/>
              <a:t> : An action filter runs code before or after controller actions.</a:t>
            </a:r>
          </a:p>
          <a:p>
            <a:pPr lvl="1" algn="just"/>
            <a:r>
              <a:rPr lang="en-US" dirty="0" err="1"/>
              <a:t>ExceptionFilter</a:t>
            </a:r>
            <a:r>
              <a:rPr lang="en-US" dirty="0"/>
              <a:t>: Exception filters run when some of the exceptions are unhandled and thrown from an invoked action.</a:t>
            </a:r>
          </a:p>
          <a:p>
            <a:pPr lvl="1" algn="just"/>
            <a:r>
              <a:rPr lang="en-US" dirty="0" err="1"/>
              <a:t>AuthorizationFilter</a:t>
            </a:r>
            <a:r>
              <a:rPr lang="en-US" dirty="0"/>
              <a:t>: An authorization filter is a type of filter that enforces security policies, determining whether a user is authorized to access a specific action method or controller. </a:t>
            </a:r>
          </a:p>
          <a:p>
            <a:endParaRPr lang="en-US" dirty="0"/>
          </a:p>
          <a:p>
            <a:r>
              <a:rPr lang="en-IN" dirty="0"/>
              <a:t>public class </a:t>
            </a:r>
            <a:r>
              <a:rPr lang="en-IN" dirty="0" err="1"/>
              <a:t>MyFilter</a:t>
            </a:r>
            <a:r>
              <a:rPr lang="en-IN" dirty="0"/>
              <a:t> : </a:t>
            </a:r>
            <a:r>
              <a:rPr lang="en-IN" dirty="0" err="1"/>
              <a:t>IActionFilter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108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A732-D66B-C9DE-6145-0FEE9E332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use of </a:t>
            </a:r>
            <a:r>
              <a:rPr lang="en-US" dirty="0" err="1"/>
              <a:t>appsettings.json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DA79-6C4A-E5F9-1B40-F348E626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stores configuration settings like connection strings, keys, URLs, etc.</a:t>
            </a:r>
          </a:p>
          <a:p>
            <a:r>
              <a:rPr lang="en-US" dirty="0"/>
              <a:t>Use </a:t>
            </a:r>
            <a:r>
              <a:rPr lang="en-US" b="1" dirty="0" err="1"/>
              <a:t>IConfiguration</a:t>
            </a:r>
            <a:r>
              <a:rPr lang="en-US" dirty="0"/>
              <a:t> to read values.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ConnectionStrings</a:t>
            </a:r>
            <a:r>
              <a:rPr lang="en-US" dirty="0"/>
              <a:t>": {</a:t>
            </a:r>
          </a:p>
          <a:p>
            <a:pPr marL="0" indent="0">
              <a:buNone/>
            </a:pPr>
            <a:r>
              <a:rPr lang="en-US" dirty="0"/>
              <a:t>    "Default": "Server=.;Database=</a:t>
            </a:r>
            <a:r>
              <a:rPr lang="en-US" dirty="0" err="1"/>
              <a:t>TestDb</a:t>
            </a:r>
            <a:r>
              <a:rPr lang="en-US" dirty="0"/>
              <a:t>;..."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600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F0BF-F08B-9FDA-02E6-A514D801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ASP.NET Core Web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9D6-5B7D-6FD3-5F68-8B41D2E3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ASP.NET Core Web API is a framework for building HTTP services that can be consumed by various clients (mobile, browser, desktop). </a:t>
            </a:r>
          </a:p>
          <a:p>
            <a:pPr algn="just"/>
            <a:r>
              <a:rPr lang="en-US" dirty="0"/>
              <a:t>It's cross-platform and open-source.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516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19AF-3F93-A2D6-3197-56494177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HTTP verbs used in Web APIs?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5283D-572A-62A7-CEFF-B1E59ED5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– Retrieve data</a:t>
            </a:r>
          </a:p>
          <a:p>
            <a:r>
              <a:rPr lang="en-US" dirty="0"/>
              <a:t>POST – Create new resource</a:t>
            </a:r>
          </a:p>
          <a:p>
            <a:r>
              <a:rPr lang="en-US" dirty="0"/>
              <a:t>PUT – Update entire resource</a:t>
            </a:r>
          </a:p>
          <a:p>
            <a:r>
              <a:rPr lang="en-US" dirty="0"/>
              <a:t>PATCH – Update part of a resource</a:t>
            </a:r>
          </a:p>
          <a:p>
            <a:r>
              <a:rPr lang="en-US" dirty="0"/>
              <a:t>DELETE – Remove a resource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25796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D203-F9D1-491F-6FEC-7511301E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model binding in ASP.NET Core?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17D1-6A03-4330-83FE-FFA7D3AB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binding maps incoming HTTP request data (query string, route, body) to action method parameters.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HttpPost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IActionResult</a:t>
            </a:r>
            <a:r>
              <a:rPr lang="en-US" dirty="0"/>
              <a:t> Save(Student model)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  ...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0328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BB8B-55DA-5777-ECA8-FAD239C9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routing in ASP.NET Core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A919-3A45-18BC-94E4-98419568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Using </a:t>
            </a:r>
            <a:r>
              <a:rPr lang="en-US" b="1" dirty="0"/>
              <a:t>attributes</a:t>
            </a:r>
            <a:r>
              <a:rPr lang="en-US" dirty="0"/>
              <a:t> or </a:t>
            </a:r>
            <a:r>
              <a:rPr lang="en-US" b="1" dirty="0"/>
              <a:t>conventional</a:t>
            </a:r>
            <a:r>
              <a:rPr lang="en-US" dirty="0"/>
              <a:t> routing: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[Route("</a:t>
            </a:r>
            <a:r>
              <a:rPr lang="en-IN" dirty="0" err="1"/>
              <a:t>api</a:t>
            </a:r>
            <a:r>
              <a:rPr lang="en-IN" dirty="0"/>
              <a:t>/[controller]")]</a:t>
            </a:r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ApiController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StudentsController</a:t>
            </a:r>
            <a:r>
              <a:rPr lang="en-IN" dirty="0"/>
              <a:t> : </a:t>
            </a:r>
            <a:r>
              <a:rPr lang="en-IN" dirty="0" err="1"/>
              <a:t>ControllerBase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[</a:t>
            </a:r>
            <a:r>
              <a:rPr lang="en-IN" dirty="0" err="1"/>
              <a:t>HttpGet</a:t>
            </a:r>
            <a:r>
              <a:rPr lang="en-IN" dirty="0"/>
              <a:t>("{id}")]</a:t>
            </a:r>
          </a:p>
          <a:p>
            <a:pPr marL="0" indent="0">
              <a:buNone/>
            </a:pPr>
            <a:r>
              <a:rPr lang="en-IN" dirty="0"/>
              <a:t>    public </a:t>
            </a:r>
            <a:r>
              <a:rPr lang="en-IN" dirty="0" err="1"/>
              <a:t>IActionResult</a:t>
            </a:r>
            <a:r>
              <a:rPr lang="en-IN" dirty="0"/>
              <a:t> Get(int id) </a:t>
            </a:r>
            <a:br>
              <a:rPr lang="en-IN" dirty="0"/>
            </a:br>
            <a:r>
              <a:rPr lang="en-IN" dirty="0"/>
              <a:t>	{</a:t>
            </a:r>
          </a:p>
          <a:p>
            <a:pPr marL="0" indent="0">
              <a:buNone/>
            </a:pPr>
            <a:r>
              <a:rPr lang="en-IN" dirty="0"/>
              <a:t>		 ... 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248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5B0C-2B52-AE73-4292-316BFE25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attribute routing?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C43B-F5C0-D907-F670-F3E21F7EF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defining routes directly on controller actions using attributes.</a:t>
            </a:r>
          </a:p>
          <a:p>
            <a:pPr marL="0" indent="0">
              <a:buNone/>
            </a:pPr>
            <a:r>
              <a:rPr lang="en-IN" dirty="0"/>
              <a:t>[</a:t>
            </a:r>
            <a:r>
              <a:rPr lang="en-IN" dirty="0" err="1"/>
              <a:t>HttpGet</a:t>
            </a:r>
            <a:r>
              <a:rPr lang="en-IN" dirty="0"/>
              <a:t>("student/{id}")]</a:t>
            </a:r>
          </a:p>
        </p:txBody>
      </p:sp>
    </p:spTree>
    <p:extLst>
      <p:ext uri="{BB962C8B-B14F-4D97-AF65-F5344CB8AC3E}">
        <p14:creationId xmlns:p14="http://schemas.microsoft.com/office/powerpoint/2010/main" val="4021144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C2C18-94EA-550F-0DCB-7C2BCC7B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exceptions in ASP.NET Core Web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C688B-4540-7AFD-3F2E-5C87E402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global exception middleware:</a:t>
            </a:r>
          </a:p>
          <a:p>
            <a:pPr marL="0" indent="0">
              <a:buNone/>
            </a:pPr>
            <a:r>
              <a:rPr lang="en-IN" dirty="0" err="1"/>
              <a:t>app.UseExceptionHandler</a:t>
            </a:r>
            <a:r>
              <a:rPr lang="en-IN" dirty="0"/>
              <a:t>("/error");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Or write custom middleware.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14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46F6-66B7-7A50-26A6-FB0C726C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value type and reference type?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FEDD-FF53-DC43-046B-AA78F48D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types store data directly (e.g., int, double, struct).</a:t>
            </a:r>
          </a:p>
          <a:p>
            <a:r>
              <a:rPr lang="en-US" dirty="0"/>
              <a:t>Reference types store a reference to the data’s memory address (e.g., class, string, array).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62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C476-C1E7-A5DB-FCA9-2B3CEA7F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Swagger and why is it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D6FF-1495-28BF-E800-BE7CFEF3C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 (via </a:t>
            </a:r>
            <a:r>
              <a:rPr lang="en-US" dirty="0" err="1"/>
              <a:t>Swashbuckle</a:t>
            </a:r>
            <a:r>
              <a:rPr lang="en-US" dirty="0"/>
              <a:t>) generates interactive API documentation.</a:t>
            </a:r>
          </a:p>
          <a:p>
            <a:r>
              <a:rPr lang="en-US" dirty="0"/>
              <a:t>It helps test endpoints and understand contracts.</a:t>
            </a:r>
          </a:p>
          <a:p>
            <a:endParaRPr lang="en-US" dirty="0"/>
          </a:p>
          <a:p>
            <a:r>
              <a:rPr lang="en-IN" dirty="0" err="1"/>
              <a:t>builder.services.AddSwaggerGen</a:t>
            </a:r>
            <a:r>
              <a:rPr lang="en-IN" dirty="0"/>
              <a:t>();</a:t>
            </a:r>
          </a:p>
          <a:p>
            <a:r>
              <a:rPr lang="en-IN" dirty="0" err="1"/>
              <a:t>app.UseSwagger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92546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3C550-8996-DEA4-69E4-8BF272261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JWT Authentication?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2228-8B1B-5892-270B-60F392307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329" cy="4351338"/>
          </a:xfrm>
        </p:spPr>
        <p:txBody>
          <a:bodyPr/>
          <a:lstStyle/>
          <a:p>
            <a:pPr algn="just"/>
            <a:r>
              <a:rPr lang="en-US" dirty="0"/>
              <a:t>JWT (JSON Web Token) is a token-based authentication mechanism used in APIs. </a:t>
            </a:r>
          </a:p>
          <a:p>
            <a:pPr algn="just"/>
            <a:r>
              <a:rPr lang="en-US" dirty="0"/>
              <a:t>It contains claims and is signed with a secret key. </a:t>
            </a:r>
          </a:p>
          <a:p>
            <a:pPr algn="just"/>
            <a:r>
              <a:rPr lang="en-US" dirty="0"/>
              <a:t>The client sends the JWT in the Authorization header.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A373B-10BB-004B-66C4-7773EC227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576" y="1374897"/>
            <a:ext cx="4407918" cy="498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35C53-96BA-A008-4802-57104E52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implement JWT authentication in Web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12B1-021A-8BC8-C841-6076C77D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JWT package</a:t>
            </a:r>
          </a:p>
          <a:p>
            <a:r>
              <a:rPr lang="en-IN" dirty="0"/>
              <a:t>Configure authentication in </a:t>
            </a:r>
            <a:r>
              <a:rPr lang="en-IN" dirty="0" err="1"/>
              <a:t>Program.cs</a:t>
            </a:r>
            <a:endParaRPr lang="en-IN" dirty="0"/>
          </a:p>
          <a:p>
            <a:r>
              <a:rPr lang="en-IN" dirty="0"/>
              <a:t>Use [Authorize] attribute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 err="1"/>
              <a:t>services.AddAuthentication</a:t>
            </a:r>
            <a:r>
              <a:rPr lang="en-IN" dirty="0"/>
              <a:t>(</a:t>
            </a:r>
            <a:r>
              <a:rPr lang="en-IN" dirty="0" err="1"/>
              <a:t>JwtBearerDefaults.AuthenticationScheme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.</a:t>
            </a:r>
            <a:r>
              <a:rPr lang="en-IN" dirty="0" err="1"/>
              <a:t>AddJwtBearer</a:t>
            </a:r>
            <a:r>
              <a:rPr lang="en-IN" dirty="0"/>
              <a:t>(...);</a:t>
            </a:r>
          </a:p>
        </p:txBody>
      </p:sp>
    </p:spTree>
    <p:extLst>
      <p:ext uri="{BB962C8B-B14F-4D97-AF65-F5344CB8AC3E}">
        <p14:creationId xmlns:p14="http://schemas.microsoft.com/office/powerpoint/2010/main" val="1260060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122A-D749-5640-5885-76D65B65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version an ASP.NET Core Web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0C18-854F-CFCA-CB19-ADE7DB743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Microsoft.AspNetCore.Mvc.Versioning</a:t>
            </a:r>
            <a:r>
              <a:rPr lang="en-US" dirty="0"/>
              <a:t> package and add:</a:t>
            </a:r>
          </a:p>
          <a:p>
            <a:endParaRPr lang="en-US" dirty="0"/>
          </a:p>
          <a:p>
            <a:r>
              <a:rPr lang="en-US" dirty="0" err="1"/>
              <a:t>builder.services.AddApiVersioning</a:t>
            </a:r>
            <a:r>
              <a:rPr lang="en-US" dirty="0"/>
              <a:t>(); (add it in </a:t>
            </a:r>
            <a:r>
              <a:rPr lang="en-US" dirty="0" err="1"/>
              <a:t>program.cs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At Controller Level</a:t>
            </a:r>
          </a:p>
          <a:p>
            <a:pPr lvl="1"/>
            <a:r>
              <a:rPr lang="en-IN" dirty="0"/>
              <a:t>[</a:t>
            </a:r>
            <a:r>
              <a:rPr lang="en-IN" dirty="0" err="1"/>
              <a:t>ApiVersion</a:t>
            </a:r>
            <a:r>
              <a:rPr lang="en-IN" dirty="0"/>
              <a:t>("1.0")]</a:t>
            </a:r>
          </a:p>
          <a:p>
            <a:pPr lvl="1"/>
            <a:r>
              <a:rPr lang="en-IN" dirty="0"/>
              <a:t>[Route("</a:t>
            </a:r>
            <a:r>
              <a:rPr lang="en-IN" dirty="0" err="1"/>
              <a:t>api</a:t>
            </a:r>
            <a:r>
              <a:rPr lang="en-IN" dirty="0"/>
              <a:t>/v{</a:t>
            </a:r>
            <a:r>
              <a:rPr lang="en-IN" dirty="0" err="1"/>
              <a:t>version:apiVersion</a:t>
            </a:r>
            <a:r>
              <a:rPr lang="en-IN" dirty="0"/>
              <a:t>}/[controller]")]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73252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023A-7743-6FEB-D090-86F4F22C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validate models in Web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AE29-5FBB-9EFF-28D5-C39FD69B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data annotations like [Required], [</a:t>
            </a:r>
            <a:r>
              <a:rPr lang="en-US" dirty="0" err="1"/>
              <a:t>StringLength</a:t>
            </a:r>
            <a:r>
              <a:rPr lang="en-US" dirty="0"/>
              <a:t>]. ASP.NET Core automatically validates if [</a:t>
            </a:r>
            <a:r>
              <a:rPr lang="en-US" dirty="0" err="1"/>
              <a:t>ApiController</a:t>
            </a:r>
            <a:r>
              <a:rPr lang="en-US" dirty="0"/>
              <a:t>] is used.</a:t>
            </a:r>
          </a:p>
          <a:p>
            <a:endParaRPr lang="en-US" dirty="0"/>
          </a:p>
          <a:p>
            <a:r>
              <a:rPr lang="en-US" dirty="0"/>
              <a:t>[Required]</a:t>
            </a:r>
          </a:p>
          <a:p>
            <a:r>
              <a:rPr lang="en-US" dirty="0"/>
              <a:t>public string Name { get; set;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408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6A29-FD7F-0818-376C-50A0F39C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secure Web API?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0E5BE-8B05-553F-F652-23474EE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HTTPS</a:t>
            </a:r>
          </a:p>
          <a:p>
            <a:r>
              <a:rPr lang="en-IN" dirty="0"/>
              <a:t>Implement JWT or </a:t>
            </a:r>
            <a:r>
              <a:rPr lang="en-IN" dirty="0" err="1"/>
              <a:t>Oauth</a:t>
            </a:r>
            <a:endParaRPr lang="en-IN" dirty="0"/>
          </a:p>
          <a:p>
            <a:r>
              <a:rPr lang="en-IN" dirty="0"/>
              <a:t>Validate user input</a:t>
            </a:r>
          </a:p>
          <a:p>
            <a:r>
              <a:rPr lang="en-IN" dirty="0"/>
              <a:t>Avoid exposing sensitive data</a:t>
            </a:r>
          </a:p>
          <a:p>
            <a:r>
              <a:rPr lang="en-IN" dirty="0"/>
              <a:t>Use CORS</a:t>
            </a:r>
          </a:p>
        </p:txBody>
      </p:sp>
    </p:spTree>
    <p:extLst>
      <p:ext uri="{BB962C8B-B14F-4D97-AF65-F5344CB8AC3E}">
        <p14:creationId xmlns:p14="http://schemas.microsoft.com/office/powerpoint/2010/main" val="3573989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91A3-8710-D082-CD6A-4F503B7E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CORS and how to configure 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BED0-3035-1DA6-BE15-070D1A883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CORS (Cross-Origin Resource Sharing) allows your API to be called from different domains.</a:t>
            </a:r>
          </a:p>
          <a:p>
            <a:endParaRPr lang="en-US" dirty="0"/>
          </a:p>
          <a:p>
            <a:r>
              <a:rPr lang="en-US" dirty="0"/>
              <a:t>Add this in </a:t>
            </a:r>
            <a:r>
              <a:rPr lang="en-US" dirty="0" err="1"/>
              <a:t>program.cs</a:t>
            </a:r>
            <a:endParaRPr lang="en-US" dirty="0"/>
          </a:p>
          <a:p>
            <a:pPr marL="0" indent="0">
              <a:buNone/>
            </a:pPr>
            <a:r>
              <a:rPr lang="en-IN" dirty="0" err="1"/>
              <a:t>Builder.services.AddCors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app.UseCors</a:t>
            </a:r>
            <a:r>
              <a:rPr lang="en-IN" dirty="0"/>
              <a:t>(x =&gt; </a:t>
            </a:r>
            <a:r>
              <a:rPr lang="en-IN" dirty="0" err="1"/>
              <a:t>x.AllowAnyOrigin</a:t>
            </a:r>
            <a:r>
              <a:rPr lang="en-IN" dirty="0"/>
              <a:t>().</a:t>
            </a:r>
            <a:r>
              <a:rPr lang="en-IN" dirty="0" err="1"/>
              <a:t>AllowAnyMethod</a:t>
            </a:r>
            <a:r>
              <a:rPr lang="en-IN" dirty="0"/>
              <a:t>().</a:t>
            </a:r>
            <a:r>
              <a:rPr lang="en-IN" dirty="0" err="1"/>
              <a:t>AllowAnyHeader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2326539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5F08-8FCC-B55E-3543-1841D04E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#1 - Restrict Page Access Based on Role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5978-05CD-3145-47AE-F5D263E0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want to allow only Admin users to access a certain page (e.g., /Admin/Dashboard). </a:t>
            </a:r>
          </a:p>
          <a:p>
            <a:r>
              <a:rPr lang="en-US" dirty="0"/>
              <a:t>How do you restrict access?</a:t>
            </a:r>
          </a:p>
          <a:p>
            <a:pPr lvl="1"/>
            <a:r>
              <a:rPr lang="en-US" dirty="0"/>
              <a:t>Add [Authorize] with roles:</a:t>
            </a:r>
          </a:p>
          <a:p>
            <a:pPr marL="457200" lvl="1" indent="0">
              <a:buNone/>
            </a:pPr>
            <a:r>
              <a:rPr lang="en-US" dirty="0"/>
              <a:t>[Authorize(Roles = "Admin")]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AdminController</a:t>
            </a:r>
            <a:r>
              <a:rPr lang="en-US" dirty="0"/>
              <a:t> : Controller {</a:t>
            </a:r>
          </a:p>
          <a:p>
            <a:pPr marL="457200" lvl="1" indent="0">
              <a:buNone/>
            </a:pPr>
            <a:r>
              <a:rPr lang="en-US" dirty="0"/>
              <a:t>    public </a:t>
            </a:r>
            <a:r>
              <a:rPr lang="en-US" dirty="0" err="1"/>
              <a:t>IActionResult</a:t>
            </a:r>
            <a:r>
              <a:rPr lang="en-US" dirty="0"/>
              <a:t> Dashboard() {</a:t>
            </a:r>
          </a:p>
          <a:p>
            <a:pPr marL="457200" lvl="1" indent="0">
              <a:buNone/>
            </a:pPr>
            <a:r>
              <a:rPr lang="en-US" dirty="0"/>
              <a:t>        return View();</a:t>
            </a:r>
          </a:p>
          <a:p>
            <a:pPr marL="457200" lvl="1" indent="0">
              <a:buNone/>
            </a:pPr>
            <a:r>
              <a:rPr lang="en-US" dirty="0"/>
              <a:t>    }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Ensure roles are assigned during authentication.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289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69F1-6813-B0FA-793F-5556EB74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#2 - Edit Form Pre-Filled with Existing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15EBC-7F5C-502A-CECA-0E170831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499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In your edit form, you want to pre-fill fields with existing data from the database. How do you handle that?</a:t>
            </a:r>
          </a:p>
          <a:p>
            <a:pPr marL="0" indent="0">
              <a:buNone/>
            </a:pPr>
            <a:r>
              <a:rPr lang="en-IN" sz="2300" dirty="0"/>
              <a:t>[</a:t>
            </a:r>
            <a:r>
              <a:rPr lang="en-IN" sz="2300" dirty="0" err="1"/>
              <a:t>HttpGet</a:t>
            </a:r>
            <a:r>
              <a:rPr lang="en-IN" sz="2300" dirty="0"/>
              <a:t>]</a:t>
            </a:r>
          </a:p>
          <a:p>
            <a:pPr marL="0" indent="0">
              <a:buNone/>
            </a:pPr>
            <a:r>
              <a:rPr lang="en-IN" sz="2300" dirty="0"/>
              <a:t>public </a:t>
            </a:r>
            <a:r>
              <a:rPr lang="en-IN" sz="2300" dirty="0" err="1"/>
              <a:t>IActionResult</a:t>
            </a:r>
            <a:r>
              <a:rPr lang="en-IN" sz="2300" dirty="0"/>
              <a:t> Edit(int id) </a:t>
            </a:r>
          </a:p>
          <a:p>
            <a:pPr marL="0" indent="0">
              <a:buNone/>
            </a:pPr>
            <a:r>
              <a:rPr lang="en-IN" sz="2300" dirty="0"/>
              <a:t>{</a:t>
            </a:r>
          </a:p>
          <a:p>
            <a:pPr marL="0" indent="0">
              <a:buNone/>
            </a:pPr>
            <a:r>
              <a:rPr lang="en-IN" sz="2300" dirty="0"/>
              <a:t>    var student = _</a:t>
            </a:r>
            <a:r>
              <a:rPr lang="en-IN" sz="2300" dirty="0" err="1"/>
              <a:t>context.Students.Find</a:t>
            </a:r>
            <a:r>
              <a:rPr lang="en-IN" sz="2300" dirty="0"/>
              <a:t>(id);</a:t>
            </a:r>
          </a:p>
          <a:p>
            <a:pPr marL="0" indent="0">
              <a:buNone/>
            </a:pPr>
            <a:r>
              <a:rPr lang="en-IN" sz="2300" dirty="0"/>
              <a:t>    if (student == null) </a:t>
            </a:r>
          </a:p>
          <a:p>
            <a:pPr marL="0" indent="0">
              <a:buNone/>
            </a:pPr>
            <a:r>
              <a:rPr lang="en-IN" sz="2300" dirty="0"/>
              <a:t>	return </a:t>
            </a:r>
            <a:r>
              <a:rPr lang="en-IN" sz="2300" dirty="0" err="1"/>
              <a:t>NotFound</a:t>
            </a:r>
            <a:r>
              <a:rPr lang="en-IN" sz="2300" dirty="0"/>
              <a:t>();</a:t>
            </a:r>
          </a:p>
          <a:p>
            <a:pPr marL="0" indent="0">
              <a:buNone/>
            </a:pPr>
            <a:r>
              <a:rPr lang="en-IN" sz="2300" dirty="0"/>
              <a:t>    return View(student);</a:t>
            </a:r>
          </a:p>
          <a:p>
            <a:pPr marL="0" indent="0">
              <a:buNone/>
            </a:pPr>
            <a:r>
              <a:rPr lang="en-IN" sz="23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C78DD-610C-7719-3F18-67B7F8288D59}"/>
              </a:ext>
            </a:extLst>
          </p:cNvPr>
          <p:cNvSpPr txBox="1"/>
          <p:nvPr/>
        </p:nvSpPr>
        <p:spPr>
          <a:xfrm>
            <a:off x="6520329" y="1825625"/>
            <a:ext cx="5564095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300" dirty="0"/>
              <a:t>[</a:t>
            </a:r>
            <a:r>
              <a:rPr lang="en-IN" sz="2300" dirty="0" err="1"/>
              <a:t>HttpPost</a:t>
            </a:r>
            <a:r>
              <a:rPr lang="en-IN" sz="2300" dirty="0"/>
              <a:t>]</a:t>
            </a:r>
          </a:p>
          <a:p>
            <a:pPr marL="0" indent="0">
              <a:buNone/>
            </a:pPr>
            <a:r>
              <a:rPr lang="en-IN" sz="2300" dirty="0"/>
              <a:t>public </a:t>
            </a:r>
            <a:r>
              <a:rPr lang="en-IN" sz="2300" dirty="0" err="1"/>
              <a:t>IActionResult</a:t>
            </a:r>
            <a:r>
              <a:rPr lang="en-IN" sz="2300" dirty="0"/>
              <a:t> Edit(Student model) </a:t>
            </a:r>
          </a:p>
          <a:p>
            <a:pPr marL="0" indent="0">
              <a:buNone/>
            </a:pPr>
            <a:r>
              <a:rPr lang="en-IN" sz="2300" dirty="0"/>
              <a:t>{</a:t>
            </a:r>
          </a:p>
          <a:p>
            <a:pPr marL="0" indent="0">
              <a:buNone/>
            </a:pPr>
            <a:r>
              <a:rPr lang="en-IN" sz="2300" dirty="0"/>
              <a:t>    if (!</a:t>
            </a:r>
            <a:r>
              <a:rPr lang="en-IN" sz="2300" dirty="0" err="1"/>
              <a:t>ModelState.IsValid</a:t>
            </a:r>
            <a:r>
              <a:rPr lang="en-IN" sz="2300" dirty="0"/>
              <a:t>) </a:t>
            </a:r>
          </a:p>
          <a:p>
            <a:pPr marL="0" indent="0">
              <a:buNone/>
            </a:pPr>
            <a:r>
              <a:rPr lang="en-IN" sz="2300" dirty="0"/>
              <a:t>	return View(model);</a:t>
            </a:r>
          </a:p>
          <a:p>
            <a:pPr marL="0" indent="0">
              <a:buNone/>
            </a:pPr>
            <a:endParaRPr lang="en-IN" sz="2300" dirty="0"/>
          </a:p>
          <a:p>
            <a:pPr marL="0" indent="0">
              <a:buNone/>
            </a:pPr>
            <a:r>
              <a:rPr lang="en-IN" sz="2300" dirty="0"/>
              <a:t>    _</a:t>
            </a:r>
            <a:r>
              <a:rPr lang="en-IN" sz="2300" dirty="0" err="1"/>
              <a:t>context.Students.Update</a:t>
            </a:r>
            <a:r>
              <a:rPr lang="en-IN" sz="2300" dirty="0"/>
              <a:t>(model);</a:t>
            </a:r>
          </a:p>
          <a:p>
            <a:pPr marL="0" indent="0">
              <a:buNone/>
            </a:pPr>
            <a:r>
              <a:rPr lang="en-IN" sz="2300" dirty="0"/>
              <a:t>    _</a:t>
            </a:r>
            <a:r>
              <a:rPr lang="en-IN" sz="2300" dirty="0" err="1"/>
              <a:t>context.SaveChanges</a:t>
            </a:r>
            <a:r>
              <a:rPr lang="en-IN" sz="2300" dirty="0"/>
              <a:t>();</a:t>
            </a:r>
          </a:p>
          <a:p>
            <a:pPr marL="0" indent="0">
              <a:buNone/>
            </a:pPr>
            <a:r>
              <a:rPr lang="en-IN" sz="2300" dirty="0"/>
              <a:t>    return </a:t>
            </a:r>
            <a:r>
              <a:rPr lang="en-IN" sz="2300" dirty="0" err="1"/>
              <a:t>RedirectToAction</a:t>
            </a:r>
            <a:r>
              <a:rPr lang="en-IN" sz="2300" dirty="0"/>
              <a:t>("Index");</a:t>
            </a:r>
          </a:p>
          <a:p>
            <a:pPr marL="0" indent="0">
              <a:buNone/>
            </a:pPr>
            <a:r>
              <a:rPr lang="en-IN" sz="23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0478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23F7-1874-7991-B612-87854753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#3 - AJAX-Based CRUD for Dynamic Page Updates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5471-8DB5-CD26-E1D4-FA78485E7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20765" cy="4351338"/>
          </a:xfrm>
        </p:spPr>
        <p:txBody>
          <a:bodyPr>
            <a:noAutofit/>
          </a:bodyPr>
          <a:lstStyle/>
          <a:p>
            <a:r>
              <a:rPr lang="en-US" sz="2000" dirty="0"/>
              <a:t>Your client wants the create, update, and delete operations to happen without full page reloads. </a:t>
            </a:r>
          </a:p>
          <a:p>
            <a:r>
              <a:rPr lang="en-US" sz="2000" dirty="0"/>
              <a:t>How would you do this in MVC?</a:t>
            </a:r>
          </a:p>
          <a:p>
            <a:endParaRPr lang="en-US" sz="2000" dirty="0"/>
          </a:p>
          <a:p>
            <a:r>
              <a:rPr lang="en-IN" sz="2000" dirty="0"/>
              <a:t>Use jQuery AJAX:</a:t>
            </a:r>
          </a:p>
          <a:p>
            <a:pPr marL="0" indent="0">
              <a:buNone/>
            </a:pPr>
            <a:r>
              <a:rPr lang="en-IN" sz="2000" dirty="0"/>
              <a:t>$.ajax({</a:t>
            </a:r>
          </a:p>
          <a:p>
            <a:pPr marL="0" indent="0">
              <a:buNone/>
            </a:pPr>
            <a:r>
              <a:rPr lang="en-IN" sz="2000" dirty="0"/>
              <a:t>    url: '/Student/Create',</a:t>
            </a:r>
          </a:p>
          <a:p>
            <a:pPr marL="0" indent="0">
              <a:buNone/>
            </a:pPr>
            <a:r>
              <a:rPr lang="en-IN" sz="2000" dirty="0"/>
              <a:t>    type: 'POST',</a:t>
            </a:r>
          </a:p>
          <a:p>
            <a:pPr marL="0" indent="0">
              <a:buNone/>
            </a:pPr>
            <a:r>
              <a:rPr lang="en-IN" sz="2000" dirty="0"/>
              <a:t>    data: $('#</a:t>
            </a:r>
            <a:r>
              <a:rPr lang="en-IN" sz="2000" dirty="0" err="1"/>
              <a:t>createForm</a:t>
            </a:r>
            <a:r>
              <a:rPr lang="en-IN" sz="2000" dirty="0"/>
              <a:t>').serialize(),</a:t>
            </a:r>
          </a:p>
          <a:p>
            <a:pPr marL="0" indent="0">
              <a:buNone/>
            </a:pPr>
            <a:r>
              <a:rPr lang="en-IN" sz="2000" dirty="0"/>
              <a:t>    success: function(result) {</a:t>
            </a:r>
          </a:p>
          <a:p>
            <a:pPr marL="0" indent="0">
              <a:buNone/>
            </a:pPr>
            <a:r>
              <a:rPr lang="en-IN" sz="2000" dirty="0"/>
              <a:t>        $('#</a:t>
            </a:r>
            <a:r>
              <a:rPr lang="en-IN" sz="2000" dirty="0" err="1"/>
              <a:t>studentList</a:t>
            </a:r>
            <a:r>
              <a:rPr lang="en-IN" sz="2000" dirty="0"/>
              <a:t>').html(result);</a:t>
            </a:r>
          </a:p>
          <a:p>
            <a:pPr marL="0" indent="0"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r>
              <a:rPr lang="en-IN" sz="2000" dirty="0"/>
              <a:t>});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13131B-C25D-982D-6348-FDBEB62BEA56}"/>
              </a:ext>
            </a:extLst>
          </p:cNvPr>
          <p:cNvSpPr/>
          <p:nvPr/>
        </p:nvSpPr>
        <p:spPr>
          <a:xfrm>
            <a:off x="6645835" y="1825625"/>
            <a:ext cx="5044141" cy="2402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In controller, return a Partial View:</a:t>
            </a:r>
          </a:p>
          <a:p>
            <a:r>
              <a:rPr lang="en-IN" sz="2000" dirty="0">
                <a:solidFill>
                  <a:schemeClr val="tx1"/>
                </a:solidFill>
              </a:rPr>
              <a:t>[</a:t>
            </a:r>
            <a:r>
              <a:rPr lang="en-IN" sz="2000" dirty="0" err="1">
                <a:solidFill>
                  <a:schemeClr val="tx1"/>
                </a:solidFill>
              </a:rPr>
              <a:t>HttpPost</a:t>
            </a:r>
            <a:r>
              <a:rPr lang="en-IN" sz="2000" dirty="0">
                <a:solidFill>
                  <a:schemeClr val="tx1"/>
                </a:solidFill>
              </a:rPr>
              <a:t>]</a:t>
            </a:r>
          </a:p>
          <a:p>
            <a:r>
              <a:rPr lang="en-IN" sz="2000" dirty="0">
                <a:solidFill>
                  <a:schemeClr val="tx1"/>
                </a:solidFill>
              </a:rPr>
              <a:t>public </a:t>
            </a:r>
            <a:r>
              <a:rPr lang="en-IN" sz="2000" dirty="0" err="1">
                <a:solidFill>
                  <a:schemeClr val="tx1"/>
                </a:solidFill>
              </a:rPr>
              <a:t>IActionResult</a:t>
            </a:r>
            <a:r>
              <a:rPr lang="en-IN" sz="2000" dirty="0">
                <a:solidFill>
                  <a:schemeClr val="tx1"/>
                </a:solidFill>
              </a:rPr>
              <a:t> Create(Student model) </a:t>
            </a:r>
          </a:p>
          <a:p>
            <a:r>
              <a:rPr lang="en-IN" sz="2000" dirty="0">
                <a:solidFill>
                  <a:schemeClr val="tx1"/>
                </a:solidFill>
              </a:rPr>
              <a:t>{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_</a:t>
            </a:r>
            <a:r>
              <a:rPr lang="en-IN" sz="2000" dirty="0" err="1">
                <a:solidFill>
                  <a:schemeClr val="tx1"/>
                </a:solidFill>
              </a:rPr>
              <a:t>context.Students.Add</a:t>
            </a:r>
            <a:r>
              <a:rPr lang="en-IN" sz="2000" dirty="0">
                <a:solidFill>
                  <a:schemeClr val="tx1"/>
                </a:solidFill>
              </a:rPr>
              <a:t>(model);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_</a:t>
            </a:r>
            <a:r>
              <a:rPr lang="en-IN" sz="2000" dirty="0" err="1">
                <a:solidFill>
                  <a:schemeClr val="tx1"/>
                </a:solidFill>
              </a:rPr>
              <a:t>context.SaveChanges</a:t>
            </a:r>
            <a:r>
              <a:rPr lang="en-IN" sz="2000" dirty="0">
                <a:solidFill>
                  <a:schemeClr val="tx1"/>
                </a:solidFill>
              </a:rPr>
              <a:t>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var students = _</a:t>
            </a:r>
            <a:r>
              <a:rPr lang="en-IN" sz="2000" dirty="0" err="1">
                <a:solidFill>
                  <a:schemeClr val="tx1"/>
                </a:solidFill>
              </a:rPr>
              <a:t>context.Students.ToList</a:t>
            </a:r>
            <a:r>
              <a:rPr lang="en-IN" sz="2000" dirty="0">
                <a:solidFill>
                  <a:schemeClr val="tx1"/>
                </a:solidFill>
              </a:rPr>
              <a:t>();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    return </a:t>
            </a:r>
            <a:r>
              <a:rPr lang="en-IN" sz="2000" dirty="0" err="1">
                <a:solidFill>
                  <a:schemeClr val="tx1"/>
                </a:solidFill>
              </a:rPr>
              <a:t>PartialView</a:t>
            </a:r>
            <a:r>
              <a:rPr lang="en-IN" sz="2000" dirty="0">
                <a:solidFill>
                  <a:schemeClr val="tx1"/>
                </a:solidFill>
              </a:rPr>
              <a:t>("_</a:t>
            </a:r>
            <a:r>
              <a:rPr lang="en-IN" sz="2000" dirty="0" err="1">
                <a:solidFill>
                  <a:schemeClr val="tx1"/>
                </a:solidFill>
              </a:rPr>
              <a:t>StudentList</a:t>
            </a:r>
            <a:r>
              <a:rPr lang="en-IN" sz="2000" dirty="0">
                <a:solidFill>
                  <a:schemeClr val="tx1"/>
                </a:solidFill>
              </a:rPr>
              <a:t>", students);</a:t>
            </a:r>
          </a:p>
          <a:p>
            <a:r>
              <a:rPr lang="en-IN" sz="20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908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1CBE2-E567-53C8-648A-CD044A1E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boxing and unboxing?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BC2F8-B5ED-CCD5-8679-216150119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Boxing</a:t>
            </a:r>
            <a:r>
              <a:rPr lang="en-US" dirty="0"/>
              <a:t>: Converting a value type to an object type.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r>
              <a:rPr lang="en-US" dirty="0"/>
              <a:t>object obj = </a:t>
            </a:r>
            <a:r>
              <a:rPr lang="en-US" dirty="0" err="1"/>
              <a:t>i</a:t>
            </a:r>
            <a:r>
              <a:rPr lang="en-US" dirty="0"/>
              <a:t>; // boxing</a:t>
            </a:r>
          </a:p>
          <a:p>
            <a:endParaRPr lang="en-US" dirty="0"/>
          </a:p>
          <a:p>
            <a:r>
              <a:rPr lang="en-US" b="1" dirty="0"/>
              <a:t>Unboxing</a:t>
            </a:r>
            <a:r>
              <a:rPr lang="en-US" dirty="0"/>
              <a:t>: Converting an object type back to a value type.</a:t>
            </a:r>
          </a:p>
          <a:p>
            <a:r>
              <a:rPr lang="nl-NL" dirty="0"/>
              <a:t>int j = (int)obj; // unboxing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572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4953-2B78-3116-1DB3-8534478A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#4 - Centralized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233F6-6AB6-59C6-863D-F5683C86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catch unexpected exceptions across your entire application and show a custom error page?</a:t>
            </a:r>
          </a:p>
          <a:p>
            <a:r>
              <a:rPr lang="en-IN" dirty="0" err="1"/>
              <a:t>app.UseExceptionHandler</a:t>
            </a:r>
            <a:r>
              <a:rPr lang="en-IN" dirty="0"/>
              <a:t>("/Home/Error"); [</a:t>
            </a:r>
            <a:r>
              <a:rPr lang="en-IN" dirty="0" err="1"/>
              <a:t>Program.cs</a:t>
            </a:r>
            <a:r>
              <a:rPr lang="en-IN" dirty="0"/>
              <a:t>]</a:t>
            </a:r>
          </a:p>
          <a:p>
            <a:endParaRPr lang="en-IN" dirty="0"/>
          </a:p>
          <a:p>
            <a:r>
              <a:rPr lang="en-IN" dirty="0"/>
              <a:t>Create Error action: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IActionResult</a:t>
            </a:r>
            <a:r>
              <a:rPr lang="en-US" dirty="0"/>
              <a:t> Error() {</a:t>
            </a:r>
          </a:p>
          <a:p>
            <a:pPr marL="0" indent="0">
              <a:buNone/>
            </a:pPr>
            <a:r>
              <a:rPr lang="en-US" dirty="0"/>
              <a:t>    return View(); // Custom error page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701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68A0-DFFE-1AD9-8452-210440FE9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an abstract class and an interface?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E674-E803-D781-F04B-6676C6C1B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Abstract Class</a:t>
            </a:r>
            <a:r>
              <a:rPr lang="en-US" dirty="0"/>
              <a:t>: Can have implementations, fields, and constructors.</a:t>
            </a:r>
          </a:p>
          <a:p>
            <a:r>
              <a:rPr lang="en-US" b="1" dirty="0"/>
              <a:t>Interface</a:t>
            </a:r>
            <a:r>
              <a:rPr lang="en-US" dirty="0"/>
              <a:t>: Only contains declarations; no implementation (before C# 8.0).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F863E-9488-20AF-9B3A-FEB0203D1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28" y="3351306"/>
            <a:ext cx="10421471" cy="256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3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1B01-8A7B-6166-CF0B-5DBF28CF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difference between const, </a:t>
            </a:r>
            <a:r>
              <a:rPr lang="en-US" dirty="0" err="1"/>
              <a:t>readonly</a:t>
            </a:r>
            <a:r>
              <a:rPr lang="en-US" dirty="0"/>
              <a:t>, and static?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B042-E2D7-2B8D-AD70-51CD0ABC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const: Compile-time constant (must assign at declaration).</a:t>
            </a:r>
          </a:p>
          <a:p>
            <a:r>
              <a:rPr lang="en-US" dirty="0" err="1"/>
              <a:t>readonly</a:t>
            </a:r>
            <a:r>
              <a:rPr lang="en-US" dirty="0"/>
              <a:t>: Runtime constant (can assign in constructor).</a:t>
            </a:r>
          </a:p>
          <a:p>
            <a:r>
              <a:rPr lang="en-US" dirty="0"/>
              <a:t>static: Belongs to the class, not an instance.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E4DFA6-7820-3C40-8E7B-90AE1BF95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7288"/>
            <a:ext cx="11178398" cy="282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78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7DF-A247-35C0-D22F-CC978EB7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delegates in C#?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16CD4-FD91-619A-1D8C-5FAF1F1B8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delegate is a type-safe function pointer used for defining callback methods.</a:t>
            </a:r>
          </a:p>
          <a:p>
            <a:endParaRPr lang="en-US" dirty="0"/>
          </a:p>
          <a:p>
            <a:r>
              <a:rPr lang="en-US" dirty="0"/>
              <a:t>public delegate void Notify();</a:t>
            </a:r>
          </a:p>
          <a:p>
            <a:r>
              <a:rPr lang="en-US" dirty="0"/>
              <a:t>public void Show() =&gt; </a:t>
            </a:r>
            <a:r>
              <a:rPr lang="en-US" dirty="0" err="1"/>
              <a:t>Console.WriteLine</a:t>
            </a:r>
            <a:r>
              <a:rPr lang="en-US" dirty="0"/>
              <a:t>("Notified!");</a:t>
            </a:r>
          </a:p>
          <a:p>
            <a:r>
              <a:rPr lang="en-US" dirty="0"/>
              <a:t>Notify n = Show;</a:t>
            </a:r>
          </a:p>
          <a:p>
            <a:r>
              <a:rPr lang="en-US" dirty="0"/>
              <a:t>n();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542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8843-DACF-2DC3-9A2A-60BBDE20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LINQ?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DEEE-2382-85CB-276E-39CF7667F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(Language Integrated Query) allows querying collections in a SQL-like syntax.</a:t>
            </a:r>
          </a:p>
          <a:p>
            <a:endParaRPr lang="en-US" dirty="0"/>
          </a:p>
          <a:p>
            <a:r>
              <a:rPr lang="en-IN" dirty="0"/>
              <a:t>var result = </a:t>
            </a:r>
            <a:r>
              <a:rPr lang="en-IN" dirty="0" err="1"/>
              <a:t>list.Where</a:t>
            </a:r>
            <a:r>
              <a:rPr lang="en-IN" dirty="0"/>
              <a:t>(x =&gt; </a:t>
            </a:r>
            <a:r>
              <a:rPr lang="en-IN" dirty="0" err="1"/>
              <a:t>x.Age</a:t>
            </a:r>
            <a:r>
              <a:rPr lang="en-IN" dirty="0"/>
              <a:t> &gt; 18).</a:t>
            </a:r>
            <a:r>
              <a:rPr lang="en-IN" dirty="0" err="1"/>
              <a:t>ToList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572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2420</Words>
  <Application>Microsoft Office PowerPoint</Application>
  <PresentationFormat>Widescreen</PresentationFormat>
  <Paragraphs>316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.NET Interview Questions</vt:lpstr>
      <vt:lpstr>What is the .NET Framework?</vt:lpstr>
      <vt:lpstr>What is CLR?</vt:lpstr>
      <vt:lpstr>What is the difference between value type and reference type?</vt:lpstr>
      <vt:lpstr>What is boxing and unboxing?</vt:lpstr>
      <vt:lpstr>What is the difference between an abstract class and an interface?</vt:lpstr>
      <vt:lpstr>What is the difference between const, readonly, and static?</vt:lpstr>
      <vt:lpstr>What are delegates in C#?</vt:lpstr>
      <vt:lpstr>What is LINQ?</vt:lpstr>
      <vt:lpstr>What is garbage collection in C#?</vt:lpstr>
      <vt:lpstr>How do you handle exceptions in C#?</vt:lpstr>
      <vt:lpstr>What is ASP.NET Core MVC?</vt:lpstr>
      <vt:lpstr>What are the key features of ASP.NET Core MVC?</vt:lpstr>
      <vt:lpstr>What is the difference between Razor Pages and MVC?</vt:lpstr>
      <vt:lpstr>How is routing handled in ASP.NET Core MVC?</vt:lpstr>
      <vt:lpstr>What is Model Binding and Validation?</vt:lpstr>
      <vt:lpstr>What are Tag Helpers?</vt:lpstr>
      <vt:lpstr>What is TempData, ViewData, and ViewBag?</vt:lpstr>
      <vt:lpstr>What is Partial View and View Component?</vt:lpstr>
      <vt:lpstr>How to implement file upload in ASP.NET Core MVC?</vt:lpstr>
      <vt:lpstr>What is Anti-Forgery Token and how to use it?</vt:lpstr>
      <vt:lpstr>How do you manage session in ASP.NET Core MVC?</vt:lpstr>
      <vt:lpstr>What is Razor View Engine?</vt:lpstr>
      <vt:lpstr>What is dependency injection in ASP.NET Core?</vt:lpstr>
      <vt:lpstr>What is Entity Framework Core?</vt:lpstr>
      <vt:lpstr>Difference between IEnumerable and IQueryable</vt:lpstr>
      <vt:lpstr>What is Middleware in ASP.NET Core?</vt:lpstr>
      <vt:lpstr>What is IActionResult and ActionResult&lt;T&gt;?</vt:lpstr>
      <vt:lpstr>What is the Repository Pattern?</vt:lpstr>
      <vt:lpstr>What is the difference between synchronous and asynchronous actions?</vt:lpstr>
      <vt:lpstr>What is async/await in C#?</vt:lpstr>
      <vt:lpstr>What are filters in ASP.NET Core?</vt:lpstr>
      <vt:lpstr>What is the use of appsettings.json?</vt:lpstr>
      <vt:lpstr>What is ASP.NET Core Web API?</vt:lpstr>
      <vt:lpstr>What are HTTP verbs used in Web APIs?</vt:lpstr>
      <vt:lpstr>What is model binding in ASP.NET Core?</vt:lpstr>
      <vt:lpstr>How to create routing in ASP.NET Core API?</vt:lpstr>
      <vt:lpstr>What is attribute routing?</vt:lpstr>
      <vt:lpstr>How to handle exceptions in ASP.NET Core Web API?</vt:lpstr>
      <vt:lpstr>What is Swagger and why is it used?</vt:lpstr>
      <vt:lpstr>What is JWT Authentication?</vt:lpstr>
      <vt:lpstr>How do you implement JWT authentication in Web API?</vt:lpstr>
      <vt:lpstr>How do you version an ASP.NET Core Web API?</vt:lpstr>
      <vt:lpstr>How to validate models in Web API?</vt:lpstr>
      <vt:lpstr>How to secure Web API?</vt:lpstr>
      <vt:lpstr>What is CORS and how to configure it?</vt:lpstr>
      <vt:lpstr>#1 - Restrict Page Access Based on Role</vt:lpstr>
      <vt:lpstr>#2 - Edit Form Pre-Filled with Existing Data</vt:lpstr>
      <vt:lpstr>#3 - AJAX-Based CRUD for Dynamic Page Updates</vt:lpstr>
      <vt:lpstr>#4 - Centralized 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Naimish Vadodariya</dc:creator>
  <cp:lastModifiedBy>Naimish Vadodariya</cp:lastModifiedBy>
  <cp:revision>60</cp:revision>
  <dcterms:created xsi:type="dcterms:W3CDTF">2025-08-07T02:50:03Z</dcterms:created>
  <dcterms:modified xsi:type="dcterms:W3CDTF">2025-08-07T03:58:51Z</dcterms:modified>
</cp:coreProperties>
</file>