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A1CDB0B-E8C9-440F-920F-5082DF534B73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A3C52-F7D2-47ED-B3D2-7E1FC9324FE4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6F7BB3-6F15-4C31-ABC4-F943A32AE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303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54612-6AB4-7D95-4D6E-CC395CDF5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A905A1-9E94-2A1B-45CE-5BE70C6E9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F35D3-7F4D-D86C-0A14-3AAA29406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A4F6-E3A3-49E5-9F64-FA608F57E105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9E7B8-BB13-9F53-4462-C2102A8C5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F6DA2-DA08-ADAB-E81E-73EE384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D19D-6BAD-4D65-AC1E-462EF7142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022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28D16-83D0-A065-1373-D0817375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B0F7F5-C304-4DD0-83D8-26FA9A981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273EC-3B47-A964-5AE7-8E7EBFFD2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A4F6-E3A3-49E5-9F64-FA608F57E105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646E9-C05B-1486-DA64-9D6FBE2A5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CB9A0-7FAB-623E-2962-DBCE56C3C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D19D-6BAD-4D65-AC1E-462EF7142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36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1A6A9E-2C53-FCB7-BEA5-87D65F8C96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6C9275-8F9F-777B-701A-757FFE367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9A712-48EB-2EAC-3F37-1D0330193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A4F6-E3A3-49E5-9F64-FA608F57E105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DC1BB-44DD-C3F0-9BD5-85428814D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239-DC73-4FD4-8A33-F58978E1B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D19D-6BAD-4D65-AC1E-462EF7142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483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9871-ACBC-BBCE-8C06-843D28662B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13242"/>
            <a:ext cx="12192000" cy="864580"/>
          </a:xfr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>
            <a:lvl1pPr>
              <a:defRPr/>
            </a:lvl1pPr>
          </a:lstStyle>
          <a:p>
            <a:r>
              <a:rPr lang="en-US" dirty="0"/>
              <a:t> Stack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47FD0-3C54-A4A7-F436-2F4A2DB84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7DD6C-59AD-DD2C-94FF-58FBC6AA4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A4F6-E3A3-49E5-9F64-FA608F57E105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AD373-7C8F-6BD6-F34C-F0BD14756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F513B-E2F9-1209-4FBE-5664AF385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D19D-6BAD-4D65-AC1E-462EF7142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252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E217-6D48-137E-2ADF-1020F4440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689FD-6BD7-9684-A097-C8B75E4E9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AB0FE-AD8E-E151-9885-7CB3E86FB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A4F6-E3A3-49E5-9F64-FA608F57E105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A2DD9-69CD-0A04-D9E6-BE8EE46C0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19093-DF43-558C-9C90-D89F81AA4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D19D-6BAD-4D65-AC1E-462EF7142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714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A741C-1715-84D1-E984-F80FD5927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5CC3B-7830-9EE7-0FA2-3E0AEBDBD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AE6CC-B18F-F0A4-8426-D21345666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97AF9-E04C-59C5-58C7-DA43874DF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A4F6-E3A3-49E5-9F64-FA608F57E105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D69A5-A544-BA0E-4167-72506606D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D7F67-2CA6-0752-E704-159DB80D3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D19D-6BAD-4D65-AC1E-462EF7142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435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DFF0D-B7B7-2CBF-CDE8-9F9EDF7CA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70D51-A56A-5BEA-E109-B7508D60A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A5438-8527-8218-221B-6F059D3FE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4FD1DF-6BAD-3227-8361-5FFE717F3A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FCCCD4-80AD-0CB2-80B2-54CAF4E0CD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B9BEED-EACB-5D81-E745-3D0B6AC79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A4F6-E3A3-49E5-9F64-FA608F57E105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CEE90B-7B42-BAE4-3B22-4F5F6EB50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8AC412-6CBF-9214-67CF-FFCB823C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D19D-6BAD-4D65-AC1E-462EF7142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57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68BDD-61CC-466D-37E0-8C7ACC67F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F480C-4E72-E1EF-B2CF-49BD3085B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A4F6-E3A3-49E5-9F64-FA608F57E105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AB1C39-2967-A9B4-0B8D-D9FF1BF90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23DD4D-3A74-AF67-EAEF-44E9C3593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D19D-6BAD-4D65-AC1E-462EF7142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399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39ABA3-177C-86FC-8634-4CADB1A6D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A4F6-E3A3-49E5-9F64-FA608F57E105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8494A7-0D7B-78E8-2023-74083344F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A5AF6-5E75-282C-2F91-445AFACEC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D19D-6BAD-4D65-AC1E-462EF7142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5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034C5-9BA0-9FE7-7D1D-02FBF66DC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64881-CA3E-8B94-111C-147E73CFD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44053E-093B-A596-0F72-D203462A9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75BFF-5D0C-BEB9-95FE-CC1008DF1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A4F6-E3A3-49E5-9F64-FA608F57E105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F50D2-44F9-2A9C-481B-6071CEA36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A732C-207C-D842-DFA2-CC4577F62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D19D-6BAD-4D65-AC1E-462EF7142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532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BEF4C-98B9-E4D0-5D74-01876B6D1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F36CE-1B2D-F68B-584F-8443B9FB2E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78FD4-0075-0E81-BBD9-FC570A065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DB7BB-DBA4-1223-964A-A7805DE6A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A4F6-E3A3-49E5-9F64-FA608F57E105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D3277F-3330-4FD6-C73D-1A9E8A186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CDB3B-6D9C-1C6D-1979-363748A96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D19D-6BAD-4D65-AC1E-462EF7142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518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1E481B-4C7C-DC23-7CB5-6F2357710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5A792-2754-4F59-AA66-49673640F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583C5-9D3C-A7BD-A9BD-836A47F93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1A4F6-E3A3-49E5-9F64-FA608F57E105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505A8-70E9-A797-EF8B-E4E1B0DF97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ECE70-5C4B-DA2B-13BD-EA23FB3379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9D19D-6BAD-4D65-AC1E-462EF7142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906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5FC55-3F8F-F783-4DE7-0ADFA899D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Stack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A1C14-FD08-15E9-3C7C-FDA8872C3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520" y="1212112"/>
            <a:ext cx="9418674" cy="3062177"/>
          </a:xfrm>
        </p:spPr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The stack is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a linear data structure that is used to store the collection of elements by process of </a:t>
            </a:r>
            <a:r>
              <a:rPr lang="en-US" b="0" i="1" u="sng" dirty="0">
                <a:solidFill>
                  <a:srgbClr val="FF0000"/>
                </a:solidFill>
                <a:effectLst/>
                <a:latin typeface="Google Sans"/>
              </a:rPr>
              <a:t>insertion &amp; deletion. </a:t>
            </a:r>
          </a:p>
          <a:p>
            <a:r>
              <a:rPr lang="en-US" b="0" dirty="0">
                <a:effectLst/>
                <a:latin typeface="Google Sans"/>
              </a:rPr>
              <a:t>In stack insertion procedure is called as </a:t>
            </a:r>
            <a:r>
              <a:rPr lang="en-US" b="0" dirty="0">
                <a:solidFill>
                  <a:srgbClr val="FF0000"/>
                </a:solidFill>
                <a:effectLst/>
                <a:latin typeface="Google Sans"/>
              </a:rPr>
              <a:t>push</a:t>
            </a:r>
            <a:r>
              <a:rPr lang="en-US" b="0" dirty="0">
                <a:effectLst/>
                <a:latin typeface="Google Sans"/>
              </a:rPr>
              <a:t> &amp; deletion is called </a:t>
            </a:r>
            <a:r>
              <a:rPr lang="en-US" dirty="0">
                <a:latin typeface="Google Sans"/>
              </a:rPr>
              <a:t>as </a:t>
            </a:r>
            <a:r>
              <a:rPr lang="en-US" dirty="0">
                <a:solidFill>
                  <a:srgbClr val="FF0000"/>
                </a:solidFill>
                <a:latin typeface="Google Sans"/>
              </a:rPr>
              <a:t>pop</a:t>
            </a:r>
            <a:r>
              <a:rPr lang="en-US" dirty="0">
                <a:latin typeface="Google Sans"/>
              </a:rPr>
              <a:t>.</a:t>
            </a:r>
            <a:endParaRPr lang="en-US" b="0" dirty="0">
              <a:effectLst/>
              <a:latin typeface="Google Sans"/>
            </a:endParaRPr>
          </a:p>
          <a:p>
            <a:r>
              <a:rPr lang="en-US" dirty="0">
                <a:latin typeface="Google Sans"/>
              </a:rPr>
              <a:t>Top is a most accessible variable of </a:t>
            </a:r>
            <a:r>
              <a:rPr lang="en-US" dirty="0" err="1">
                <a:latin typeface="Google Sans"/>
              </a:rPr>
              <a:t>stack,which</a:t>
            </a:r>
            <a:r>
              <a:rPr lang="en-US" dirty="0">
                <a:latin typeface="Google Sans"/>
              </a:rPr>
              <a:t> point the index of stack. </a:t>
            </a:r>
          </a:p>
          <a:p>
            <a:r>
              <a:rPr lang="en-US" dirty="0">
                <a:latin typeface="Google Sans"/>
              </a:rPr>
              <a:t>In stack, procedure of  push &amp; pop is perform in order of </a:t>
            </a:r>
            <a:r>
              <a:rPr lang="en-US" i="1" u="sng" dirty="0">
                <a:solidFill>
                  <a:srgbClr val="FF0000"/>
                </a:solidFill>
                <a:latin typeface="Google Sans"/>
              </a:rPr>
              <a:t>LIFO(Last-in-First Out).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6854C9-A659-C86E-ECF3-8438B5526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550" y="4986670"/>
            <a:ext cx="6241311" cy="16320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41A439-E922-282A-AAE4-740627D19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6" y="4274289"/>
            <a:ext cx="5114120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4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090A5-FC96-F9EE-FD50-D375DC105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Recognize:-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B16B63-CACF-5832-6991-3636A3960828}"/>
              </a:ext>
            </a:extLst>
          </p:cNvPr>
          <p:cNvSpPr/>
          <p:nvPr/>
        </p:nvSpPr>
        <p:spPr>
          <a:xfrm>
            <a:off x="4639340" y="1821714"/>
            <a:ext cx="1446028" cy="6273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DBE217-7687-F7C0-373B-CACE5E92A79E}"/>
              </a:ext>
            </a:extLst>
          </p:cNvPr>
          <p:cNvSpPr/>
          <p:nvPr/>
        </p:nvSpPr>
        <p:spPr>
          <a:xfrm>
            <a:off x="4639342" y="2449033"/>
            <a:ext cx="1446028" cy="6273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C54E9C-09D5-7FBE-A893-AB54208D9D48}"/>
              </a:ext>
            </a:extLst>
          </p:cNvPr>
          <p:cNvSpPr/>
          <p:nvPr/>
        </p:nvSpPr>
        <p:spPr>
          <a:xfrm>
            <a:off x="4632250" y="3069269"/>
            <a:ext cx="1446028" cy="6273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3B432D-5AE5-F32D-CFF8-DF4E8D574392}"/>
              </a:ext>
            </a:extLst>
          </p:cNvPr>
          <p:cNvSpPr/>
          <p:nvPr/>
        </p:nvSpPr>
        <p:spPr>
          <a:xfrm>
            <a:off x="4649971" y="3703679"/>
            <a:ext cx="1446028" cy="6273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351044-C072-394D-6BB3-4A8ECCEEF2A8}"/>
              </a:ext>
            </a:extLst>
          </p:cNvPr>
          <p:cNvSpPr/>
          <p:nvPr/>
        </p:nvSpPr>
        <p:spPr>
          <a:xfrm>
            <a:off x="4642879" y="4323915"/>
            <a:ext cx="1446028" cy="6273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A547427-B9EB-5454-53BF-7066992F8ABB}"/>
              </a:ext>
            </a:extLst>
          </p:cNvPr>
          <p:cNvGrpSpPr/>
          <p:nvPr/>
        </p:nvGrpSpPr>
        <p:grpSpPr>
          <a:xfrm>
            <a:off x="4635799" y="1194388"/>
            <a:ext cx="2884970" cy="634411"/>
            <a:chOff x="7559753" y="1449570"/>
            <a:chExt cx="2884970" cy="6344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9087241-5DE4-C069-BEB9-D5F72D7E28B4}"/>
                </a:ext>
              </a:extLst>
            </p:cNvPr>
            <p:cNvSpPr/>
            <p:nvPr/>
          </p:nvSpPr>
          <p:spPr>
            <a:xfrm>
              <a:off x="7559753" y="1456660"/>
              <a:ext cx="1446028" cy="62732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 String </a:t>
              </a:r>
              <a:endParaRPr lang="en-IN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1C1003E-CEF4-2A52-C808-2E67B867EFC5}"/>
                </a:ext>
              </a:extLst>
            </p:cNvPr>
            <p:cNvSpPr/>
            <p:nvPr/>
          </p:nvSpPr>
          <p:spPr>
            <a:xfrm>
              <a:off x="8998695" y="1449570"/>
              <a:ext cx="1446028" cy="62732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Stack</a:t>
              </a:r>
              <a:endParaRPr lang="en-IN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15A9B4E-BF30-E44B-B2ED-8ACC81822F08}"/>
              </a:ext>
            </a:extLst>
          </p:cNvPr>
          <p:cNvSpPr/>
          <p:nvPr/>
        </p:nvSpPr>
        <p:spPr>
          <a:xfrm>
            <a:off x="6078282" y="1814624"/>
            <a:ext cx="1446028" cy="6273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FBA654-A772-56B6-FC96-0E9888170821}"/>
              </a:ext>
            </a:extLst>
          </p:cNvPr>
          <p:cNvSpPr/>
          <p:nvPr/>
        </p:nvSpPr>
        <p:spPr>
          <a:xfrm>
            <a:off x="6078284" y="2441943"/>
            <a:ext cx="1446028" cy="6273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E0906D-117A-E1AB-4A8B-75B1F8CC13C5}"/>
              </a:ext>
            </a:extLst>
          </p:cNvPr>
          <p:cNvSpPr/>
          <p:nvPr/>
        </p:nvSpPr>
        <p:spPr>
          <a:xfrm>
            <a:off x="6071192" y="3062179"/>
            <a:ext cx="1446028" cy="6273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3240D2-5D23-0F95-B5B1-2BFBB62E259F}"/>
              </a:ext>
            </a:extLst>
          </p:cNvPr>
          <p:cNvSpPr/>
          <p:nvPr/>
        </p:nvSpPr>
        <p:spPr>
          <a:xfrm>
            <a:off x="6088913" y="3696589"/>
            <a:ext cx="1446028" cy="6273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D75F2C-A6A3-34AA-1EF6-9B3CF7548F86}"/>
              </a:ext>
            </a:extLst>
          </p:cNvPr>
          <p:cNvSpPr/>
          <p:nvPr/>
        </p:nvSpPr>
        <p:spPr>
          <a:xfrm>
            <a:off x="6081821" y="4316825"/>
            <a:ext cx="1446028" cy="6273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C6B24F-43BB-C1A8-EE86-22E6AC481EE5}"/>
              </a:ext>
            </a:extLst>
          </p:cNvPr>
          <p:cNvSpPr txBox="1"/>
          <p:nvPr/>
        </p:nvSpPr>
        <p:spPr>
          <a:xfrm>
            <a:off x="6220046" y="1941844"/>
            <a:ext cx="108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067F62-D965-5B28-3741-E99C3BDD11B7}"/>
              </a:ext>
            </a:extLst>
          </p:cNvPr>
          <p:cNvSpPr txBox="1"/>
          <p:nvPr/>
        </p:nvSpPr>
        <p:spPr>
          <a:xfrm>
            <a:off x="4820093" y="2578031"/>
            <a:ext cx="108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A61055-8FF0-67AE-CF6A-93E8822896AD}"/>
              </a:ext>
            </a:extLst>
          </p:cNvPr>
          <p:cNvSpPr txBox="1"/>
          <p:nvPr/>
        </p:nvSpPr>
        <p:spPr>
          <a:xfrm>
            <a:off x="4788201" y="3271283"/>
            <a:ext cx="108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D6C9A5-8C63-B4E7-1B6C-D1EA77CA9AE7}"/>
              </a:ext>
            </a:extLst>
          </p:cNvPr>
          <p:cNvSpPr txBox="1"/>
          <p:nvPr/>
        </p:nvSpPr>
        <p:spPr>
          <a:xfrm>
            <a:off x="6212956" y="2583346"/>
            <a:ext cx="108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6444EB-C172-4B39-A1FB-575E9BDBD7F3}"/>
              </a:ext>
            </a:extLst>
          </p:cNvPr>
          <p:cNvSpPr txBox="1"/>
          <p:nvPr/>
        </p:nvSpPr>
        <p:spPr>
          <a:xfrm>
            <a:off x="6212956" y="4458226"/>
            <a:ext cx="108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92384DE-1C4C-6F3C-B669-63021DE0EE1D}"/>
              </a:ext>
            </a:extLst>
          </p:cNvPr>
          <p:cNvCxnSpPr>
            <a:cxnSpLocks/>
          </p:cNvCxnSpPr>
          <p:nvPr/>
        </p:nvCxnSpPr>
        <p:spPr>
          <a:xfrm>
            <a:off x="3636334" y="2721940"/>
            <a:ext cx="956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E9D415E-A05F-DFA6-DDA7-6469E539A31C}"/>
              </a:ext>
            </a:extLst>
          </p:cNvPr>
          <p:cNvSpPr txBox="1"/>
          <p:nvPr/>
        </p:nvSpPr>
        <p:spPr>
          <a:xfrm>
            <a:off x="2548267" y="2578031"/>
            <a:ext cx="108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Push=a</a:t>
            </a:r>
            <a:endParaRPr lang="en-IN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07FFF2D-19CD-CEE0-02ED-A31713125526}"/>
              </a:ext>
            </a:extLst>
          </p:cNvPr>
          <p:cNvCxnSpPr>
            <a:cxnSpLocks/>
          </p:cNvCxnSpPr>
          <p:nvPr/>
        </p:nvCxnSpPr>
        <p:spPr>
          <a:xfrm>
            <a:off x="3639876" y="3384700"/>
            <a:ext cx="956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DEA3568-7BE3-7389-DA84-3506025BB0B1}"/>
              </a:ext>
            </a:extLst>
          </p:cNvPr>
          <p:cNvSpPr txBox="1"/>
          <p:nvPr/>
        </p:nvSpPr>
        <p:spPr>
          <a:xfrm>
            <a:off x="2558900" y="3215608"/>
            <a:ext cx="108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Push=b</a:t>
            </a:r>
            <a:endParaRPr lang="en-IN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F036AB2-4F15-F54F-88CB-D8BF1EA57BF8}"/>
              </a:ext>
            </a:extLst>
          </p:cNvPr>
          <p:cNvCxnSpPr>
            <a:cxnSpLocks/>
          </p:cNvCxnSpPr>
          <p:nvPr/>
        </p:nvCxnSpPr>
        <p:spPr>
          <a:xfrm>
            <a:off x="3623921" y="4022277"/>
            <a:ext cx="956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CA1A6A3-6438-28CF-D58E-80C77C18ED41}"/>
              </a:ext>
            </a:extLst>
          </p:cNvPr>
          <p:cNvSpPr txBox="1"/>
          <p:nvPr/>
        </p:nvSpPr>
        <p:spPr>
          <a:xfrm>
            <a:off x="2573062" y="3832673"/>
            <a:ext cx="108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Pop</a:t>
            </a:r>
            <a:endParaRPr lang="en-IN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91B9384-7A8C-CC30-CB43-29385C8FF19F}"/>
              </a:ext>
            </a:extLst>
          </p:cNvPr>
          <p:cNvCxnSpPr>
            <a:cxnSpLocks/>
          </p:cNvCxnSpPr>
          <p:nvPr/>
        </p:nvCxnSpPr>
        <p:spPr>
          <a:xfrm>
            <a:off x="3623921" y="4581213"/>
            <a:ext cx="956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26E8DA0-DA0F-DFB2-558B-EF434A1A4087}"/>
              </a:ext>
            </a:extLst>
          </p:cNvPr>
          <p:cNvSpPr txBox="1"/>
          <p:nvPr/>
        </p:nvSpPr>
        <p:spPr>
          <a:xfrm>
            <a:off x="2573062" y="4391609"/>
            <a:ext cx="108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Pop</a:t>
            </a:r>
            <a:endParaRPr lang="en-I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95840ED-F717-086F-FA28-D5DB17C5D461}"/>
              </a:ext>
            </a:extLst>
          </p:cNvPr>
          <p:cNvSpPr txBox="1"/>
          <p:nvPr/>
        </p:nvSpPr>
        <p:spPr>
          <a:xfrm>
            <a:off x="6195239" y="3822041"/>
            <a:ext cx="108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E4B03BB-2E9A-3EC9-7CA5-57074D1B7A9D}"/>
              </a:ext>
            </a:extLst>
          </p:cNvPr>
          <p:cNvSpPr txBox="1"/>
          <p:nvPr/>
        </p:nvSpPr>
        <p:spPr>
          <a:xfrm>
            <a:off x="6251945" y="3219158"/>
            <a:ext cx="108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Cab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7EFB20C-CA06-43E2-56D3-FAB7C1A6FF08}"/>
              </a:ext>
            </a:extLst>
          </p:cNvPr>
          <p:cNvSpPr txBox="1"/>
          <p:nvPr/>
        </p:nvSpPr>
        <p:spPr>
          <a:xfrm>
            <a:off x="8325293" y="1095153"/>
            <a:ext cx="2934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String :</a:t>
            </a:r>
          </a:p>
          <a:p>
            <a:r>
              <a:rPr lang="en-US" dirty="0" err="1"/>
              <a:t>abcba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43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5" grpId="0"/>
      <p:bldP spid="26" grpId="0"/>
      <p:bldP spid="27" grpId="0"/>
      <p:bldP spid="28" grpId="0"/>
      <p:bldP spid="29" grpId="0"/>
      <p:bldP spid="34" grpId="0"/>
      <p:bldP spid="37" grpId="0"/>
      <p:bldP spid="39" grpId="0"/>
      <p:bldP spid="43" grpId="0"/>
      <p:bldP spid="45" grpId="0"/>
      <p:bldP spid="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75369-0545-F616-8D3C-09813AF27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Recurstion</a:t>
            </a:r>
            <a:r>
              <a:rPr lang="en-US" dirty="0"/>
              <a:t> :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3A0947-E34D-2187-CA1A-AF4FAEA0D1CC}"/>
              </a:ext>
            </a:extLst>
          </p:cNvPr>
          <p:cNvSpPr txBox="1"/>
          <p:nvPr/>
        </p:nvSpPr>
        <p:spPr>
          <a:xfrm>
            <a:off x="279991" y="948180"/>
            <a:ext cx="11632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A Procedure that contains a procedure call to itself.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Recursion is also used to perform with stack.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There are two type of recursion.</a:t>
            </a:r>
            <a:endParaRPr lang="en-IN" sz="2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73088D-23EF-9C3B-3B4E-98E9A04402F1}"/>
              </a:ext>
            </a:extLst>
          </p:cNvPr>
          <p:cNvCxnSpPr/>
          <p:nvPr/>
        </p:nvCxnSpPr>
        <p:spPr>
          <a:xfrm flipH="1">
            <a:off x="1656895" y="3374065"/>
            <a:ext cx="1" cy="478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FFAC8E0-E13D-2B1E-E2B5-7B4A03032E00}"/>
              </a:ext>
            </a:extLst>
          </p:cNvPr>
          <p:cNvCxnSpPr/>
          <p:nvPr/>
        </p:nvCxnSpPr>
        <p:spPr>
          <a:xfrm flipH="1">
            <a:off x="9556899" y="3374073"/>
            <a:ext cx="1" cy="478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5C65A34-2977-9C97-AA8B-D07CE7A1AE78}"/>
              </a:ext>
            </a:extLst>
          </p:cNvPr>
          <p:cNvSpPr/>
          <p:nvPr/>
        </p:nvSpPr>
        <p:spPr>
          <a:xfrm>
            <a:off x="4593264" y="2413588"/>
            <a:ext cx="2030819" cy="4784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Recursion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ECCAC47-D815-7A7A-519C-CC131007A88C}"/>
              </a:ext>
            </a:extLst>
          </p:cNvPr>
          <p:cNvCxnSpPr>
            <a:stCxn id="7" idx="2"/>
          </p:cNvCxnSpPr>
          <p:nvPr/>
        </p:nvCxnSpPr>
        <p:spPr>
          <a:xfrm flipH="1">
            <a:off x="5608673" y="2892053"/>
            <a:ext cx="1" cy="478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256E794-D122-A412-A38E-6B5C1D648FE9}"/>
              </a:ext>
            </a:extLst>
          </p:cNvPr>
          <p:cNvCxnSpPr/>
          <p:nvPr/>
        </p:nvCxnSpPr>
        <p:spPr>
          <a:xfrm flipH="1">
            <a:off x="1648046" y="3370518"/>
            <a:ext cx="39606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E3F421-CC8E-DFF2-8FF7-8E5F9192040A}"/>
              </a:ext>
            </a:extLst>
          </p:cNvPr>
          <p:cNvCxnSpPr/>
          <p:nvPr/>
        </p:nvCxnSpPr>
        <p:spPr>
          <a:xfrm flipH="1">
            <a:off x="5606911" y="3374060"/>
            <a:ext cx="39606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1EFC4A2-CDBA-F669-6307-B1461F0ABAB8}"/>
              </a:ext>
            </a:extLst>
          </p:cNvPr>
          <p:cNvSpPr/>
          <p:nvPr/>
        </p:nvSpPr>
        <p:spPr>
          <a:xfrm>
            <a:off x="652124" y="3841898"/>
            <a:ext cx="2030819" cy="4784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Primitive Recursion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950728-8644-F3C2-2A9C-48116FA63983}"/>
              </a:ext>
            </a:extLst>
          </p:cNvPr>
          <p:cNvSpPr/>
          <p:nvPr/>
        </p:nvSpPr>
        <p:spPr>
          <a:xfrm>
            <a:off x="8545047" y="3845439"/>
            <a:ext cx="2030819" cy="55643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Non-Primitive </a:t>
            </a:r>
            <a:r>
              <a:rPr lang="en-US" dirty="0" err="1"/>
              <a:t>Recurison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E4A9A6-19DE-BC24-77DE-9E5E90085BED}"/>
              </a:ext>
            </a:extLst>
          </p:cNvPr>
          <p:cNvSpPr txBox="1"/>
          <p:nvPr/>
        </p:nvSpPr>
        <p:spPr>
          <a:xfrm>
            <a:off x="652124" y="4614526"/>
            <a:ext cx="4954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</a:t>
            </a:r>
            <a:r>
              <a:rPr lang="en-US" b="1" dirty="0"/>
              <a:t> recursive defined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E.g. Factorial Function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AD2BB8-3AB8-F4AD-E05E-D04B6B6F66A8}"/>
              </a:ext>
            </a:extLst>
          </p:cNvPr>
          <p:cNvSpPr txBox="1"/>
          <p:nvPr/>
        </p:nvSpPr>
        <p:spPr>
          <a:xfrm>
            <a:off x="5652986" y="4671232"/>
            <a:ext cx="4954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dirty="0"/>
              <a:t>This is</a:t>
            </a:r>
            <a:r>
              <a:rPr lang="en-US" b="1" dirty="0"/>
              <a:t> recursive use for procedure.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IN" dirty="0"/>
              <a:t>E.g. Factorial Function</a:t>
            </a:r>
          </a:p>
        </p:txBody>
      </p:sp>
    </p:spTree>
    <p:extLst>
      <p:ext uri="{BB962C8B-B14F-4D97-AF65-F5344CB8AC3E}">
        <p14:creationId xmlns:p14="http://schemas.microsoft.com/office/powerpoint/2010/main" val="13017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15" grpId="0" animBg="1"/>
      <p:bldP spid="16" grpId="0" animBg="1"/>
      <p:bldP spid="1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4DB14-AA36-DC92-0B75-381B55AE7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of Factorial using Stack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7B8F72-0704-60C2-CA83-BA81CC62FB8F}"/>
              </a:ext>
            </a:extLst>
          </p:cNvPr>
          <p:cNvSpPr txBox="1"/>
          <p:nvPr/>
        </p:nvSpPr>
        <p:spPr>
          <a:xfrm>
            <a:off x="414670" y="1286539"/>
            <a:ext cx="3997842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/>
              <a:t>Save N and return Address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   Call Push(</a:t>
            </a:r>
            <a:r>
              <a:rPr lang="en-US" sz="2400" dirty="0" err="1"/>
              <a:t>S,Top,X</a:t>
            </a:r>
            <a:r>
              <a:rPr lang="en-US" sz="240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2. Is the Base Criterion found?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 IF N=0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 then Factorial &lt;-1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 Go To Step-4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8465C7-6E97-5BEE-7314-8423F7DB946A}"/>
              </a:ext>
            </a:extLst>
          </p:cNvPr>
          <p:cNvCxnSpPr>
            <a:cxnSpLocks/>
          </p:cNvCxnSpPr>
          <p:nvPr/>
        </p:nvCxnSpPr>
        <p:spPr>
          <a:xfrm>
            <a:off x="5007935" y="1286539"/>
            <a:ext cx="0" cy="335906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7A66C95-28D7-76E0-F239-C5301207E2E9}"/>
              </a:ext>
            </a:extLst>
          </p:cNvPr>
          <p:cNvSpPr txBox="1"/>
          <p:nvPr/>
        </p:nvSpPr>
        <p:spPr>
          <a:xfrm>
            <a:off x="5326912" y="1286539"/>
            <a:ext cx="4688957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3. Calculate N!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 Factorial &lt;- N * Factorial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4. Restore previous N and return address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X &lt;- Pop(</a:t>
            </a:r>
            <a:r>
              <a:rPr lang="en-US" sz="2400" dirty="0" err="1"/>
              <a:t>S,Top</a:t>
            </a:r>
            <a:r>
              <a:rPr lang="en-US" sz="240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Go To Address</a:t>
            </a:r>
            <a:endParaRPr lang="en-IN" sz="2400" dirty="0"/>
          </a:p>
          <a:p>
            <a:pPr>
              <a:lnSpc>
                <a:spcPct val="150000"/>
              </a:lnSpc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3189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30FDA1F-FBDA-9B10-3434-0E0E160546D9}"/>
              </a:ext>
            </a:extLst>
          </p:cNvPr>
          <p:cNvSpPr/>
          <p:nvPr/>
        </p:nvSpPr>
        <p:spPr>
          <a:xfrm>
            <a:off x="-170121" y="0"/>
            <a:ext cx="12939823" cy="710254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5CDB8B-154E-D49D-D1DF-87FDD172B6C4}"/>
              </a:ext>
            </a:extLst>
          </p:cNvPr>
          <p:cNvSpPr/>
          <p:nvPr/>
        </p:nvSpPr>
        <p:spPr>
          <a:xfrm>
            <a:off x="3639879" y="1180214"/>
            <a:ext cx="4912242" cy="47421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2672BB-E903-7482-CA99-8C830C10C485}"/>
              </a:ext>
            </a:extLst>
          </p:cNvPr>
          <p:cNvCxnSpPr/>
          <p:nvPr/>
        </p:nvCxnSpPr>
        <p:spPr>
          <a:xfrm>
            <a:off x="6145623" y="0"/>
            <a:ext cx="0" cy="118021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8E4F1CC-52D5-5962-1E32-DF2E18087A8C}"/>
              </a:ext>
            </a:extLst>
          </p:cNvPr>
          <p:cNvCxnSpPr/>
          <p:nvPr/>
        </p:nvCxnSpPr>
        <p:spPr>
          <a:xfrm>
            <a:off x="6145623" y="5922334"/>
            <a:ext cx="0" cy="118021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2835DF1-BCF8-E8BD-C1C5-BC9652B62FB5}"/>
              </a:ext>
            </a:extLst>
          </p:cNvPr>
          <p:cNvCxnSpPr>
            <a:cxnSpLocks/>
          </p:cNvCxnSpPr>
          <p:nvPr/>
        </p:nvCxnSpPr>
        <p:spPr>
          <a:xfrm>
            <a:off x="-170121" y="0"/>
            <a:ext cx="4125433" cy="23710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DBBCAFE-628D-401C-09BF-091D5EA182D4}"/>
              </a:ext>
            </a:extLst>
          </p:cNvPr>
          <p:cNvCxnSpPr>
            <a:cxnSpLocks/>
          </p:cNvCxnSpPr>
          <p:nvPr/>
        </p:nvCxnSpPr>
        <p:spPr>
          <a:xfrm>
            <a:off x="8325293" y="4497572"/>
            <a:ext cx="4444409" cy="260497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D9DAFDA-5DF7-237E-1B49-B489DD2757FF}"/>
              </a:ext>
            </a:extLst>
          </p:cNvPr>
          <p:cNvCxnSpPr>
            <a:cxnSpLocks/>
          </p:cNvCxnSpPr>
          <p:nvPr/>
        </p:nvCxnSpPr>
        <p:spPr>
          <a:xfrm flipH="1">
            <a:off x="8335935" y="0"/>
            <a:ext cx="4433767" cy="2492829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058CB29-4D90-4804-520D-D94907B0DE50}"/>
              </a:ext>
            </a:extLst>
          </p:cNvPr>
          <p:cNvCxnSpPr>
            <a:cxnSpLocks/>
          </p:cNvCxnSpPr>
          <p:nvPr/>
        </p:nvCxnSpPr>
        <p:spPr>
          <a:xfrm flipH="1">
            <a:off x="-170121" y="4539598"/>
            <a:ext cx="4433767" cy="2492829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4257B35-6754-B9FC-5BF8-FED4DEA3EC7E}"/>
              </a:ext>
            </a:extLst>
          </p:cNvPr>
          <p:cNvCxnSpPr>
            <a:stCxn id="8" idx="1"/>
          </p:cNvCxnSpPr>
          <p:nvPr/>
        </p:nvCxnSpPr>
        <p:spPr>
          <a:xfrm flipV="1">
            <a:off x="-170121" y="3551274"/>
            <a:ext cx="3810000" cy="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253D2E4-4887-33A4-5A30-B42B477EFEBC}"/>
              </a:ext>
            </a:extLst>
          </p:cNvPr>
          <p:cNvCxnSpPr>
            <a:cxnSpLocks/>
          </p:cNvCxnSpPr>
          <p:nvPr/>
        </p:nvCxnSpPr>
        <p:spPr>
          <a:xfrm>
            <a:off x="8552121" y="3495200"/>
            <a:ext cx="4217581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8326D98-BBCE-23AA-EB3A-C3F4268FB978}"/>
              </a:ext>
            </a:extLst>
          </p:cNvPr>
          <p:cNvSpPr txBox="1"/>
          <p:nvPr/>
        </p:nvSpPr>
        <p:spPr>
          <a:xfrm>
            <a:off x="4898575" y="2667002"/>
            <a:ext cx="24492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0070C0"/>
                </a:solidFill>
                <a:latin typeface="Algerian" panose="04020705040A02060702" pitchFamily="82" charset="0"/>
              </a:rPr>
              <a:t>Thank You</a:t>
            </a:r>
            <a:endParaRPr lang="en-IN" sz="2400" dirty="0">
              <a:solidFill>
                <a:srgbClr val="0070C0"/>
              </a:solidFill>
              <a:latin typeface="Algerian" panose="04020705040A02060702" pitchFamily="82" charset="0"/>
            </a:endParaRPr>
          </a:p>
          <a:p>
            <a:pPr algn="ctr"/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242852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70E71-F89C-D709-10F1-0F1D9CDAF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Stack :</a:t>
            </a:r>
            <a:endParaRPr lang="en-IN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77A4C17-0BE6-D5F8-7D38-E134E8958382}"/>
              </a:ext>
            </a:extLst>
          </p:cNvPr>
          <p:cNvGrpSpPr/>
          <p:nvPr/>
        </p:nvGrpSpPr>
        <p:grpSpPr>
          <a:xfrm>
            <a:off x="797440" y="1151981"/>
            <a:ext cx="1807561" cy="2654475"/>
            <a:chOff x="393405" y="1130715"/>
            <a:chExt cx="1594883" cy="237094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8143257-9D18-4059-13D0-CB88ED12C754}"/>
                </a:ext>
              </a:extLst>
            </p:cNvPr>
            <p:cNvSpPr txBox="1"/>
            <p:nvPr/>
          </p:nvSpPr>
          <p:spPr>
            <a:xfrm>
              <a:off x="393405" y="1130715"/>
              <a:ext cx="159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Elements :</a:t>
              </a:r>
              <a:endParaRPr lang="en-IN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F43EF7C-49FB-A95B-1A9B-58F8D0650507}"/>
                </a:ext>
              </a:extLst>
            </p:cNvPr>
            <p:cNvSpPr/>
            <p:nvPr/>
          </p:nvSpPr>
          <p:spPr>
            <a:xfrm>
              <a:off x="393405" y="1584251"/>
              <a:ext cx="1265274" cy="510363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1</a:t>
              </a:r>
              <a:endParaRPr lang="en-IN" sz="2400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6A91301-2B10-BA31-0BA8-E48F26218FC7}"/>
                </a:ext>
              </a:extLst>
            </p:cNvPr>
            <p:cNvSpPr/>
            <p:nvPr/>
          </p:nvSpPr>
          <p:spPr>
            <a:xfrm>
              <a:off x="407582" y="2268272"/>
              <a:ext cx="1265274" cy="510363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2</a:t>
              </a:r>
              <a:endParaRPr lang="en-IN" sz="2400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1A6F702-22FA-3459-4D30-7A43BFA8EDC1}"/>
                </a:ext>
              </a:extLst>
            </p:cNvPr>
            <p:cNvSpPr/>
            <p:nvPr/>
          </p:nvSpPr>
          <p:spPr>
            <a:xfrm>
              <a:off x="428847" y="2991293"/>
              <a:ext cx="1265274" cy="510363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3</a:t>
              </a:r>
              <a:endParaRPr lang="en-IN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0F95C62-F55E-0F02-9901-BC97E5CC4603}"/>
              </a:ext>
            </a:extLst>
          </p:cNvPr>
          <p:cNvGrpSpPr/>
          <p:nvPr/>
        </p:nvGrpSpPr>
        <p:grpSpPr>
          <a:xfrm>
            <a:off x="3870251" y="967918"/>
            <a:ext cx="7235160" cy="4284210"/>
            <a:chOff x="3870251" y="967918"/>
            <a:chExt cx="7235160" cy="428421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3B80A42-E0EE-0BEB-AAFD-E728C6B92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0251" y="967918"/>
              <a:ext cx="7235160" cy="428421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4101C57-47A4-0FBC-FE4A-673ECFBCB09B}"/>
                </a:ext>
              </a:extLst>
            </p:cNvPr>
            <p:cNvSpPr txBox="1"/>
            <p:nvPr/>
          </p:nvSpPr>
          <p:spPr>
            <a:xfrm>
              <a:off x="4306185" y="1336647"/>
              <a:ext cx="9356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Top : 0</a:t>
              </a:r>
              <a:endParaRPr lang="en-IN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233D249-E3E8-15FF-86F0-1745658E7763}"/>
                </a:ext>
              </a:extLst>
            </p:cNvPr>
            <p:cNvSpPr txBox="1"/>
            <p:nvPr/>
          </p:nvSpPr>
          <p:spPr>
            <a:xfrm>
              <a:off x="5564387" y="1340189"/>
              <a:ext cx="9356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Top : 1</a:t>
              </a:r>
              <a:endParaRPr lang="en-IN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6B9B22-DDB9-05E2-7602-749EC0ABB7ED}"/>
                </a:ext>
              </a:extLst>
            </p:cNvPr>
            <p:cNvSpPr txBox="1"/>
            <p:nvPr/>
          </p:nvSpPr>
          <p:spPr>
            <a:xfrm>
              <a:off x="6914713" y="1350821"/>
              <a:ext cx="9356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Top : 2</a:t>
              </a:r>
              <a:endParaRPr lang="en-IN" b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7E9C3EB-9D79-A415-896D-EE3187F32BD7}"/>
                </a:ext>
              </a:extLst>
            </p:cNvPr>
            <p:cNvSpPr txBox="1"/>
            <p:nvPr/>
          </p:nvSpPr>
          <p:spPr>
            <a:xfrm>
              <a:off x="8215432" y="1343729"/>
              <a:ext cx="9356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Top : 3</a:t>
              </a:r>
              <a:endParaRPr lang="en-IN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A4906EC-4397-D13C-8B7B-BE2712C3FB63}"/>
                </a:ext>
              </a:extLst>
            </p:cNvPr>
            <p:cNvSpPr txBox="1"/>
            <p:nvPr/>
          </p:nvSpPr>
          <p:spPr>
            <a:xfrm>
              <a:off x="9459438" y="1343732"/>
              <a:ext cx="9356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Top : 2</a:t>
              </a:r>
              <a:endParaRPr lang="en-IN" b="1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62872DB-F0D4-1A6A-02F2-DBE0FCA9B372}"/>
              </a:ext>
            </a:extLst>
          </p:cNvPr>
          <p:cNvSpPr txBox="1"/>
          <p:nvPr/>
        </p:nvSpPr>
        <p:spPr>
          <a:xfrm>
            <a:off x="489098" y="4997302"/>
            <a:ext cx="10898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Using push</a:t>
            </a:r>
            <a:r>
              <a:rPr lang="en-US" dirty="0">
                <a:solidFill>
                  <a:srgbClr val="FF0000"/>
                </a:solidFill>
              </a:rPr>
              <a:t>, value of Top is Increase by 1 &amp; Using Pop value of Top is decrease by 1 </a:t>
            </a:r>
            <a:r>
              <a:rPr lang="en-US" dirty="0"/>
              <a:t>which is show in above figure.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When stack is </a:t>
            </a:r>
            <a:r>
              <a:rPr lang="en-US" dirty="0" err="1">
                <a:solidFill>
                  <a:srgbClr val="FF0000"/>
                </a:solidFill>
              </a:rPr>
              <a:t>empty,Top</a:t>
            </a:r>
            <a:r>
              <a:rPr lang="en-US" dirty="0">
                <a:solidFill>
                  <a:srgbClr val="FF0000"/>
                </a:solidFill>
              </a:rPr>
              <a:t> has a value of zero.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51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523B4-7336-8B43-F8F3-669CB3A16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64580"/>
          </a:xfrm>
        </p:spPr>
        <p:txBody>
          <a:bodyPr/>
          <a:lstStyle/>
          <a:p>
            <a:r>
              <a:rPr lang="en-US" dirty="0"/>
              <a:t>Application Of Stack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9B832-8097-F7FD-819A-6A3F7623C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3" y="1325890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i="1" dirty="0" err="1">
                <a:solidFill>
                  <a:schemeClr val="accent6"/>
                </a:solidFill>
              </a:rPr>
              <a:t>Recurison</a:t>
            </a:r>
            <a:r>
              <a:rPr lang="en-US" i="1" dirty="0">
                <a:solidFill>
                  <a:schemeClr val="accent6"/>
                </a:solidFill>
              </a:rPr>
              <a:t>,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err="1">
                <a:solidFill>
                  <a:schemeClr val="accent6"/>
                </a:solidFill>
              </a:rPr>
              <a:t>Evalution</a:t>
            </a:r>
            <a:r>
              <a:rPr lang="en-US" i="1" dirty="0">
                <a:solidFill>
                  <a:schemeClr val="accent6"/>
                </a:solidFill>
              </a:rPr>
              <a:t> of Expression,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>
                <a:solidFill>
                  <a:schemeClr val="accent6"/>
                </a:solidFill>
              </a:rPr>
              <a:t>Reversing character,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>
                <a:solidFill>
                  <a:schemeClr val="accent6"/>
                </a:solidFill>
              </a:rPr>
              <a:t>In undo and redo process,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err="1">
                <a:solidFill>
                  <a:schemeClr val="accent6"/>
                </a:solidFill>
              </a:rPr>
              <a:t>Recognization</a:t>
            </a:r>
            <a:r>
              <a:rPr lang="en-US" i="1" dirty="0">
                <a:solidFill>
                  <a:schemeClr val="accent6"/>
                </a:solidFill>
              </a:rPr>
              <a:t> process,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>
                <a:solidFill>
                  <a:schemeClr val="accent6"/>
                </a:solidFill>
              </a:rPr>
              <a:t>Finding Paths,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>
                <a:solidFill>
                  <a:schemeClr val="accent6"/>
                </a:solidFill>
              </a:rPr>
              <a:t>Expression Conversion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>
                <a:solidFill>
                  <a:schemeClr val="accent6"/>
                </a:solidFill>
              </a:rPr>
              <a:t>Etc.</a:t>
            </a:r>
            <a:endParaRPr lang="en-IN" i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221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91342-A4D5-852C-F885-FA7035D57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5648"/>
            <a:ext cx="12192000" cy="864580"/>
          </a:xfrm>
        </p:spPr>
        <p:txBody>
          <a:bodyPr/>
          <a:lstStyle/>
          <a:p>
            <a:r>
              <a:rPr lang="en-US" dirty="0"/>
              <a:t>Procedure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043D98-3BE2-B6BC-B2E8-ABAF33B91E7D}"/>
              </a:ext>
            </a:extLst>
          </p:cNvPr>
          <p:cNvSpPr txBox="1"/>
          <p:nvPr/>
        </p:nvSpPr>
        <p:spPr>
          <a:xfrm>
            <a:off x="478465" y="1023380"/>
            <a:ext cx="11121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There are four types of stack procedure. 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1FAEF-6458-023D-7908-6449A0CFA03E}"/>
              </a:ext>
            </a:extLst>
          </p:cNvPr>
          <p:cNvSpPr txBox="1"/>
          <p:nvPr/>
        </p:nvSpPr>
        <p:spPr>
          <a:xfrm>
            <a:off x="797442" y="1757027"/>
            <a:ext cx="8856921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LcPeriod"/>
            </a:pPr>
            <a:r>
              <a:rPr lang="en-US" sz="2000" dirty="0">
                <a:solidFill>
                  <a:srgbClr val="FF0000"/>
                </a:solidFill>
              </a:rPr>
              <a:t>Push(</a:t>
            </a:r>
            <a:r>
              <a:rPr lang="en-US" sz="2000" dirty="0" err="1">
                <a:solidFill>
                  <a:srgbClr val="FF0000"/>
                </a:solidFill>
              </a:rPr>
              <a:t>S,Top,X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LcPeriod"/>
            </a:pPr>
            <a:r>
              <a:rPr lang="en-IN" sz="2000" dirty="0">
                <a:solidFill>
                  <a:srgbClr val="FF0000"/>
                </a:solidFill>
              </a:rPr>
              <a:t>Pop(</a:t>
            </a:r>
            <a:r>
              <a:rPr lang="en-IN" sz="2000" dirty="0" err="1">
                <a:solidFill>
                  <a:srgbClr val="FF0000"/>
                </a:solidFill>
              </a:rPr>
              <a:t>S,Top</a:t>
            </a:r>
            <a:r>
              <a:rPr lang="en-IN" sz="2000" dirty="0">
                <a:solidFill>
                  <a:srgbClr val="FF0000"/>
                </a:solidFill>
              </a:rPr>
              <a:t>)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LcPeriod"/>
            </a:pPr>
            <a:r>
              <a:rPr lang="en-IN" sz="2000" dirty="0">
                <a:solidFill>
                  <a:srgbClr val="FF0000"/>
                </a:solidFill>
              </a:rPr>
              <a:t>Peep(</a:t>
            </a:r>
            <a:r>
              <a:rPr lang="en-IN" sz="2000" dirty="0" err="1">
                <a:solidFill>
                  <a:srgbClr val="FF0000"/>
                </a:solidFill>
              </a:rPr>
              <a:t>S,Top,I</a:t>
            </a:r>
            <a:r>
              <a:rPr lang="en-IN" sz="2000" dirty="0">
                <a:solidFill>
                  <a:srgbClr val="FF0000"/>
                </a:solidFill>
              </a:rPr>
              <a:t>)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LcPeriod"/>
            </a:pPr>
            <a:r>
              <a:rPr lang="en-IN" sz="2000" dirty="0">
                <a:solidFill>
                  <a:srgbClr val="FF0000"/>
                </a:solidFill>
              </a:rPr>
              <a:t>Change(</a:t>
            </a:r>
            <a:r>
              <a:rPr lang="en-IN" sz="2000" dirty="0" err="1">
                <a:solidFill>
                  <a:srgbClr val="FF0000"/>
                </a:solidFill>
              </a:rPr>
              <a:t>S,Top,I,X</a:t>
            </a:r>
            <a:r>
              <a:rPr lang="en-IN" sz="20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0708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BE657-3B12-F9F2-1815-8EF397EE5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Push(</a:t>
            </a:r>
            <a:r>
              <a:rPr lang="en-US" dirty="0" err="1"/>
              <a:t>S,Top,X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A3D76D-DAAF-B27D-467E-68E4316ECE8D}"/>
              </a:ext>
            </a:extLst>
          </p:cNvPr>
          <p:cNvSpPr txBox="1"/>
          <p:nvPr/>
        </p:nvSpPr>
        <p:spPr>
          <a:xfrm>
            <a:off x="467833" y="882503"/>
            <a:ext cx="103029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Push is used to </a:t>
            </a:r>
            <a:r>
              <a:rPr lang="en-US" sz="2400" i="1" dirty="0">
                <a:solidFill>
                  <a:srgbClr val="FF0000"/>
                </a:solidFill>
              </a:rPr>
              <a:t>insert</a:t>
            </a:r>
            <a:r>
              <a:rPr lang="en-US" sz="2400" dirty="0"/>
              <a:t> the element in stack.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Here, </a:t>
            </a:r>
            <a:r>
              <a:rPr lang="en-US" sz="2400" u="sng" dirty="0">
                <a:solidFill>
                  <a:srgbClr val="FF0000"/>
                </a:solidFill>
              </a:rPr>
              <a:t>S is vector of stack </a:t>
            </a:r>
            <a:r>
              <a:rPr lang="en-US" sz="2400" u="sng" dirty="0"/>
              <a:t>, </a:t>
            </a:r>
            <a:r>
              <a:rPr lang="en-US" sz="2400" u="sng" dirty="0">
                <a:solidFill>
                  <a:srgbClr val="FF0000"/>
                </a:solidFill>
              </a:rPr>
              <a:t>Top is Point Index in stack</a:t>
            </a:r>
            <a:r>
              <a:rPr lang="en-US" sz="2400" u="sng" dirty="0"/>
              <a:t>, </a:t>
            </a:r>
            <a:r>
              <a:rPr lang="en-US" sz="2400" u="sng" dirty="0">
                <a:solidFill>
                  <a:srgbClr val="FF0000"/>
                </a:solidFill>
              </a:rPr>
              <a:t>X is value of element which we want to insert in stack.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Algorithm: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B3BCBF-1DCC-8E98-EA2E-231AE715C85B}"/>
              </a:ext>
            </a:extLst>
          </p:cNvPr>
          <p:cNvSpPr txBox="1"/>
          <p:nvPr/>
        </p:nvSpPr>
        <p:spPr>
          <a:xfrm>
            <a:off x="510359" y="2838893"/>
            <a:ext cx="5337544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STEP 1: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START</a:t>
            </a:r>
          </a:p>
          <a:p>
            <a:pPr algn="just">
              <a:lnSpc>
                <a:spcPct val="150000"/>
              </a:lnSpc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STEP 2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: Store the element to push into array</a:t>
            </a:r>
          </a:p>
          <a:p>
            <a:pPr algn="just">
              <a:lnSpc>
                <a:spcPct val="150000"/>
              </a:lnSpc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STEP 3: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Check if top== (MAXSIZE-1) then stack is full 	else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goto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step 4</a:t>
            </a:r>
          </a:p>
          <a:p>
            <a:pPr algn="just">
              <a:lnSpc>
                <a:spcPct val="150000"/>
              </a:lnSpc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STEP 4: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Increment top as top = top+1</a:t>
            </a:r>
          </a:p>
          <a:p>
            <a:pPr algn="just">
              <a:lnSpc>
                <a:spcPct val="150000"/>
              </a:lnSpc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STEP 5: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Add element to the position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stk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[top]=num</a:t>
            </a:r>
          </a:p>
          <a:p>
            <a:pPr algn="just">
              <a:lnSpc>
                <a:spcPct val="150000"/>
              </a:lnSpc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STEP 6: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STOP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11DFE9-35D5-595A-A894-6D74FDC33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567" y="2228362"/>
            <a:ext cx="48672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07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B5667-5CC2-0268-059B-AF92084FC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Pop(</a:t>
            </a:r>
            <a:r>
              <a:rPr lang="en-US" dirty="0" err="1"/>
              <a:t>S,Top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2A6620-2267-0EC2-687D-78A1EE7ACE9C}"/>
              </a:ext>
            </a:extLst>
          </p:cNvPr>
          <p:cNvSpPr txBox="1"/>
          <p:nvPr/>
        </p:nvSpPr>
        <p:spPr>
          <a:xfrm>
            <a:off x="467833" y="1116419"/>
            <a:ext cx="103029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Pop is used to </a:t>
            </a:r>
            <a:r>
              <a:rPr lang="en-US" sz="2400" dirty="0">
                <a:solidFill>
                  <a:srgbClr val="FF0000"/>
                </a:solidFill>
              </a:rPr>
              <a:t>delete</a:t>
            </a:r>
            <a:r>
              <a:rPr lang="en-US" sz="2400" dirty="0"/>
              <a:t> the element in stack.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Here, </a:t>
            </a:r>
            <a:r>
              <a:rPr lang="en-US" sz="2400" i="1" u="sng" dirty="0">
                <a:solidFill>
                  <a:srgbClr val="FF0000"/>
                </a:solidFill>
              </a:rPr>
              <a:t>S is vector of stack , Top is Point Index in stack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Algorithm: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3166EE-27F0-5131-3101-DCF08AC5C069}"/>
              </a:ext>
            </a:extLst>
          </p:cNvPr>
          <p:cNvSpPr txBox="1"/>
          <p:nvPr/>
        </p:nvSpPr>
        <p:spPr>
          <a:xfrm>
            <a:off x="510358" y="2838893"/>
            <a:ext cx="5699053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STEP 1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START</a:t>
            </a:r>
          </a:p>
          <a:p>
            <a:pPr algn="just">
              <a:lnSpc>
                <a:spcPct val="150000"/>
              </a:lnSpc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STEP 2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Check if top== (-1) then stack is empty else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goto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       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step 4</a:t>
            </a:r>
          </a:p>
          <a:p>
            <a:pPr algn="just">
              <a:lnSpc>
                <a:spcPct val="150000"/>
              </a:lnSpc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STEP 3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Access the element top is pointing num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stk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[top];</a:t>
            </a:r>
          </a:p>
          <a:p>
            <a:pPr algn="just">
              <a:lnSpc>
                <a:spcPct val="150000"/>
              </a:lnSpc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STEP 4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Decrease the top by 1 top = top-1;</a:t>
            </a:r>
          </a:p>
          <a:p>
            <a:pPr algn="just">
              <a:lnSpc>
                <a:spcPct val="150000"/>
              </a:lnSpc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STEP 6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STOP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C78F7A-0F6A-1BD4-A1BA-CFDFB083B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384" y="2397641"/>
            <a:ext cx="6285027" cy="353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1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5A509-A6B8-6575-BAD4-FAB9B35EE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Peep(</a:t>
            </a:r>
            <a:r>
              <a:rPr lang="en-US" dirty="0" err="1"/>
              <a:t>S,Top,I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1C4597-746C-DEC7-6712-6F1EEF5CFDF7}"/>
              </a:ext>
            </a:extLst>
          </p:cNvPr>
          <p:cNvSpPr txBox="1"/>
          <p:nvPr/>
        </p:nvSpPr>
        <p:spPr>
          <a:xfrm>
            <a:off x="233917" y="1036603"/>
            <a:ext cx="114087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Peep is </a:t>
            </a:r>
            <a:r>
              <a:rPr lang="en-US" sz="2400" dirty="0">
                <a:solidFill>
                  <a:srgbClr val="FF0000"/>
                </a:solidFill>
              </a:rPr>
              <a:t>Display the </a:t>
            </a:r>
            <a:r>
              <a:rPr lang="en-US" sz="2400" dirty="0" err="1">
                <a:solidFill>
                  <a:srgbClr val="FF0000"/>
                </a:solidFill>
              </a:rPr>
              <a:t>ith</a:t>
            </a:r>
            <a:r>
              <a:rPr lang="en-US" sz="2400" dirty="0"/>
              <a:t> element of the Top Of the stack.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Here, </a:t>
            </a:r>
            <a:r>
              <a:rPr lang="en-US" sz="2400" i="1" u="sng" dirty="0">
                <a:solidFill>
                  <a:srgbClr val="FF0000"/>
                </a:solidFill>
              </a:rPr>
              <a:t>S is vector of stack , Top is Point Index in stack.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4A4501-C46D-DE53-17CD-B02D639D4C91}"/>
              </a:ext>
            </a:extLst>
          </p:cNvPr>
          <p:cNvSpPr txBox="1"/>
          <p:nvPr/>
        </p:nvSpPr>
        <p:spPr>
          <a:xfrm>
            <a:off x="464288" y="2192517"/>
            <a:ext cx="4880345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/>
              <a:t>Check the stack Overflow condition:-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=&gt; IF Top-I+1 &lt;= 0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Then Write(“</a:t>
            </a:r>
            <a:r>
              <a:rPr lang="en-US" sz="2000" dirty="0" err="1"/>
              <a:t>statck</a:t>
            </a:r>
            <a:r>
              <a:rPr lang="en-US" sz="2000" dirty="0"/>
              <a:t> is overloaded”)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return(0)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2.</a:t>
            </a:r>
            <a:r>
              <a:rPr lang="en-IN" sz="2000" dirty="0"/>
              <a:t> Return </a:t>
            </a:r>
            <a:r>
              <a:rPr lang="en-IN" sz="2000" dirty="0" err="1"/>
              <a:t>ith</a:t>
            </a:r>
            <a:r>
              <a:rPr lang="en-IN" sz="2000" dirty="0"/>
              <a:t> element of the top of the stack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=&gt; return(S[Top-I+1])</a:t>
            </a:r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56DA3C-F09C-A6DC-29F5-AD2C31C0BF57}"/>
              </a:ext>
            </a:extLst>
          </p:cNvPr>
          <p:cNvSpPr/>
          <p:nvPr/>
        </p:nvSpPr>
        <p:spPr>
          <a:xfrm>
            <a:off x="7963787" y="3338625"/>
            <a:ext cx="1467292" cy="4997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393F66-EE82-CAC3-A5B4-D925495ECC82}"/>
              </a:ext>
            </a:extLst>
          </p:cNvPr>
          <p:cNvSpPr/>
          <p:nvPr/>
        </p:nvSpPr>
        <p:spPr>
          <a:xfrm>
            <a:off x="7967325" y="3841901"/>
            <a:ext cx="1467292" cy="4997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03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D8FB5D-131E-05BA-A1A2-917D4724CBD2}"/>
              </a:ext>
            </a:extLst>
          </p:cNvPr>
          <p:cNvSpPr/>
          <p:nvPr/>
        </p:nvSpPr>
        <p:spPr>
          <a:xfrm>
            <a:off x="7967329" y="4341629"/>
            <a:ext cx="1467292" cy="4997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05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800948-B0A3-5675-3827-BF2928221B07}"/>
              </a:ext>
            </a:extLst>
          </p:cNvPr>
          <p:cNvSpPr txBox="1"/>
          <p:nvPr/>
        </p:nvSpPr>
        <p:spPr>
          <a:xfrm>
            <a:off x="6351181" y="2640049"/>
            <a:ext cx="470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Top=3, </a:t>
            </a:r>
            <a:r>
              <a:rPr lang="en-US" dirty="0" err="1"/>
              <a:t>i</a:t>
            </a:r>
            <a:r>
              <a:rPr lang="en-US" dirty="0"/>
              <a:t>=2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37499A-C1A2-4EFC-DFD6-2D8E2DC5D1EF}"/>
              </a:ext>
            </a:extLst>
          </p:cNvPr>
          <p:cNvSpPr txBox="1"/>
          <p:nvPr/>
        </p:nvSpPr>
        <p:spPr>
          <a:xfrm>
            <a:off x="10005237" y="3429000"/>
            <a:ext cx="138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= 3</a:t>
            </a:r>
            <a:endParaRPr lang="en-IN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8B7A00-E555-2741-6A5E-7DACC208B876}"/>
              </a:ext>
            </a:extLst>
          </p:cNvPr>
          <p:cNvCxnSpPr>
            <a:endCxn id="3" idx="3"/>
          </p:cNvCxnSpPr>
          <p:nvPr/>
        </p:nvCxnSpPr>
        <p:spPr>
          <a:xfrm flipH="1">
            <a:off x="9431079" y="3572540"/>
            <a:ext cx="4784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4FE1295-98CC-6013-5EA0-3D45CD95FFF0}"/>
              </a:ext>
            </a:extLst>
          </p:cNvPr>
          <p:cNvCxnSpPr/>
          <p:nvPr/>
        </p:nvCxnSpPr>
        <p:spPr>
          <a:xfrm>
            <a:off x="8867552" y="2994833"/>
            <a:ext cx="350875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DC7312C-D4D5-6A6B-889F-D2B661B951F1}"/>
              </a:ext>
            </a:extLst>
          </p:cNvPr>
          <p:cNvGrpSpPr/>
          <p:nvPr/>
        </p:nvGrpSpPr>
        <p:grpSpPr>
          <a:xfrm>
            <a:off x="9250323" y="2828262"/>
            <a:ext cx="428847" cy="1299306"/>
            <a:chOff x="9250323" y="2828262"/>
            <a:chExt cx="428847" cy="1299306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7377E40-3563-5548-AA0C-8FC097C443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45252" y="4118344"/>
              <a:ext cx="2303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9AE8152-EE69-30E4-4558-5D1EEBECED48}"/>
                </a:ext>
              </a:extLst>
            </p:cNvPr>
            <p:cNvCxnSpPr/>
            <p:nvPr/>
          </p:nvCxnSpPr>
          <p:spPr>
            <a:xfrm>
              <a:off x="9250323" y="2828262"/>
              <a:ext cx="425303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FB4B96D-38A9-AE9C-26F4-F06111D68A20}"/>
                </a:ext>
              </a:extLst>
            </p:cNvPr>
            <p:cNvCxnSpPr>
              <a:cxnSpLocks/>
            </p:cNvCxnSpPr>
            <p:nvPr/>
          </p:nvCxnSpPr>
          <p:spPr>
            <a:xfrm>
              <a:off x="9679170" y="2842436"/>
              <a:ext cx="0" cy="128513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C38C0B8-EF4B-EF32-E25C-5AFEB202E2A0}"/>
              </a:ext>
            </a:extLst>
          </p:cNvPr>
          <p:cNvSpPr txBox="1"/>
          <p:nvPr/>
        </p:nvSpPr>
        <p:spPr>
          <a:xfrm>
            <a:off x="10015872" y="3907100"/>
            <a:ext cx="68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933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3" grpId="0" animBg="1"/>
      <p:bldP spid="4" grpId="0" animBg="1"/>
      <p:bldP spid="6" grpId="0" animBg="1"/>
      <p:bldP spid="9" grpId="0"/>
      <p:bldP spid="12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437D5-351D-9EB6-B479-305FF912C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Change(</a:t>
            </a:r>
            <a:r>
              <a:rPr lang="en-US" dirty="0" err="1"/>
              <a:t>S,Top,I,X</a:t>
            </a:r>
            <a:r>
              <a:rPr lang="en-US" dirty="0"/>
              <a:t>):-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2C0B07-90C2-E38C-AFAB-CB96CA4B4013}"/>
              </a:ext>
            </a:extLst>
          </p:cNvPr>
          <p:cNvSpPr txBox="1"/>
          <p:nvPr/>
        </p:nvSpPr>
        <p:spPr>
          <a:xfrm>
            <a:off x="446567" y="1073888"/>
            <a:ext cx="10877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procedure </a:t>
            </a:r>
            <a:r>
              <a:rPr lang="en-US" sz="2400" dirty="0">
                <a:solidFill>
                  <a:srgbClr val="FF0000"/>
                </a:solidFill>
              </a:rPr>
              <a:t>change the </a:t>
            </a:r>
            <a:r>
              <a:rPr lang="en-US" sz="2400" dirty="0" err="1">
                <a:solidFill>
                  <a:srgbClr val="FF0000"/>
                </a:solidFill>
              </a:rPr>
              <a:t>ith</a:t>
            </a:r>
            <a:r>
              <a:rPr lang="en-US" sz="2400" dirty="0">
                <a:solidFill>
                  <a:srgbClr val="FF0000"/>
                </a:solidFill>
              </a:rPr>
              <a:t> element of the top of the stack to 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Here</a:t>
            </a:r>
            <a:r>
              <a:rPr lang="en-US" sz="2400" u="sng" dirty="0">
                <a:solidFill>
                  <a:srgbClr val="FF0000"/>
                </a:solidFill>
              </a:rPr>
              <a:t>, S is vector of stack , Top is Point Index in </a:t>
            </a:r>
            <a:r>
              <a:rPr lang="en-US" sz="2400" u="sng" dirty="0" err="1">
                <a:solidFill>
                  <a:srgbClr val="FF0000"/>
                </a:solidFill>
              </a:rPr>
              <a:t>stack,there</a:t>
            </a:r>
            <a:r>
              <a:rPr lang="en-US" sz="2400" u="sng" dirty="0">
                <a:solidFill>
                  <a:srgbClr val="FF0000"/>
                </a:solidFill>
              </a:rPr>
              <a:t> are N elements in the stack.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9E0731-A20C-9D5A-F4CB-2921E06FBAB7}"/>
              </a:ext>
            </a:extLst>
          </p:cNvPr>
          <p:cNvSpPr txBox="1"/>
          <p:nvPr/>
        </p:nvSpPr>
        <p:spPr>
          <a:xfrm>
            <a:off x="446567" y="2894266"/>
            <a:ext cx="4880345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Check the stack Overflow condition:-</a:t>
            </a:r>
          </a:p>
          <a:p>
            <a:pPr>
              <a:lnSpc>
                <a:spcPct val="150000"/>
              </a:lnSpc>
            </a:pPr>
            <a:r>
              <a:rPr lang="en-US" dirty="0"/>
              <a:t>-&gt; IF Top-I+1 &lt;= 0</a:t>
            </a:r>
          </a:p>
          <a:p>
            <a:pPr>
              <a:lnSpc>
                <a:spcPct val="150000"/>
              </a:lnSpc>
            </a:pPr>
            <a:r>
              <a:rPr lang="en-US" dirty="0"/>
              <a:t>    Then Write(“</a:t>
            </a:r>
            <a:r>
              <a:rPr lang="en-US" dirty="0" err="1"/>
              <a:t>statck</a:t>
            </a:r>
            <a:r>
              <a:rPr lang="en-US" dirty="0"/>
              <a:t> is underflow”)</a:t>
            </a:r>
          </a:p>
          <a:p>
            <a:pPr>
              <a:lnSpc>
                <a:spcPct val="150000"/>
              </a:lnSpc>
            </a:pPr>
            <a:r>
              <a:rPr lang="en-US" dirty="0"/>
              <a:t>    return(0)</a:t>
            </a:r>
          </a:p>
          <a:p>
            <a:pPr>
              <a:lnSpc>
                <a:spcPct val="150000"/>
              </a:lnSpc>
            </a:pPr>
            <a:r>
              <a:rPr lang="en-US" dirty="0"/>
              <a:t>2. Change </a:t>
            </a:r>
            <a:r>
              <a:rPr lang="en-US" dirty="0" err="1"/>
              <a:t>ith</a:t>
            </a:r>
            <a:r>
              <a:rPr lang="en-US" dirty="0"/>
              <a:t> element of the top of the stack</a:t>
            </a:r>
          </a:p>
          <a:p>
            <a:pPr>
              <a:lnSpc>
                <a:spcPct val="150000"/>
              </a:lnSpc>
            </a:pPr>
            <a:r>
              <a:rPr lang="en-US" dirty="0"/>
              <a:t>     S[Top-I+1] &lt;- X</a:t>
            </a:r>
          </a:p>
          <a:p>
            <a:pPr>
              <a:lnSpc>
                <a:spcPct val="150000"/>
              </a:lnSpc>
            </a:pPr>
            <a:r>
              <a:rPr lang="en-US" dirty="0"/>
              <a:t>3.</a:t>
            </a:r>
            <a:r>
              <a:rPr lang="en-IN" dirty="0"/>
              <a:t> Finished </a:t>
            </a:r>
          </a:p>
          <a:p>
            <a:pPr>
              <a:lnSpc>
                <a:spcPct val="150000"/>
              </a:lnSpc>
            </a:pPr>
            <a:r>
              <a:rPr lang="en-IN" dirty="0"/>
              <a:t>     Return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F3C14C-572D-26E7-451C-83B91CE88E01}"/>
              </a:ext>
            </a:extLst>
          </p:cNvPr>
          <p:cNvSpPr/>
          <p:nvPr/>
        </p:nvSpPr>
        <p:spPr>
          <a:xfrm>
            <a:off x="7963787" y="3338625"/>
            <a:ext cx="1467292" cy="4997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DB59C8-B533-CB1F-CB8B-200CB15431A1}"/>
              </a:ext>
            </a:extLst>
          </p:cNvPr>
          <p:cNvSpPr/>
          <p:nvPr/>
        </p:nvSpPr>
        <p:spPr>
          <a:xfrm>
            <a:off x="7967325" y="3841901"/>
            <a:ext cx="1467292" cy="4997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03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DDD212-9860-9E07-C7E4-4848358CA54B}"/>
              </a:ext>
            </a:extLst>
          </p:cNvPr>
          <p:cNvSpPr/>
          <p:nvPr/>
        </p:nvSpPr>
        <p:spPr>
          <a:xfrm>
            <a:off x="7967329" y="4341629"/>
            <a:ext cx="1467292" cy="4997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05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81832A-9BD7-6665-59D2-F6A5CDADCBF8}"/>
              </a:ext>
            </a:extLst>
          </p:cNvPr>
          <p:cNvSpPr txBox="1"/>
          <p:nvPr/>
        </p:nvSpPr>
        <p:spPr>
          <a:xfrm>
            <a:off x="10005237" y="3429000"/>
            <a:ext cx="138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= 3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B39077-883B-5516-0BE1-B5B02BB45CE4}"/>
              </a:ext>
            </a:extLst>
          </p:cNvPr>
          <p:cNvCxnSpPr>
            <a:cxnSpLocks/>
            <a:stCxn id="8" idx="1"/>
            <a:endCxn id="3" idx="3"/>
          </p:cNvCxnSpPr>
          <p:nvPr/>
        </p:nvCxnSpPr>
        <p:spPr>
          <a:xfrm flipH="1" flipV="1">
            <a:off x="9431079" y="3588490"/>
            <a:ext cx="574158" cy="25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9CA3A78-9248-C658-E63D-31C5F9042FE2}"/>
              </a:ext>
            </a:extLst>
          </p:cNvPr>
          <p:cNvGrpSpPr/>
          <p:nvPr/>
        </p:nvGrpSpPr>
        <p:grpSpPr>
          <a:xfrm>
            <a:off x="9484236" y="2828262"/>
            <a:ext cx="428847" cy="1299306"/>
            <a:chOff x="9250323" y="2828262"/>
            <a:chExt cx="428847" cy="1299306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18040CD-7E3C-F4CB-164E-7B8E7DA3B5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45252" y="4118344"/>
              <a:ext cx="2303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9B9E583-D20E-0936-AC8A-164C49E0E336}"/>
                </a:ext>
              </a:extLst>
            </p:cNvPr>
            <p:cNvCxnSpPr/>
            <p:nvPr/>
          </p:nvCxnSpPr>
          <p:spPr>
            <a:xfrm>
              <a:off x="9250323" y="2828262"/>
              <a:ext cx="425303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7A67B6-8996-82F2-926F-E5FA4A487ACD}"/>
                </a:ext>
              </a:extLst>
            </p:cNvPr>
            <p:cNvCxnSpPr>
              <a:cxnSpLocks/>
            </p:cNvCxnSpPr>
            <p:nvPr/>
          </p:nvCxnSpPr>
          <p:spPr>
            <a:xfrm>
              <a:off x="9679170" y="2842436"/>
              <a:ext cx="0" cy="128513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FD5984A-9E34-7F06-0478-6A5109D64944}"/>
              </a:ext>
            </a:extLst>
          </p:cNvPr>
          <p:cNvSpPr txBox="1"/>
          <p:nvPr/>
        </p:nvSpPr>
        <p:spPr>
          <a:xfrm>
            <a:off x="10015872" y="3907100"/>
            <a:ext cx="68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=2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816457-6414-BCC4-4384-75DA5537F17D}"/>
              </a:ext>
            </a:extLst>
          </p:cNvPr>
          <p:cNvSpPr txBox="1"/>
          <p:nvPr/>
        </p:nvSpPr>
        <p:spPr>
          <a:xfrm>
            <a:off x="6329915" y="2640049"/>
            <a:ext cx="470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X=05 ,Top=3, </a:t>
            </a:r>
            <a:r>
              <a:rPr lang="en-US" dirty="0" err="1"/>
              <a:t>i</a:t>
            </a:r>
            <a:r>
              <a:rPr lang="en-US" dirty="0"/>
              <a:t>=2</a:t>
            </a:r>
            <a:endParaRPr lang="en-IN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2FDE1B0-B3CD-65A9-B431-1C6023FF9A0F}"/>
              </a:ext>
            </a:extLst>
          </p:cNvPr>
          <p:cNvGrpSpPr/>
          <p:nvPr/>
        </p:nvGrpSpPr>
        <p:grpSpPr>
          <a:xfrm flipH="1">
            <a:off x="7301015" y="2831806"/>
            <a:ext cx="602514" cy="1299306"/>
            <a:chOff x="9250323" y="2828262"/>
            <a:chExt cx="428847" cy="1299306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E97A679-DB16-AC1F-D017-72A9222024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45252" y="4118344"/>
              <a:ext cx="2303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F48878A-525A-1FB3-F52D-54623B52AD25}"/>
                </a:ext>
              </a:extLst>
            </p:cNvPr>
            <p:cNvCxnSpPr/>
            <p:nvPr/>
          </p:nvCxnSpPr>
          <p:spPr>
            <a:xfrm>
              <a:off x="9250323" y="2828262"/>
              <a:ext cx="425303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9CBBE52-F6B7-26F7-51A9-74CC66077796}"/>
                </a:ext>
              </a:extLst>
            </p:cNvPr>
            <p:cNvCxnSpPr>
              <a:cxnSpLocks/>
            </p:cNvCxnSpPr>
            <p:nvPr/>
          </p:nvCxnSpPr>
          <p:spPr>
            <a:xfrm>
              <a:off x="9679170" y="2842436"/>
              <a:ext cx="0" cy="128513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ABE532C-1D01-8813-0974-069CD296EC5A}"/>
              </a:ext>
            </a:extLst>
          </p:cNvPr>
          <p:cNvSpPr txBox="1"/>
          <p:nvPr/>
        </p:nvSpPr>
        <p:spPr>
          <a:xfrm>
            <a:off x="531628" y="2384186"/>
            <a:ext cx="3476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Algorithm :-</a:t>
            </a:r>
            <a:endParaRPr lang="en-IN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275C8A-E72D-C50F-0616-5A80C6307056}"/>
              </a:ext>
            </a:extLst>
          </p:cNvPr>
          <p:cNvSpPr/>
          <p:nvPr/>
        </p:nvSpPr>
        <p:spPr>
          <a:xfrm>
            <a:off x="5386190" y="3848620"/>
            <a:ext cx="1467292" cy="4997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9901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47 -0.00162 L 0.21172 -0.00162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3" grpId="0" animBg="1"/>
      <p:bldP spid="5" grpId="0" animBg="1"/>
      <p:bldP spid="7" grpId="0" animBg="1"/>
      <p:bldP spid="8" grpId="0"/>
      <p:bldP spid="15" grpId="0"/>
      <p:bldP spid="16" grpId="0"/>
      <p:bldP spid="23" grpId="0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15347-2CB9-C763-39B2-084EDA6EC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Recognization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033F96-5321-BC7A-C460-5D701742ED12}"/>
              </a:ext>
            </a:extLst>
          </p:cNvPr>
          <p:cNvSpPr txBox="1"/>
          <p:nvPr/>
        </p:nvSpPr>
        <p:spPr>
          <a:xfrm>
            <a:off x="85060" y="971653"/>
            <a:ext cx="1088773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Recognization</a:t>
            </a:r>
            <a:r>
              <a:rPr lang="en-US" sz="2000" dirty="0"/>
              <a:t> is used to check given String belong to following </a:t>
            </a:r>
            <a:r>
              <a:rPr lang="en-US" sz="2000" dirty="0" err="1"/>
              <a:t>grammer</a:t>
            </a:r>
            <a:r>
              <a:rPr lang="en-US" sz="2000" dirty="0"/>
              <a:t> which is show below.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u="sng" dirty="0">
                <a:solidFill>
                  <a:srgbClr val="FF0000"/>
                </a:solidFill>
              </a:rPr>
              <a:t>Next is take next element of the String,</a:t>
            </a:r>
            <a:r>
              <a:rPr lang="en-US" sz="1800" i="1" u="sng" dirty="0">
                <a:solidFill>
                  <a:srgbClr val="FF0000"/>
                </a:solidFill>
              </a:rPr>
              <a:t> S is vector of stack , Top is Point Index in </a:t>
            </a:r>
            <a:r>
              <a:rPr lang="en-US" sz="1800" i="1" u="sng" dirty="0" err="1">
                <a:solidFill>
                  <a:srgbClr val="FF0000"/>
                </a:solidFill>
              </a:rPr>
              <a:t>stack,there</a:t>
            </a:r>
            <a:r>
              <a:rPr lang="en-US" sz="1800" i="1" u="sng" dirty="0">
                <a:solidFill>
                  <a:srgbClr val="FF0000"/>
                </a:solidFill>
              </a:rPr>
              <a:t> are N elements in the stack.</a:t>
            </a:r>
            <a:endParaRPr lang="en-US" i="1" u="sng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 L={WCW^R}(where W^R is the reverse of W)	    &amp;&amp;	(ii) L=a^(</a:t>
            </a:r>
            <a:r>
              <a:rPr lang="en-US" sz="2000" dirty="0" err="1"/>
              <a:t>i</a:t>
            </a:r>
            <a:r>
              <a:rPr lang="en-US" sz="2000" dirty="0"/>
              <a:t>)b^(</a:t>
            </a:r>
            <a:r>
              <a:rPr lang="en-US" sz="2000" dirty="0" err="1"/>
              <a:t>i</a:t>
            </a:r>
            <a:r>
              <a:rPr lang="en-US" sz="2000" dirty="0"/>
              <a:t>)</a:t>
            </a: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25C30C-9055-0459-4972-A9D20FDA34ED}"/>
              </a:ext>
            </a:extLst>
          </p:cNvPr>
          <p:cNvSpPr txBox="1"/>
          <p:nvPr/>
        </p:nvSpPr>
        <p:spPr>
          <a:xfrm>
            <a:off x="616688" y="2207737"/>
            <a:ext cx="3476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/>
                </a:solidFill>
              </a:rPr>
              <a:t>Algorithm :- (</a:t>
            </a:r>
            <a:r>
              <a:rPr lang="en-US" sz="2000" b="1" dirty="0" err="1">
                <a:solidFill>
                  <a:schemeClr val="accent6"/>
                </a:solidFill>
              </a:rPr>
              <a:t>i</a:t>
            </a:r>
            <a:r>
              <a:rPr lang="en-US" sz="2000" b="1" dirty="0">
                <a:solidFill>
                  <a:schemeClr val="accent6"/>
                </a:solidFill>
              </a:rPr>
              <a:t>) WCW^R</a:t>
            </a:r>
            <a:endParaRPr lang="en-IN" b="1" dirty="0">
              <a:solidFill>
                <a:schemeClr val="accent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8C88F8-4D43-EBCD-671A-D9E2735C0131}"/>
              </a:ext>
            </a:extLst>
          </p:cNvPr>
          <p:cNvSpPr txBox="1"/>
          <p:nvPr/>
        </p:nvSpPr>
        <p:spPr>
          <a:xfrm>
            <a:off x="372140" y="2573080"/>
            <a:ext cx="4742109" cy="3936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1.Initialize stack by placing a letter ‘c’ on the Top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=&gt; Top &lt;- 1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     S[Top] &lt;- ‘c’</a:t>
            </a:r>
          </a:p>
          <a:p>
            <a:pPr>
              <a:lnSpc>
                <a:spcPct val="150000"/>
              </a:lnSpc>
            </a:pPr>
            <a:r>
              <a:rPr lang="en-IN" sz="1400" b="1" dirty="0"/>
              <a:t>2.Get and Push symbols until either c’ or blank </a:t>
            </a:r>
          </a:p>
          <a:p>
            <a:pPr>
              <a:lnSpc>
                <a:spcPct val="150000"/>
              </a:lnSpc>
            </a:pPr>
            <a:r>
              <a:rPr lang="en-IN" sz="1400" b="1" dirty="0"/>
              <a:t>    is encountered</a:t>
            </a:r>
          </a:p>
          <a:p>
            <a:pPr>
              <a:lnSpc>
                <a:spcPct val="150000"/>
              </a:lnSpc>
            </a:pPr>
            <a:r>
              <a:rPr lang="en-IN" sz="1400" b="1" dirty="0"/>
              <a:t>=&gt; Next &lt;- </a:t>
            </a:r>
            <a:r>
              <a:rPr lang="en-IN" sz="1400" b="1" dirty="0" err="1"/>
              <a:t>NextChar</a:t>
            </a:r>
            <a:r>
              <a:rPr lang="en-IN" sz="1400" b="1" dirty="0"/>
              <a:t>(String)</a:t>
            </a:r>
          </a:p>
          <a:p>
            <a:pPr>
              <a:lnSpc>
                <a:spcPct val="150000"/>
              </a:lnSpc>
            </a:pPr>
            <a:r>
              <a:rPr lang="en-IN" sz="1400" b="1" dirty="0"/>
              <a:t>    repeat while Next != ‘c’</a:t>
            </a:r>
          </a:p>
          <a:p>
            <a:pPr>
              <a:lnSpc>
                <a:spcPct val="150000"/>
              </a:lnSpc>
            </a:pPr>
            <a:r>
              <a:rPr lang="en-IN" sz="1400" b="1" dirty="0"/>
              <a:t>    if Next =‘ ‘</a:t>
            </a:r>
          </a:p>
          <a:p>
            <a:pPr>
              <a:lnSpc>
                <a:spcPct val="150000"/>
              </a:lnSpc>
            </a:pPr>
            <a:r>
              <a:rPr lang="en-IN" sz="1400" b="1" dirty="0"/>
              <a:t>    then write(“Invalid String”)</a:t>
            </a:r>
          </a:p>
          <a:p>
            <a:pPr>
              <a:lnSpc>
                <a:spcPct val="150000"/>
              </a:lnSpc>
            </a:pPr>
            <a:r>
              <a:rPr lang="en-IN" sz="1400" b="1" dirty="0"/>
              <a:t>    Exit</a:t>
            </a:r>
          </a:p>
          <a:p>
            <a:pPr>
              <a:lnSpc>
                <a:spcPct val="150000"/>
              </a:lnSpc>
            </a:pPr>
            <a:r>
              <a:rPr lang="en-IN" sz="1400" b="1" dirty="0"/>
              <a:t>    Else call push(</a:t>
            </a:r>
            <a:r>
              <a:rPr lang="en-IN" sz="1400" b="1" dirty="0" err="1"/>
              <a:t>S,Top,Next</a:t>
            </a:r>
            <a:r>
              <a:rPr lang="en-IN" sz="1400" b="1" dirty="0"/>
              <a:t>)</a:t>
            </a:r>
          </a:p>
          <a:p>
            <a:pPr>
              <a:lnSpc>
                <a:spcPct val="150000"/>
              </a:lnSpc>
            </a:pPr>
            <a:r>
              <a:rPr lang="en-IN" sz="1400" b="1" dirty="0"/>
              <a:t>    Next &lt;- </a:t>
            </a:r>
            <a:r>
              <a:rPr lang="en-IN" sz="1400" b="1" dirty="0" err="1"/>
              <a:t>NextChar</a:t>
            </a:r>
            <a:r>
              <a:rPr lang="en-IN" sz="1400" b="1" dirty="0"/>
              <a:t>(String)   </a:t>
            </a:r>
            <a:endParaRPr lang="en-US" sz="14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D755CD-CE43-36DC-4DB6-B9C3CF4BE709}"/>
              </a:ext>
            </a:extLst>
          </p:cNvPr>
          <p:cNvCxnSpPr>
            <a:cxnSpLocks/>
          </p:cNvCxnSpPr>
          <p:nvPr/>
        </p:nvCxnSpPr>
        <p:spPr>
          <a:xfrm flipH="1">
            <a:off x="5114249" y="2659276"/>
            <a:ext cx="11" cy="3943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A0C2E22-4465-9CFE-C717-E25B78B0BFC8}"/>
              </a:ext>
            </a:extLst>
          </p:cNvPr>
          <p:cNvSpPr txBox="1"/>
          <p:nvPr/>
        </p:nvSpPr>
        <p:spPr>
          <a:xfrm>
            <a:off x="5433225" y="2573080"/>
            <a:ext cx="4742109" cy="426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3.Scan characters following ‘c’; compare them to     the characters on stack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sz="1400" b="1" dirty="0"/>
              <a:t>Repeat While S[Top] != ‘c’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     Next </a:t>
            </a:r>
            <a:r>
              <a:rPr lang="en-IN" sz="1400" b="1" dirty="0"/>
              <a:t> &lt;- </a:t>
            </a:r>
            <a:r>
              <a:rPr lang="en-IN" sz="1400" b="1" dirty="0" err="1"/>
              <a:t>NextChar</a:t>
            </a:r>
            <a:r>
              <a:rPr lang="en-IN" sz="1400" b="1" dirty="0"/>
              <a:t>(String)</a:t>
            </a:r>
          </a:p>
          <a:p>
            <a:pPr>
              <a:lnSpc>
                <a:spcPct val="150000"/>
              </a:lnSpc>
            </a:pPr>
            <a:r>
              <a:rPr lang="en-IN" sz="1400" b="1" dirty="0"/>
              <a:t>     X  &lt;- POP(</a:t>
            </a:r>
            <a:r>
              <a:rPr lang="en-IN" sz="1400" b="1" dirty="0" err="1"/>
              <a:t>S,Top</a:t>
            </a:r>
            <a:r>
              <a:rPr lang="en-IN" sz="1400" b="1" dirty="0"/>
              <a:t>)</a:t>
            </a:r>
          </a:p>
          <a:p>
            <a:pPr>
              <a:lnSpc>
                <a:spcPct val="150000"/>
              </a:lnSpc>
            </a:pPr>
            <a:r>
              <a:rPr lang="en-IN" sz="1400" b="1" dirty="0"/>
              <a:t>     If Next != ‘X’</a:t>
            </a:r>
          </a:p>
          <a:p>
            <a:pPr>
              <a:lnSpc>
                <a:spcPct val="150000"/>
              </a:lnSpc>
            </a:pPr>
            <a:r>
              <a:rPr lang="en-IN" sz="1400" b="1" dirty="0"/>
              <a:t>     then write (‘Invalid String’)</a:t>
            </a:r>
          </a:p>
          <a:p>
            <a:pPr>
              <a:lnSpc>
                <a:spcPct val="150000"/>
              </a:lnSpc>
            </a:pPr>
            <a:r>
              <a:rPr lang="en-IN" sz="1400" b="1" dirty="0"/>
              <a:t>     Exit</a:t>
            </a:r>
          </a:p>
          <a:p>
            <a:pPr>
              <a:lnSpc>
                <a:spcPct val="150000"/>
              </a:lnSpc>
            </a:pPr>
            <a:r>
              <a:rPr lang="en-IN" sz="1400" b="1" dirty="0"/>
              <a:t>4. Next symbol must be blank</a:t>
            </a:r>
            <a:endParaRPr lang="en-US" sz="1400" b="1" dirty="0"/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sz="1400" b="1" dirty="0"/>
              <a:t>Next &lt;- </a:t>
            </a:r>
            <a:r>
              <a:rPr lang="en-US" sz="1400" b="1" dirty="0" err="1"/>
              <a:t>NextChar</a:t>
            </a:r>
            <a:r>
              <a:rPr lang="en-US" sz="1400" b="1" dirty="0"/>
              <a:t>(String)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      Then write (‘valid string’)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      else write (‘Invalid String’)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      Exit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194773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350</TotalTime>
  <Words>1045</Words>
  <Application>Microsoft Office PowerPoint</Application>
  <PresentationFormat>Widescreen</PresentationFormat>
  <Paragraphs>156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Algerian</vt:lpstr>
      <vt:lpstr>Arial</vt:lpstr>
      <vt:lpstr>Calibri</vt:lpstr>
      <vt:lpstr>Calibri Light</vt:lpstr>
      <vt:lpstr>Google Sans</vt:lpstr>
      <vt:lpstr>inter-bold</vt:lpstr>
      <vt:lpstr>inter-regular</vt:lpstr>
      <vt:lpstr>Symbol</vt:lpstr>
      <vt:lpstr>Office Theme</vt:lpstr>
      <vt:lpstr> Stack :</vt:lpstr>
      <vt:lpstr> Stack :</vt:lpstr>
      <vt:lpstr>Application Of Stack :</vt:lpstr>
      <vt:lpstr>Procedure</vt:lpstr>
      <vt:lpstr>Push(S,Top,X)</vt:lpstr>
      <vt:lpstr>Pop(S,Top)</vt:lpstr>
      <vt:lpstr> Peep(S,Top,I)</vt:lpstr>
      <vt:lpstr> Change(S,Top,I,X):-</vt:lpstr>
      <vt:lpstr> Recognization:</vt:lpstr>
      <vt:lpstr>Count Recognize:-</vt:lpstr>
      <vt:lpstr>Recurstion :</vt:lpstr>
      <vt:lpstr>Algorithm of Factorial using Stack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18</cp:revision>
  <dcterms:created xsi:type="dcterms:W3CDTF">2023-07-09T09:57:13Z</dcterms:created>
  <dcterms:modified xsi:type="dcterms:W3CDTF">2023-07-11T19:17:49Z</dcterms:modified>
</cp:coreProperties>
</file>