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4" r:id="rId6"/>
    <p:sldId id="265" r:id="rId7"/>
    <p:sldId id="267" r:id="rId8"/>
    <p:sldId id="268" r:id="rId9"/>
    <p:sldId id="269" r:id="rId10"/>
    <p:sldId id="270" r:id="rId11"/>
    <p:sldId id="271" r:id="rId12"/>
    <p:sldId id="276"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an P" initials="RP" lastIdx="1" clrIdx="0">
    <p:extLst>
      <p:ext uri="{19B8F6BF-5375-455C-9EA6-DF929625EA0E}">
        <p15:presenceInfo xmlns:p15="http://schemas.microsoft.com/office/powerpoint/2012/main" userId="a7cff8b72fe80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6T12:21:05.326" idx="1">
    <p:pos x="6834" y="2802"/>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90AF6-C8D7-4C53-B2B0-D40213151E77}"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766DEB39-A7B5-49D3-B10F-1C90B1FD1EE0}">
      <dgm:prSet/>
      <dgm:spPr/>
      <dgm:t>
        <a:bodyPr/>
        <a:lstStyle/>
        <a:p>
          <a:r>
            <a:rPr lang="en-US" dirty="0" err="1">
              <a:latin typeface="Times New Roman" panose="02020603050405020304" pitchFamily="18" charset="0"/>
              <a:cs typeface="Times New Roman" panose="02020603050405020304" pitchFamily="18" charset="0"/>
            </a:rPr>
            <a:t>AtliQ</a:t>
          </a:r>
          <a:r>
            <a:rPr lang="en-US" dirty="0">
              <a:latin typeface="Times New Roman" panose="02020603050405020304" pitchFamily="18" charset="0"/>
              <a:cs typeface="Times New Roman" panose="02020603050405020304" pitchFamily="18" charset="0"/>
            </a:rPr>
            <a:t> is a company that owns multiple hotel chains across various cities of India</a:t>
          </a:r>
        </a:p>
      </dgm:t>
    </dgm:pt>
    <dgm:pt modelId="{59DA3D47-4B01-40B7-9B9E-4F6606B7505D}" type="parTrans" cxnId="{5F08FD3C-B7E4-4E3D-9126-60CDC900E47D}">
      <dgm:prSet/>
      <dgm:spPr/>
      <dgm:t>
        <a:bodyPr/>
        <a:lstStyle/>
        <a:p>
          <a:endParaRPr lang="en-US"/>
        </a:p>
      </dgm:t>
    </dgm:pt>
    <dgm:pt modelId="{B16FF440-D10F-4DEF-B686-D7B0864A283D}" type="sibTrans" cxnId="{5F08FD3C-B7E4-4E3D-9126-60CDC900E47D}">
      <dgm:prSet/>
      <dgm:spPr/>
      <dgm:t>
        <a:bodyPr/>
        <a:lstStyle/>
        <a:p>
          <a:endParaRPr lang="en-US"/>
        </a:p>
      </dgm:t>
    </dgm:pt>
    <dgm:pt modelId="{3AF70448-325D-46CF-ABEF-C489988F0F59}">
      <dgm:prSet/>
      <dgm:spPr/>
      <dgm:t>
        <a:bodyPr/>
        <a:lstStyle/>
        <a:p>
          <a:r>
            <a:rPr lang="en-US" dirty="0"/>
            <a:t>The Managing director / CEO of </a:t>
          </a:r>
          <a:r>
            <a:rPr lang="en-US" dirty="0" err="1"/>
            <a:t>AtliQ</a:t>
          </a:r>
          <a:r>
            <a:rPr lang="en-US" dirty="0"/>
            <a:t> wants to incorporate ‘Business and Data Intelligence’ to identify and track the source of revenue for </a:t>
          </a:r>
          <a:r>
            <a:rPr lang="en-US" dirty="0" err="1"/>
            <a:t>AtliQ</a:t>
          </a:r>
          <a:r>
            <a:rPr lang="en-US" dirty="0"/>
            <a:t> hotels</a:t>
          </a:r>
        </a:p>
      </dgm:t>
    </dgm:pt>
    <dgm:pt modelId="{C316EB24-E64F-48D3-99BA-813747B0C8DE}" type="parTrans" cxnId="{3BF479BC-6371-427D-AF5A-C20D584B1E15}">
      <dgm:prSet/>
      <dgm:spPr/>
      <dgm:t>
        <a:bodyPr/>
        <a:lstStyle/>
        <a:p>
          <a:endParaRPr lang="en-US"/>
        </a:p>
      </dgm:t>
    </dgm:pt>
    <dgm:pt modelId="{3F34CA73-B0E7-4E6E-800C-77D7FEF68235}" type="sibTrans" cxnId="{3BF479BC-6371-427D-AF5A-C20D584B1E15}">
      <dgm:prSet/>
      <dgm:spPr/>
      <dgm:t>
        <a:bodyPr/>
        <a:lstStyle/>
        <a:p>
          <a:endParaRPr lang="en-US"/>
        </a:p>
      </dgm:t>
    </dgm:pt>
    <dgm:pt modelId="{D4304DC5-3661-46FC-BE26-79ECB319AA3A}">
      <dgm:prSet/>
      <dgm:spPr/>
      <dgm:t>
        <a:bodyPr/>
        <a:lstStyle/>
        <a:p>
          <a:r>
            <a:rPr lang="en-US" dirty="0">
              <a:latin typeface="Times New Roman" panose="02020603050405020304" pitchFamily="18" charset="0"/>
              <a:cs typeface="Times New Roman" panose="02020603050405020304" pitchFamily="18" charset="0"/>
            </a:rPr>
            <a:t>Hence, it is decided to develop a KPI Dashboard for </a:t>
          </a:r>
          <a:r>
            <a:rPr lang="en-US" dirty="0" err="1">
              <a:latin typeface="Times New Roman" panose="02020603050405020304" pitchFamily="18" charset="0"/>
              <a:cs typeface="Times New Roman" panose="02020603050405020304" pitchFamily="18" charset="0"/>
            </a:rPr>
            <a:t>AtliQ</a:t>
          </a:r>
          <a:r>
            <a:rPr lang="en-US" dirty="0">
              <a:latin typeface="Times New Roman" panose="02020603050405020304" pitchFamily="18" charset="0"/>
              <a:cs typeface="Times New Roman" panose="02020603050405020304" pitchFamily="18" charset="0"/>
            </a:rPr>
            <a:t>, using May-22 to July-22 data, which can help track its revenue sources and other relevant KPIs across various dimensions</a:t>
          </a:r>
        </a:p>
      </dgm:t>
    </dgm:pt>
    <dgm:pt modelId="{E7A89054-E25B-4F75-ABC4-200773BE767D}" type="parTrans" cxnId="{7740BB08-ADB7-4EB4-80E9-DF29AC473236}">
      <dgm:prSet/>
      <dgm:spPr/>
      <dgm:t>
        <a:bodyPr/>
        <a:lstStyle/>
        <a:p>
          <a:endParaRPr lang="en-US"/>
        </a:p>
      </dgm:t>
    </dgm:pt>
    <dgm:pt modelId="{BF16A6B8-B959-49B0-8660-B43AC2F409B1}" type="sibTrans" cxnId="{7740BB08-ADB7-4EB4-80E9-DF29AC473236}">
      <dgm:prSet/>
      <dgm:spPr/>
      <dgm:t>
        <a:bodyPr/>
        <a:lstStyle/>
        <a:p>
          <a:endParaRPr lang="en-US"/>
        </a:p>
      </dgm:t>
    </dgm:pt>
    <dgm:pt modelId="{5A74C074-5B71-451B-83EB-B573FB0E152E}">
      <dgm:prSet/>
      <dgm:spPr/>
      <dgm:t>
        <a:bodyPr/>
        <a:lstStyle/>
        <a:p>
          <a:r>
            <a:rPr lang="en-US" dirty="0">
              <a:latin typeface="Times New Roman" panose="02020603050405020304" pitchFamily="18" charset="0"/>
              <a:cs typeface="Times New Roman" panose="02020603050405020304" pitchFamily="18" charset="0"/>
            </a:rPr>
            <a:t>It’ll help the management take strategic business decisions based on the insights generated from the dashboard</a:t>
          </a:r>
        </a:p>
      </dgm:t>
    </dgm:pt>
    <dgm:pt modelId="{CC1FF3A6-2565-4BFF-AA39-ADBAF8228651}" type="parTrans" cxnId="{E22B6D64-5578-436E-B2FD-C04034BFDE2A}">
      <dgm:prSet/>
      <dgm:spPr/>
      <dgm:t>
        <a:bodyPr/>
        <a:lstStyle/>
        <a:p>
          <a:endParaRPr lang="en-US"/>
        </a:p>
      </dgm:t>
    </dgm:pt>
    <dgm:pt modelId="{BE6DA7AE-CEFA-4D79-AA55-DB6312A69E0D}" type="sibTrans" cxnId="{E22B6D64-5578-436E-B2FD-C04034BFDE2A}">
      <dgm:prSet/>
      <dgm:spPr/>
      <dgm:t>
        <a:bodyPr/>
        <a:lstStyle/>
        <a:p>
          <a:endParaRPr lang="en-US"/>
        </a:p>
      </dgm:t>
    </dgm:pt>
    <dgm:pt modelId="{F2147195-6A8C-41B8-9BA9-CA0A9C5DB7E6}" type="pres">
      <dgm:prSet presAssocID="{D8590AF6-C8D7-4C53-B2B0-D40213151E77}" presName="root" presStyleCnt="0">
        <dgm:presLayoutVars>
          <dgm:dir/>
          <dgm:resizeHandles val="exact"/>
        </dgm:presLayoutVars>
      </dgm:prSet>
      <dgm:spPr/>
    </dgm:pt>
    <dgm:pt modelId="{C523C187-B16F-41C1-BC54-16D37EA4E518}" type="pres">
      <dgm:prSet presAssocID="{D8590AF6-C8D7-4C53-B2B0-D40213151E77}" presName="container" presStyleCnt="0">
        <dgm:presLayoutVars>
          <dgm:dir/>
          <dgm:resizeHandles val="exact"/>
        </dgm:presLayoutVars>
      </dgm:prSet>
      <dgm:spPr/>
    </dgm:pt>
    <dgm:pt modelId="{02BD0D6A-C2E3-45EE-A1D2-A4A2CF05F206}" type="pres">
      <dgm:prSet presAssocID="{766DEB39-A7B5-49D3-B10F-1C90B1FD1EE0}" presName="compNode" presStyleCnt="0"/>
      <dgm:spPr/>
    </dgm:pt>
    <dgm:pt modelId="{2470CCF2-5657-4982-B6F0-46ECE71E08A1}" type="pres">
      <dgm:prSet presAssocID="{766DEB39-A7B5-49D3-B10F-1C90B1FD1EE0}" presName="iconBgRect" presStyleLbl="bgShp" presStyleIdx="0" presStyleCnt="4"/>
      <dgm:spPr/>
    </dgm:pt>
    <dgm:pt modelId="{DD0A3979-E571-4F0D-BD47-1F7D30B400DB}" type="pres">
      <dgm:prSet presAssocID="{766DEB39-A7B5-49D3-B10F-1C90B1FD1EE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ilding"/>
        </a:ext>
      </dgm:extLst>
    </dgm:pt>
    <dgm:pt modelId="{DDA3AD28-E5C6-49F7-919C-3648B3F3635E}" type="pres">
      <dgm:prSet presAssocID="{766DEB39-A7B5-49D3-B10F-1C90B1FD1EE0}" presName="spaceRect" presStyleCnt="0"/>
      <dgm:spPr/>
    </dgm:pt>
    <dgm:pt modelId="{9A768AD3-1080-4436-AD92-89B49E4D6E0F}" type="pres">
      <dgm:prSet presAssocID="{766DEB39-A7B5-49D3-B10F-1C90B1FD1EE0}" presName="textRect" presStyleLbl="revTx" presStyleIdx="0" presStyleCnt="4">
        <dgm:presLayoutVars>
          <dgm:chMax val="1"/>
          <dgm:chPref val="1"/>
        </dgm:presLayoutVars>
      </dgm:prSet>
      <dgm:spPr/>
    </dgm:pt>
    <dgm:pt modelId="{D624136F-32C0-4FCB-856B-11BFEFE444C1}" type="pres">
      <dgm:prSet presAssocID="{B16FF440-D10F-4DEF-B686-D7B0864A283D}" presName="sibTrans" presStyleLbl="sibTrans2D1" presStyleIdx="0" presStyleCnt="0"/>
      <dgm:spPr/>
    </dgm:pt>
    <dgm:pt modelId="{C8CE81EA-D14A-44C2-9D54-7BC14F53FA7D}" type="pres">
      <dgm:prSet presAssocID="{3AF70448-325D-46CF-ABEF-C489988F0F59}" presName="compNode" presStyleCnt="0"/>
      <dgm:spPr/>
    </dgm:pt>
    <dgm:pt modelId="{96107FD5-986F-4BB3-8389-DC13C7E3170E}" type="pres">
      <dgm:prSet presAssocID="{3AF70448-325D-46CF-ABEF-C489988F0F59}" presName="iconBgRect" presStyleLbl="bgShp" presStyleIdx="1" presStyleCnt="4"/>
      <dgm:spPr/>
    </dgm:pt>
    <dgm:pt modelId="{3D2B2C59-16EA-4410-8141-75EFD3CBF12A}" type="pres">
      <dgm:prSet presAssocID="{3AF70448-325D-46CF-ABEF-C489988F0F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F28368E3-D454-4052-953C-22BB2140C9B5}" type="pres">
      <dgm:prSet presAssocID="{3AF70448-325D-46CF-ABEF-C489988F0F59}" presName="spaceRect" presStyleCnt="0"/>
      <dgm:spPr/>
    </dgm:pt>
    <dgm:pt modelId="{F3E7AB47-7558-4B86-8ADC-E177BFE0BA9E}" type="pres">
      <dgm:prSet presAssocID="{3AF70448-325D-46CF-ABEF-C489988F0F59}" presName="textRect" presStyleLbl="revTx" presStyleIdx="1" presStyleCnt="4">
        <dgm:presLayoutVars>
          <dgm:chMax val="1"/>
          <dgm:chPref val="1"/>
        </dgm:presLayoutVars>
      </dgm:prSet>
      <dgm:spPr/>
    </dgm:pt>
    <dgm:pt modelId="{ACCCD4FC-F08E-43DD-A9C2-3F0DC06C40C8}" type="pres">
      <dgm:prSet presAssocID="{3F34CA73-B0E7-4E6E-800C-77D7FEF68235}" presName="sibTrans" presStyleLbl="sibTrans2D1" presStyleIdx="0" presStyleCnt="0"/>
      <dgm:spPr/>
    </dgm:pt>
    <dgm:pt modelId="{DAF8D205-37C6-4E0B-BC08-7A8B632FEEDB}" type="pres">
      <dgm:prSet presAssocID="{D4304DC5-3661-46FC-BE26-79ECB319AA3A}" presName="compNode" presStyleCnt="0"/>
      <dgm:spPr/>
    </dgm:pt>
    <dgm:pt modelId="{AA404C9B-BF0C-4AEE-B712-D675AC3AF8F5}" type="pres">
      <dgm:prSet presAssocID="{D4304DC5-3661-46FC-BE26-79ECB319AA3A}" presName="iconBgRect" presStyleLbl="bgShp" presStyleIdx="2" presStyleCnt="4"/>
      <dgm:spPr/>
    </dgm:pt>
    <dgm:pt modelId="{663CB120-60C1-4322-A1D3-AC8B410C7564}" type="pres">
      <dgm:prSet presAssocID="{D4304DC5-3661-46FC-BE26-79ECB319AA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A6828A19-6E8B-474C-BFF0-ED1D9059736B}" type="pres">
      <dgm:prSet presAssocID="{D4304DC5-3661-46FC-BE26-79ECB319AA3A}" presName="spaceRect" presStyleCnt="0"/>
      <dgm:spPr/>
    </dgm:pt>
    <dgm:pt modelId="{77120ECB-DF27-42FF-B1C9-E92BE1257348}" type="pres">
      <dgm:prSet presAssocID="{D4304DC5-3661-46FC-BE26-79ECB319AA3A}" presName="textRect" presStyleLbl="revTx" presStyleIdx="2" presStyleCnt="4">
        <dgm:presLayoutVars>
          <dgm:chMax val="1"/>
          <dgm:chPref val="1"/>
        </dgm:presLayoutVars>
      </dgm:prSet>
      <dgm:spPr/>
    </dgm:pt>
    <dgm:pt modelId="{A6A51991-433B-49C3-84FC-60F8C153E5F8}" type="pres">
      <dgm:prSet presAssocID="{BF16A6B8-B959-49B0-8660-B43AC2F409B1}" presName="sibTrans" presStyleLbl="sibTrans2D1" presStyleIdx="0" presStyleCnt="0"/>
      <dgm:spPr/>
    </dgm:pt>
    <dgm:pt modelId="{5E9FD94D-F8BB-414E-A4D4-0DEAD1924BEC}" type="pres">
      <dgm:prSet presAssocID="{5A74C074-5B71-451B-83EB-B573FB0E152E}" presName="compNode" presStyleCnt="0"/>
      <dgm:spPr/>
    </dgm:pt>
    <dgm:pt modelId="{1E6AD37E-95FB-4C5F-830D-E1DC8F871D93}" type="pres">
      <dgm:prSet presAssocID="{5A74C074-5B71-451B-83EB-B573FB0E152E}" presName="iconBgRect" presStyleLbl="bgShp" presStyleIdx="3" presStyleCnt="4"/>
      <dgm:spPr/>
    </dgm:pt>
    <dgm:pt modelId="{B34100C1-B7C8-46E6-B3DA-54D4E2875109}" type="pres">
      <dgm:prSet presAssocID="{5A74C074-5B71-451B-83EB-B573FB0E15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B840A60-488B-48A5-A352-1B2B3D9A7EE7}" type="pres">
      <dgm:prSet presAssocID="{5A74C074-5B71-451B-83EB-B573FB0E152E}" presName="spaceRect" presStyleCnt="0"/>
      <dgm:spPr/>
    </dgm:pt>
    <dgm:pt modelId="{D693172A-31FB-4B92-B43C-7B3E57DE4A57}" type="pres">
      <dgm:prSet presAssocID="{5A74C074-5B71-451B-83EB-B573FB0E152E}" presName="textRect" presStyleLbl="revTx" presStyleIdx="3" presStyleCnt="4">
        <dgm:presLayoutVars>
          <dgm:chMax val="1"/>
          <dgm:chPref val="1"/>
        </dgm:presLayoutVars>
      </dgm:prSet>
      <dgm:spPr/>
    </dgm:pt>
  </dgm:ptLst>
  <dgm:cxnLst>
    <dgm:cxn modelId="{CFE69102-A22D-4DE0-A823-9EFF62A196DA}" type="presOf" srcId="{D8590AF6-C8D7-4C53-B2B0-D40213151E77}" destId="{F2147195-6A8C-41B8-9BA9-CA0A9C5DB7E6}" srcOrd="0" destOrd="0" presId="urn:microsoft.com/office/officeart/2018/2/layout/IconCircleList"/>
    <dgm:cxn modelId="{7740BB08-ADB7-4EB4-80E9-DF29AC473236}" srcId="{D8590AF6-C8D7-4C53-B2B0-D40213151E77}" destId="{D4304DC5-3661-46FC-BE26-79ECB319AA3A}" srcOrd="2" destOrd="0" parTransId="{E7A89054-E25B-4F75-ABC4-200773BE767D}" sibTransId="{BF16A6B8-B959-49B0-8660-B43AC2F409B1}"/>
    <dgm:cxn modelId="{5F08FD3C-B7E4-4E3D-9126-60CDC900E47D}" srcId="{D8590AF6-C8D7-4C53-B2B0-D40213151E77}" destId="{766DEB39-A7B5-49D3-B10F-1C90B1FD1EE0}" srcOrd="0" destOrd="0" parTransId="{59DA3D47-4B01-40B7-9B9E-4F6606B7505D}" sibTransId="{B16FF440-D10F-4DEF-B686-D7B0864A283D}"/>
    <dgm:cxn modelId="{E22B6D64-5578-436E-B2FD-C04034BFDE2A}" srcId="{D8590AF6-C8D7-4C53-B2B0-D40213151E77}" destId="{5A74C074-5B71-451B-83EB-B573FB0E152E}" srcOrd="3" destOrd="0" parTransId="{CC1FF3A6-2565-4BFF-AA39-ADBAF8228651}" sibTransId="{BE6DA7AE-CEFA-4D79-AA55-DB6312A69E0D}"/>
    <dgm:cxn modelId="{9562DE83-D096-48DF-AA97-2ADB16E3F764}" type="presOf" srcId="{B16FF440-D10F-4DEF-B686-D7B0864A283D}" destId="{D624136F-32C0-4FCB-856B-11BFEFE444C1}" srcOrd="0" destOrd="0" presId="urn:microsoft.com/office/officeart/2018/2/layout/IconCircleList"/>
    <dgm:cxn modelId="{D9C1E0A9-223D-418A-A869-9CC6CB116F0B}" type="presOf" srcId="{3AF70448-325D-46CF-ABEF-C489988F0F59}" destId="{F3E7AB47-7558-4B86-8ADC-E177BFE0BA9E}" srcOrd="0" destOrd="0" presId="urn:microsoft.com/office/officeart/2018/2/layout/IconCircleList"/>
    <dgm:cxn modelId="{076BA3B0-9230-428B-9A43-2DF8CF4805FB}" type="presOf" srcId="{BF16A6B8-B959-49B0-8660-B43AC2F409B1}" destId="{A6A51991-433B-49C3-84FC-60F8C153E5F8}" srcOrd="0" destOrd="0" presId="urn:microsoft.com/office/officeart/2018/2/layout/IconCircleList"/>
    <dgm:cxn modelId="{19565EB4-7C3F-4AFD-A161-3CA52669ED28}" type="presOf" srcId="{766DEB39-A7B5-49D3-B10F-1C90B1FD1EE0}" destId="{9A768AD3-1080-4436-AD92-89B49E4D6E0F}" srcOrd="0" destOrd="0" presId="urn:microsoft.com/office/officeart/2018/2/layout/IconCircleList"/>
    <dgm:cxn modelId="{3BF479BC-6371-427D-AF5A-C20D584B1E15}" srcId="{D8590AF6-C8D7-4C53-B2B0-D40213151E77}" destId="{3AF70448-325D-46CF-ABEF-C489988F0F59}" srcOrd="1" destOrd="0" parTransId="{C316EB24-E64F-48D3-99BA-813747B0C8DE}" sibTransId="{3F34CA73-B0E7-4E6E-800C-77D7FEF68235}"/>
    <dgm:cxn modelId="{31386BD9-1AA1-45F7-8EC2-413D2AA71CF0}" type="presOf" srcId="{3F34CA73-B0E7-4E6E-800C-77D7FEF68235}" destId="{ACCCD4FC-F08E-43DD-A9C2-3F0DC06C40C8}" srcOrd="0" destOrd="0" presId="urn:microsoft.com/office/officeart/2018/2/layout/IconCircleList"/>
    <dgm:cxn modelId="{7A4CE1DD-943C-4BD3-8D43-4C109CB4C06A}" type="presOf" srcId="{5A74C074-5B71-451B-83EB-B573FB0E152E}" destId="{D693172A-31FB-4B92-B43C-7B3E57DE4A57}" srcOrd="0" destOrd="0" presId="urn:microsoft.com/office/officeart/2018/2/layout/IconCircleList"/>
    <dgm:cxn modelId="{57CEBEE3-2841-49E4-A580-9A7A6E4F1D84}" type="presOf" srcId="{D4304DC5-3661-46FC-BE26-79ECB319AA3A}" destId="{77120ECB-DF27-42FF-B1C9-E92BE1257348}" srcOrd="0" destOrd="0" presId="urn:microsoft.com/office/officeart/2018/2/layout/IconCircleList"/>
    <dgm:cxn modelId="{948429E7-D0A5-4F44-B503-8EB9A9DB5183}" type="presParOf" srcId="{F2147195-6A8C-41B8-9BA9-CA0A9C5DB7E6}" destId="{C523C187-B16F-41C1-BC54-16D37EA4E518}" srcOrd="0" destOrd="0" presId="urn:microsoft.com/office/officeart/2018/2/layout/IconCircleList"/>
    <dgm:cxn modelId="{9DBB7B02-5035-451B-9D5C-E32427208BBA}" type="presParOf" srcId="{C523C187-B16F-41C1-BC54-16D37EA4E518}" destId="{02BD0D6A-C2E3-45EE-A1D2-A4A2CF05F206}" srcOrd="0" destOrd="0" presId="urn:microsoft.com/office/officeart/2018/2/layout/IconCircleList"/>
    <dgm:cxn modelId="{F802C2DC-B925-42EB-8854-920DD7386339}" type="presParOf" srcId="{02BD0D6A-C2E3-45EE-A1D2-A4A2CF05F206}" destId="{2470CCF2-5657-4982-B6F0-46ECE71E08A1}" srcOrd="0" destOrd="0" presId="urn:microsoft.com/office/officeart/2018/2/layout/IconCircleList"/>
    <dgm:cxn modelId="{EA9CEF83-25CD-4A08-886B-4CEBB05D8332}" type="presParOf" srcId="{02BD0D6A-C2E3-45EE-A1D2-A4A2CF05F206}" destId="{DD0A3979-E571-4F0D-BD47-1F7D30B400DB}" srcOrd="1" destOrd="0" presId="urn:microsoft.com/office/officeart/2018/2/layout/IconCircleList"/>
    <dgm:cxn modelId="{DF857D43-75DE-462F-88A4-420CD7AE33C1}" type="presParOf" srcId="{02BD0D6A-C2E3-45EE-A1D2-A4A2CF05F206}" destId="{DDA3AD28-E5C6-49F7-919C-3648B3F3635E}" srcOrd="2" destOrd="0" presId="urn:microsoft.com/office/officeart/2018/2/layout/IconCircleList"/>
    <dgm:cxn modelId="{75C21C7C-D7DA-45DF-A3A3-4567E4455A15}" type="presParOf" srcId="{02BD0D6A-C2E3-45EE-A1D2-A4A2CF05F206}" destId="{9A768AD3-1080-4436-AD92-89B49E4D6E0F}" srcOrd="3" destOrd="0" presId="urn:microsoft.com/office/officeart/2018/2/layout/IconCircleList"/>
    <dgm:cxn modelId="{D364A68C-A9BB-453E-939D-13C4581501F4}" type="presParOf" srcId="{C523C187-B16F-41C1-BC54-16D37EA4E518}" destId="{D624136F-32C0-4FCB-856B-11BFEFE444C1}" srcOrd="1" destOrd="0" presId="urn:microsoft.com/office/officeart/2018/2/layout/IconCircleList"/>
    <dgm:cxn modelId="{A1E0F0FF-AAD2-489C-ADC9-169E454879B2}" type="presParOf" srcId="{C523C187-B16F-41C1-BC54-16D37EA4E518}" destId="{C8CE81EA-D14A-44C2-9D54-7BC14F53FA7D}" srcOrd="2" destOrd="0" presId="urn:microsoft.com/office/officeart/2018/2/layout/IconCircleList"/>
    <dgm:cxn modelId="{8576F40E-66F2-4A5D-992C-7B9067D1D49A}" type="presParOf" srcId="{C8CE81EA-D14A-44C2-9D54-7BC14F53FA7D}" destId="{96107FD5-986F-4BB3-8389-DC13C7E3170E}" srcOrd="0" destOrd="0" presId="urn:microsoft.com/office/officeart/2018/2/layout/IconCircleList"/>
    <dgm:cxn modelId="{1316D553-A3C6-48C9-B9FA-AECA538F25A6}" type="presParOf" srcId="{C8CE81EA-D14A-44C2-9D54-7BC14F53FA7D}" destId="{3D2B2C59-16EA-4410-8141-75EFD3CBF12A}" srcOrd="1" destOrd="0" presId="urn:microsoft.com/office/officeart/2018/2/layout/IconCircleList"/>
    <dgm:cxn modelId="{FF6E1346-3FBB-40CC-9DCA-43BFF91BAED8}" type="presParOf" srcId="{C8CE81EA-D14A-44C2-9D54-7BC14F53FA7D}" destId="{F28368E3-D454-4052-953C-22BB2140C9B5}" srcOrd="2" destOrd="0" presId="urn:microsoft.com/office/officeart/2018/2/layout/IconCircleList"/>
    <dgm:cxn modelId="{9CBAD61F-D794-4C37-A7C5-1AB16D9C0245}" type="presParOf" srcId="{C8CE81EA-D14A-44C2-9D54-7BC14F53FA7D}" destId="{F3E7AB47-7558-4B86-8ADC-E177BFE0BA9E}" srcOrd="3" destOrd="0" presId="urn:microsoft.com/office/officeart/2018/2/layout/IconCircleList"/>
    <dgm:cxn modelId="{1453AB40-161E-41F0-890C-6A2F95CF88CC}" type="presParOf" srcId="{C523C187-B16F-41C1-BC54-16D37EA4E518}" destId="{ACCCD4FC-F08E-43DD-A9C2-3F0DC06C40C8}" srcOrd="3" destOrd="0" presId="urn:microsoft.com/office/officeart/2018/2/layout/IconCircleList"/>
    <dgm:cxn modelId="{A97BDA34-B27C-4C68-B558-7846B9DD1C95}" type="presParOf" srcId="{C523C187-B16F-41C1-BC54-16D37EA4E518}" destId="{DAF8D205-37C6-4E0B-BC08-7A8B632FEEDB}" srcOrd="4" destOrd="0" presId="urn:microsoft.com/office/officeart/2018/2/layout/IconCircleList"/>
    <dgm:cxn modelId="{F4FA3A50-B145-47EB-B701-5C4FDF0785C5}" type="presParOf" srcId="{DAF8D205-37C6-4E0B-BC08-7A8B632FEEDB}" destId="{AA404C9B-BF0C-4AEE-B712-D675AC3AF8F5}" srcOrd="0" destOrd="0" presId="urn:microsoft.com/office/officeart/2018/2/layout/IconCircleList"/>
    <dgm:cxn modelId="{A8F20E5F-BDCE-4B0B-BCB6-4859AA7CBA97}" type="presParOf" srcId="{DAF8D205-37C6-4E0B-BC08-7A8B632FEEDB}" destId="{663CB120-60C1-4322-A1D3-AC8B410C7564}" srcOrd="1" destOrd="0" presId="urn:microsoft.com/office/officeart/2018/2/layout/IconCircleList"/>
    <dgm:cxn modelId="{582BBB98-98DF-44EB-A82A-9ACA4ECAC714}" type="presParOf" srcId="{DAF8D205-37C6-4E0B-BC08-7A8B632FEEDB}" destId="{A6828A19-6E8B-474C-BFF0-ED1D9059736B}" srcOrd="2" destOrd="0" presId="urn:microsoft.com/office/officeart/2018/2/layout/IconCircleList"/>
    <dgm:cxn modelId="{B70F08E9-01F5-4BF7-9C4E-FB2CFAA7E0CD}" type="presParOf" srcId="{DAF8D205-37C6-4E0B-BC08-7A8B632FEEDB}" destId="{77120ECB-DF27-42FF-B1C9-E92BE1257348}" srcOrd="3" destOrd="0" presId="urn:microsoft.com/office/officeart/2018/2/layout/IconCircleList"/>
    <dgm:cxn modelId="{9911686B-22E4-428B-8D98-0584423A2F03}" type="presParOf" srcId="{C523C187-B16F-41C1-BC54-16D37EA4E518}" destId="{A6A51991-433B-49C3-84FC-60F8C153E5F8}" srcOrd="5" destOrd="0" presId="urn:microsoft.com/office/officeart/2018/2/layout/IconCircleList"/>
    <dgm:cxn modelId="{5930F88D-733E-4EC2-B703-6A3FB389A574}" type="presParOf" srcId="{C523C187-B16F-41C1-BC54-16D37EA4E518}" destId="{5E9FD94D-F8BB-414E-A4D4-0DEAD1924BEC}" srcOrd="6" destOrd="0" presId="urn:microsoft.com/office/officeart/2018/2/layout/IconCircleList"/>
    <dgm:cxn modelId="{BE268DB1-F89C-4D32-BA85-07E8070E7D50}" type="presParOf" srcId="{5E9FD94D-F8BB-414E-A4D4-0DEAD1924BEC}" destId="{1E6AD37E-95FB-4C5F-830D-E1DC8F871D93}" srcOrd="0" destOrd="0" presId="urn:microsoft.com/office/officeart/2018/2/layout/IconCircleList"/>
    <dgm:cxn modelId="{2020D533-18BB-4BFD-AD05-1ACF0B4F7D30}" type="presParOf" srcId="{5E9FD94D-F8BB-414E-A4D4-0DEAD1924BEC}" destId="{B34100C1-B7C8-46E6-B3DA-54D4E2875109}" srcOrd="1" destOrd="0" presId="urn:microsoft.com/office/officeart/2018/2/layout/IconCircleList"/>
    <dgm:cxn modelId="{8758F5C5-9D85-423A-BD5F-A2BEF8F95A88}" type="presParOf" srcId="{5E9FD94D-F8BB-414E-A4D4-0DEAD1924BEC}" destId="{BB840A60-488B-48A5-A352-1B2B3D9A7EE7}" srcOrd="2" destOrd="0" presId="urn:microsoft.com/office/officeart/2018/2/layout/IconCircleList"/>
    <dgm:cxn modelId="{A727237C-E785-4370-A96F-8E632F470477}" type="presParOf" srcId="{5E9FD94D-F8BB-414E-A4D4-0DEAD1924BEC}" destId="{D693172A-31FB-4B92-B43C-7B3E57DE4A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4C41AF-1100-4A2E-A22A-CBD59C27589C}"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4F29CD49-D32B-4AF1-975D-920FB2C95D15}">
      <dgm:prSet/>
      <dgm:spPr/>
      <dgm:t>
        <a:bodyPr/>
        <a:lstStyle/>
        <a:p>
          <a:r>
            <a:rPr lang="en-US" dirty="0">
              <a:latin typeface="Times New Roman" panose="02020603050405020304" pitchFamily="18" charset="0"/>
              <a:cs typeface="Times New Roman" panose="02020603050405020304" pitchFamily="18" charset="0"/>
            </a:rPr>
            <a:t>Identify the data sources pertaining to revenue management</a:t>
          </a:r>
        </a:p>
      </dgm:t>
    </dgm:pt>
    <dgm:pt modelId="{564C79D3-C77B-400D-8893-E23931F71933}" type="parTrans" cxnId="{510B0B02-9188-4D78-B501-95BFFA27DDC3}">
      <dgm:prSet/>
      <dgm:spPr/>
      <dgm:t>
        <a:bodyPr/>
        <a:lstStyle/>
        <a:p>
          <a:endParaRPr lang="en-US"/>
        </a:p>
      </dgm:t>
    </dgm:pt>
    <dgm:pt modelId="{FA5A230E-0534-4430-AA9F-F8042E3A3906}" type="sibTrans" cxnId="{510B0B02-9188-4D78-B501-95BFFA27DDC3}">
      <dgm:prSet/>
      <dgm:spPr/>
      <dgm:t>
        <a:bodyPr/>
        <a:lstStyle/>
        <a:p>
          <a:endParaRPr lang="en-US"/>
        </a:p>
      </dgm:t>
    </dgm:pt>
    <dgm:pt modelId="{2E025957-7733-4AF8-92A2-716DE1080EDB}">
      <dgm:prSet/>
      <dgm:spPr/>
      <dgm:t>
        <a:bodyPr/>
        <a:lstStyle/>
        <a:p>
          <a:r>
            <a:rPr lang="en-US" dirty="0">
              <a:latin typeface="Times New Roman" panose="02020603050405020304" pitchFamily="18" charset="0"/>
              <a:cs typeface="Times New Roman" panose="02020603050405020304" pitchFamily="18" charset="0"/>
            </a:rPr>
            <a:t>Clean and model the data as per requirement for analysis</a:t>
          </a:r>
        </a:p>
      </dgm:t>
    </dgm:pt>
    <dgm:pt modelId="{F56BD5A1-D303-4DBC-93DD-76F9EA97864C}" type="parTrans" cxnId="{B3E85F68-F32C-4D61-9F3F-5A0642239341}">
      <dgm:prSet/>
      <dgm:spPr/>
      <dgm:t>
        <a:bodyPr/>
        <a:lstStyle/>
        <a:p>
          <a:endParaRPr lang="en-US"/>
        </a:p>
      </dgm:t>
    </dgm:pt>
    <dgm:pt modelId="{68D69898-CAB8-4F9F-B62F-5A99C5AD0019}" type="sibTrans" cxnId="{B3E85F68-F32C-4D61-9F3F-5A0642239341}">
      <dgm:prSet/>
      <dgm:spPr/>
      <dgm:t>
        <a:bodyPr/>
        <a:lstStyle/>
        <a:p>
          <a:endParaRPr lang="en-US"/>
        </a:p>
      </dgm:t>
    </dgm:pt>
    <dgm:pt modelId="{46138EA1-D955-4B50-8E14-4DB1B645A638}">
      <dgm:prSet/>
      <dgm:spPr/>
      <dgm:t>
        <a:bodyPr/>
        <a:lstStyle/>
        <a:p>
          <a:r>
            <a:rPr lang="en-US" dirty="0"/>
            <a:t>Create a revenue </a:t>
          </a:r>
          <a:r>
            <a:rPr lang="en-US" dirty="0">
              <a:latin typeface="Times New Roman" panose="02020603050405020304" pitchFamily="18" charset="0"/>
              <a:cs typeface="Times New Roman" panose="02020603050405020304" pitchFamily="18" charset="0"/>
            </a:rPr>
            <a:t>dashboard</a:t>
          </a:r>
          <a:r>
            <a:rPr lang="en-US" dirty="0"/>
            <a:t> that measures important KPIs </a:t>
          </a:r>
        </a:p>
      </dgm:t>
    </dgm:pt>
    <dgm:pt modelId="{0D51562D-EED3-4D4B-92B6-EEC0BD79A314}" type="parTrans" cxnId="{CE58C277-A57B-4CDD-86E3-EE0C4075051B}">
      <dgm:prSet/>
      <dgm:spPr/>
      <dgm:t>
        <a:bodyPr/>
        <a:lstStyle/>
        <a:p>
          <a:endParaRPr lang="en-US"/>
        </a:p>
      </dgm:t>
    </dgm:pt>
    <dgm:pt modelId="{17A46A49-34A6-4734-9EC2-DF63602CFF35}" type="sibTrans" cxnId="{CE58C277-A57B-4CDD-86E3-EE0C4075051B}">
      <dgm:prSet/>
      <dgm:spPr/>
      <dgm:t>
        <a:bodyPr/>
        <a:lstStyle/>
        <a:p>
          <a:endParaRPr lang="en-US"/>
        </a:p>
      </dgm:t>
    </dgm:pt>
    <dgm:pt modelId="{AA0DD832-FACA-4E40-A661-7B840A213963}">
      <dgm:prSet/>
      <dgm:spPr/>
      <dgm:t>
        <a:bodyPr/>
        <a:lstStyle/>
        <a:p>
          <a:r>
            <a:rPr lang="en-US" dirty="0"/>
            <a:t>Relevant filters need to </a:t>
          </a:r>
          <a:r>
            <a:rPr lang="en-US" dirty="0">
              <a:latin typeface="Times New Roman" panose="02020603050405020304" pitchFamily="18" charset="0"/>
              <a:cs typeface="Times New Roman" panose="02020603050405020304" pitchFamily="18" charset="0"/>
            </a:rPr>
            <a:t>provided</a:t>
          </a:r>
          <a:r>
            <a:rPr lang="en-US" dirty="0"/>
            <a:t> to slice and dice the data</a:t>
          </a:r>
        </a:p>
      </dgm:t>
    </dgm:pt>
    <dgm:pt modelId="{943B24FA-AB2B-47DB-8CB4-D51A587C4286}" type="parTrans" cxnId="{25418DAA-4417-4A0C-BE0B-AB0A1B4B864A}">
      <dgm:prSet/>
      <dgm:spPr/>
      <dgm:t>
        <a:bodyPr/>
        <a:lstStyle/>
        <a:p>
          <a:endParaRPr lang="en-US"/>
        </a:p>
      </dgm:t>
    </dgm:pt>
    <dgm:pt modelId="{5E6D0907-3F71-4E75-B54F-E141148273EE}" type="sibTrans" cxnId="{25418DAA-4417-4A0C-BE0B-AB0A1B4B864A}">
      <dgm:prSet/>
      <dgm:spPr/>
      <dgm:t>
        <a:bodyPr/>
        <a:lstStyle/>
        <a:p>
          <a:endParaRPr lang="en-US"/>
        </a:p>
      </dgm:t>
    </dgm:pt>
    <dgm:pt modelId="{EE0AB4C6-76CE-4AA3-9850-22D00955B1F7}">
      <dgm:prSet/>
      <dgm:spPr/>
      <dgm:t>
        <a:bodyPr/>
        <a:lstStyle/>
        <a:p>
          <a:r>
            <a:rPr lang="en-US" dirty="0"/>
            <a:t>The dashboard should </a:t>
          </a:r>
          <a:r>
            <a:rPr lang="en-US" dirty="0">
              <a:latin typeface="Times New Roman" panose="02020603050405020304" pitchFamily="18" charset="0"/>
              <a:cs typeface="Times New Roman" panose="02020603050405020304" pitchFamily="18" charset="0"/>
            </a:rPr>
            <a:t>depict</a:t>
          </a:r>
          <a:r>
            <a:rPr lang="en-US" dirty="0"/>
            <a:t> both high level and granular insights</a:t>
          </a:r>
        </a:p>
      </dgm:t>
    </dgm:pt>
    <dgm:pt modelId="{9821EB02-876E-4DED-95D2-60A2F6C28406}" type="parTrans" cxnId="{5F83D22B-B5DA-42B9-9FE7-765B796E0DE1}">
      <dgm:prSet/>
      <dgm:spPr/>
      <dgm:t>
        <a:bodyPr/>
        <a:lstStyle/>
        <a:p>
          <a:endParaRPr lang="en-US"/>
        </a:p>
      </dgm:t>
    </dgm:pt>
    <dgm:pt modelId="{A5475A01-E083-41BA-A73A-810BBB841833}" type="sibTrans" cxnId="{5F83D22B-B5DA-42B9-9FE7-765B796E0DE1}">
      <dgm:prSet/>
      <dgm:spPr/>
      <dgm:t>
        <a:bodyPr/>
        <a:lstStyle/>
        <a:p>
          <a:endParaRPr lang="en-US"/>
        </a:p>
      </dgm:t>
    </dgm:pt>
    <dgm:pt modelId="{505792B7-DB84-4B25-8DD7-53F7C34999B3}" type="pres">
      <dgm:prSet presAssocID="{C54C41AF-1100-4A2E-A22A-CBD59C27589C}" presName="root" presStyleCnt="0">
        <dgm:presLayoutVars>
          <dgm:dir/>
          <dgm:resizeHandles val="exact"/>
        </dgm:presLayoutVars>
      </dgm:prSet>
      <dgm:spPr/>
    </dgm:pt>
    <dgm:pt modelId="{1BF8F677-3C84-4C84-9F3C-01A8AA53E2CD}" type="pres">
      <dgm:prSet presAssocID="{C54C41AF-1100-4A2E-A22A-CBD59C27589C}" presName="container" presStyleCnt="0">
        <dgm:presLayoutVars>
          <dgm:dir/>
          <dgm:resizeHandles val="exact"/>
        </dgm:presLayoutVars>
      </dgm:prSet>
      <dgm:spPr/>
    </dgm:pt>
    <dgm:pt modelId="{D20CCD93-1B7B-4389-93ED-717F26A5BCC2}" type="pres">
      <dgm:prSet presAssocID="{4F29CD49-D32B-4AF1-975D-920FB2C95D15}" presName="compNode" presStyleCnt="0"/>
      <dgm:spPr/>
    </dgm:pt>
    <dgm:pt modelId="{8C79AA1C-922C-4A13-91A5-C0BD76106C17}" type="pres">
      <dgm:prSet presAssocID="{4F29CD49-D32B-4AF1-975D-920FB2C95D15}" presName="iconBgRect" presStyleLbl="bgShp" presStyleIdx="0" presStyleCnt="5"/>
      <dgm:spPr/>
    </dgm:pt>
    <dgm:pt modelId="{DAFE2A8C-A2D9-4491-9DCB-1D7C9B248A63}" type="pres">
      <dgm:prSet presAssocID="{4F29CD49-D32B-4AF1-975D-920FB2C95D1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9C15C803-6D2F-4C07-BAB8-621D7C39F7EC}" type="pres">
      <dgm:prSet presAssocID="{4F29CD49-D32B-4AF1-975D-920FB2C95D15}" presName="spaceRect" presStyleCnt="0"/>
      <dgm:spPr/>
    </dgm:pt>
    <dgm:pt modelId="{71BDE27D-1853-4B92-9632-33878DD27A17}" type="pres">
      <dgm:prSet presAssocID="{4F29CD49-D32B-4AF1-975D-920FB2C95D15}" presName="textRect" presStyleLbl="revTx" presStyleIdx="0" presStyleCnt="5">
        <dgm:presLayoutVars>
          <dgm:chMax val="1"/>
          <dgm:chPref val="1"/>
        </dgm:presLayoutVars>
      </dgm:prSet>
      <dgm:spPr/>
    </dgm:pt>
    <dgm:pt modelId="{6D3B3234-96CE-4B7F-B37C-7A66242CA7BC}" type="pres">
      <dgm:prSet presAssocID="{FA5A230E-0534-4430-AA9F-F8042E3A3906}" presName="sibTrans" presStyleLbl="sibTrans2D1" presStyleIdx="0" presStyleCnt="0"/>
      <dgm:spPr/>
    </dgm:pt>
    <dgm:pt modelId="{6B8C368F-68C8-474F-9EBB-39DAD3AD9EB6}" type="pres">
      <dgm:prSet presAssocID="{2E025957-7733-4AF8-92A2-716DE1080EDB}" presName="compNode" presStyleCnt="0"/>
      <dgm:spPr/>
    </dgm:pt>
    <dgm:pt modelId="{4EFB15E9-70C1-4A23-9443-2BEA3836F52C}" type="pres">
      <dgm:prSet presAssocID="{2E025957-7733-4AF8-92A2-716DE1080EDB}" presName="iconBgRect" presStyleLbl="bgShp" presStyleIdx="1" presStyleCnt="5"/>
      <dgm:spPr/>
    </dgm:pt>
    <dgm:pt modelId="{908E9CCC-F73E-4974-BD9A-66256B4C3B29}" type="pres">
      <dgm:prSet presAssocID="{2E025957-7733-4AF8-92A2-716DE1080E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BFCDAD4-9326-4358-B6D9-33CDFBB5FAB1}" type="pres">
      <dgm:prSet presAssocID="{2E025957-7733-4AF8-92A2-716DE1080EDB}" presName="spaceRect" presStyleCnt="0"/>
      <dgm:spPr/>
    </dgm:pt>
    <dgm:pt modelId="{82A7F5E8-E0BF-45C8-845E-D03BD5778AD5}" type="pres">
      <dgm:prSet presAssocID="{2E025957-7733-4AF8-92A2-716DE1080EDB}" presName="textRect" presStyleLbl="revTx" presStyleIdx="1" presStyleCnt="5">
        <dgm:presLayoutVars>
          <dgm:chMax val="1"/>
          <dgm:chPref val="1"/>
        </dgm:presLayoutVars>
      </dgm:prSet>
      <dgm:spPr/>
    </dgm:pt>
    <dgm:pt modelId="{F305732E-2331-47B3-94F8-14A2D17A131F}" type="pres">
      <dgm:prSet presAssocID="{68D69898-CAB8-4F9F-B62F-5A99C5AD0019}" presName="sibTrans" presStyleLbl="sibTrans2D1" presStyleIdx="0" presStyleCnt="0"/>
      <dgm:spPr/>
    </dgm:pt>
    <dgm:pt modelId="{39FE80AA-2E5C-4EBB-93D4-3C6A2F07A703}" type="pres">
      <dgm:prSet presAssocID="{46138EA1-D955-4B50-8E14-4DB1B645A638}" presName="compNode" presStyleCnt="0"/>
      <dgm:spPr/>
    </dgm:pt>
    <dgm:pt modelId="{0E59FB3F-715A-4A47-AF39-92AF0152C657}" type="pres">
      <dgm:prSet presAssocID="{46138EA1-D955-4B50-8E14-4DB1B645A638}" presName="iconBgRect" presStyleLbl="bgShp" presStyleIdx="2" presStyleCnt="5"/>
      <dgm:spPr/>
    </dgm:pt>
    <dgm:pt modelId="{A15FAD76-3E7F-47E2-89AD-52F4D3C7A838}" type="pres">
      <dgm:prSet presAssocID="{46138EA1-D955-4B50-8E14-4DB1B645A6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F0FDA238-96FB-46E3-9A12-D4AAA8BE4BE6}" type="pres">
      <dgm:prSet presAssocID="{46138EA1-D955-4B50-8E14-4DB1B645A638}" presName="spaceRect" presStyleCnt="0"/>
      <dgm:spPr/>
    </dgm:pt>
    <dgm:pt modelId="{23B3439A-AB67-47BF-8EC7-F1AC4DE05E15}" type="pres">
      <dgm:prSet presAssocID="{46138EA1-D955-4B50-8E14-4DB1B645A638}" presName="textRect" presStyleLbl="revTx" presStyleIdx="2" presStyleCnt="5">
        <dgm:presLayoutVars>
          <dgm:chMax val="1"/>
          <dgm:chPref val="1"/>
        </dgm:presLayoutVars>
      </dgm:prSet>
      <dgm:spPr/>
    </dgm:pt>
    <dgm:pt modelId="{49A954A9-DF28-4979-979E-891B306E8225}" type="pres">
      <dgm:prSet presAssocID="{17A46A49-34A6-4734-9EC2-DF63602CFF35}" presName="sibTrans" presStyleLbl="sibTrans2D1" presStyleIdx="0" presStyleCnt="0"/>
      <dgm:spPr/>
    </dgm:pt>
    <dgm:pt modelId="{C1989520-3115-4610-B43C-30457D3D2722}" type="pres">
      <dgm:prSet presAssocID="{AA0DD832-FACA-4E40-A661-7B840A213963}" presName="compNode" presStyleCnt="0"/>
      <dgm:spPr/>
    </dgm:pt>
    <dgm:pt modelId="{5CE2C917-A6F3-4015-B8FD-364245BB07A4}" type="pres">
      <dgm:prSet presAssocID="{AA0DD832-FACA-4E40-A661-7B840A213963}" presName="iconBgRect" presStyleLbl="bgShp" presStyleIdx="3" presStyleCnt="5"/>
      <dgm:spPr/>
    </dgm:pt>
    <dgm:pt modelId="{6D2998C7-57ED-4F19-A405-97CFEE0782F5}" type="pres">
      <dgm:prSet presAssocID="{AA0DD832-FACA-4E40-A661-7B840A2139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1EA3CAD3-F303-48F1-BC55-29768257B966}" type="pres">
      <dgm:prSet presAssocID="{AA0DD832-FACA-4E40-A661-7B840A213963}" presName="spaceRect" presStyleCnt="0"/>
      <dgm:spPr/>
    </dgm:pt>
    <dgm:pt modelId="{3E32DD42-DB7F-4D3A-AD3C-77B5DE2F4B72}" type="pres">
      <dgm:prSet presAssocID="{AA0DD832-FACA-4E40-A661-7B840A213963}" presName="textRect" presStyleLbl="revTx" presStyleIdx="3" presStyleCnt="5">
        <dgm:presLayoutVars>
          <dgm:chMax val="1"/>
          <dgm:chPref val="1"/>
        </dgm:presLayoutVars>
      </dgm:prSet>
      <dgm:spPr/>
    </dgm:pt>
    <dgm:pt modelId="{471419CA-7EB9-4255-9A80-351158B6D610}" type="pres">
      <dgm:prSet presAssocID="{5E6D0907-3F71-4E75-B54F-E141148273EE}" presName="sibTrans" presStyleLbl="sibTrans2D1" presStyleIdx="0" presStyleCnt="0"/>
      <dgm:spPr/>
    </dgm:pt>
    <dgm:pt modelId="{B7F90D81-B866-409A-91F8-87B5A7E555A1}" type="pres">
      <dgm:prSet presAssocID="{EE0AB4C6-76CE-4AA3-9850-22D00955B1F7}" presName="compNode" presStyleCnt="0"/>
      <dgm:spPr/>
    </dgm:pt>
    <dgm:pt modelId="{96A659F9-51D2-4A34-A6CE-D2E71B3ADDFB}" type="pres">
      <dgm:prSet presAssocID="{EE0AB4C6-76CE-4AA3-9850-22D00955B1F7}" presName="iconBgRect" presStyleLbl="bgShp" presStyleIdx="4" presStyleCnt="5"/>
      <dgm:spPr/>
    </dgm:pt>
    <dgm:pt modelId="{96E3B4EA-5F0A-4623-8932-72030ADF6F42}" type="pres">
      <dgm:prSet presAssocID="{EE0AB4C6-76CE-4AA3-9850-22D00955B1F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9725B0AF-B8D6-41E8-952C-672CBE0CD34D}" type="pres">
      <dgm:prSet presAssocID="{EE0AB4C6-76CE-4AA3-9850-22D00955B1F7}" presName="spaceRect" presStyleCnt="0"/>
      <dgm:spPr/>
    </dgm:pt>
    <dgm:pt modelId="{CBC0506C-0F3F-499F-B3C0-32441421210E}" type="pres">
      <dgm:prSet presAssocID="{EE0AB4C6-76CE-4AA3-9850-22D00955B1F7}" presName="textRect" presStyleLbl="revTx" presStyleIdx="4" presStyleCnt="5">
        <dgm:presLayoutVars>
          <dgm:chMax val="1"/>
          <dgm:chPref val="1"/>
        </dgm:presLayoutVars>
      </dgm:prSet>
      <dgm:spPr/>
    </dgm:pt>
  </dgm:ptLst>
  <dgm:cxnLst>
    <dgm:cxn modelId="{510B0B02-9188-4D78-B501-95BFFA27DDC3}" srcId="{C54C41AF-1100-4A2E-A22A-CBD59C27589C}" destId="{4F29CD49-D32B-4AF1-975D-920FB2C95D15}" srcOrd="0" destOrd="0" parTransId="{564C79D3-C77B-400D-8893-E23931F71933}" sibTransId="{FA5A230E-0534-4430-AA9F-F8042E3A3906}"/>
    <dgm:cxn modelId="{DA78800A-5EB2-45DB-9FFB-EF0A5A6EAAE7}" type="presOf" srcId="{4F29CD49-D32B-4AF1-975D-920FB2C95D15}" destId="{71BDE27D-1853-4B92-9632-33878DD27A17}" srcOrd="0" destOrd="0" presId="urn:microsoft.com/office/officeart/2018/2/layout/IconCircleList"/>
    <dgm:cxn modelId="{79FE291D-0F35-4D94-BFBE-D12CEA84DD08}" type="presOf" srcId="{46138EA1-D955-4B50-8E14-4DB1B645A638}" destId="{23B3439A-AB67-47BF-8EC7-F1AC4DE05E15}" srcOrd="0" destOrd="0" presId="urn:microsoft.com/office/officeart/2018/2/layout/IconCircleList"/>
    <dgm:cxn modelId="{5F83D22B-B5DA-42B9-9FE7-765B796E0DE1}" srcId="{C54C41AF-1100-4A2E-A22A-CBD59C27589C}" destId="{EE0AB4C6-76CE-4AA3-9850-22D00955B1F7}" srcOrd="4" destOrd="0" parTransId="{9821EB02-876E-4DED-95D2-60A2F6C28406}" sibTransId="{A5475A01-E083-41BA-A73A-810BBB841833}"/>
    <dgm:cxn modelId="{3651952F-85E5-462F-97A7-767F1B932630}" type="presOf" srcId="{5E6D0907-3F71-4E75-B54F-E141148273EE}" destId="{471419CA-7EB9-4255-9A80-351158B6D610}" srcOrd="0" destOrd="0" presId="urn:microsoft.com/office/officeart/2018/2/layout/IconCircleList"/>
    <dgm:cxn modelId="{AD309B46-4352-4D7F-9D74-D5579FB53706}" type="presOf" srcId="{EE0AB4C6-76CE-4AA3-9850-22D00955B1F7}" destId="{CBC0506C-0F3F-499F-B3C0-32441421210E}" srcOrd="0" destOrd="0" presId="urn:microsoft.com/office/officeart/2018/2/layout/IconCircleList"/>
    <dgm:cxn modelId="{B3E85F68-F32C-4D61-9F3F-5A0642239341}" srcId="{C54C41AF-1100-4A2E-A22A-CBD59C27589C}" destId="{2E025957-7733-4AF8-92A2-716DE1080EDB}" srcOrd="1" destOrd="0" parTransId="{F56BD5A1-D303-4DBC-93DD-76F9EA97864C}" sibTransId="{68D69898-CAB8-4F9F-B62F-5A99C5AD0019}"/>
    <dgm:cxn modelId="{CE58C277-A57B-4CDD-86E3-EE0C4075051B}" srcId="{C54C41AF-1100-4A2E-A22A-CBD59C27589C}" destId="{46138EA1-D955-4B50-8E14-4DB1B645A638}" srcOrd="2" destOrd="0" parTransId="{0D51562D-EED3-4D4B-92B6-EEC0BD79A314}" sibTransId="{17A46A49-34A6-4734-9EC2-DF63602CFF35}"/>
    <dgm:cxn modelId="{6BBF9D81-E755-4569-9394-6333EC199785}" type="presOf" srcId="{AA0DD832-FACA-4E40-A661-7B840A213963}" destId="{3E32DD42-DB7F-4D3A-AD3C-77B5DE2F4B72}" srcOrd="0" destOrd="0" presId="urn:microsoft.com/office/officeart/2018/2/layout/IconCircleList"/>
    <dgm:cxn modelId="{6C297386-06FB-417F-8755-D486B281F818}" type="presOf" srcId="{17A46A49-34A6-4734-9EC2-DF63602CFF35}" destId="{49A954A9-DF28-4979-979E-891B306E8225}" srcOrd="0" destOrd="0" presId="urn:microsoft.com/office/officeart/2018/2/layout/IconCircleList"/>
    <dgm:cxn modelId="{49CAB49D-D3D1-4CD0-AE38-B9758CB3EFE3}" type="presOf" srcId="{FA5A230E-0534-4430-AA9F-F8042E3A3906}" destId="{6D3B3234-96CE-4B7F-B37C-7A66242CA7BC}" srcOrd="0" destOrd="0" presId="urn:microsoft.com/office/officeart/2018/2/layout/IconCircleList"/>
    <dgm:cxn modelId="{25418DAA-4417-4A0C-BE0B-AB0A1B4B864A}" srcId="{C54C41AF-1100-4A2E-A22A-CBD59C27589C}" destId="{AA0DD832-FACA-4E40-A661-7B840A213963}" srcOrd="3" destOrd="0" parTransId="{943B24FA-AB2B-47DB-8CB4-D51A587C4286}" sibTransId="{5E6D0907-3F71-4E75-B54F-E141148273EE}"/>
    <dgm:cxn modelId="{263F8CC7-0FC8-47A7-B638-35C7222BCD21}" type="presOf" srcId="{2E025957-7733-4AF8-92A2-716DE1080EDB}" destId="{82A7F5E8-E0BF-45C8-845E-D03BD5778AD5}" srcOrd="0" destOrd="0" presId="urn:microsoft.com/office/officeart/2018/2/layout/IconCircleList"/>
    <dgm:cxn modelId="{38030ED6-EFD8-469E-BA41-6D44872FA8C3}" type="presOf" srcId="{68D69898-CAB8-4F9F-B62F-5A99C5AD0019}" destId="{F305732E-2331-47B3-94F8-14A2D17A131F}" srcOrd="0" destOrd="0" presId="urn:microsoft.com/office/officeart/2018/2/layout/IconCircleList"/>
    <dgm:cxn modelId="{E0B631F5-67B4-422E-878A-8EFC0E536969}" type="presOf" srcId="{C54C41AF-1100-4A2E-A22A-CBD59C27589C}" destId="{505792B7-DB84-4B25-8DD7-53F7C34999B3}" srcOrd="0" destOrd="0" presId="urn:microsoft.com/office/officeart/2018/2/layout/IconCircleList"/>
    <dgm:cxn modelId="{F66A46CB-7BC3-4796-BFAB-0F70A1B482CC}" type="presParOf" srcId="{505792B7-DB84-4B25-8DD7-53F7C34999B3}" destId="{1BF8F677-3C84-4C84-9F3C-01A8AA53E2CD}" srcOrd="0" destOrd="0" presId="urn:microsoft.com/office/officeart/2018/2/layout/IconCircleList"/>
    <dgm:cxn modelId="{4E36429E-BABB-4E73-943B-B714FFA4B076}" type="presParOf" srcId="{1BF8F677-3C84-4C84-9F3C-01A8AA53E2CD}" destId="{D20CCD93-1B7B-4389-93ED-717F26A5BCC2}" srcOrd="0" destOrd="0" presId="urn:microsoft.com/office/officeart/2018/2/layout/IconCircleList"/>
    <dgm:cxn modelId="{E7F6ACCA-3E80-40E9-BCB4-23850BA768DA}" type="presParOf" srcId="{D20CCD93-1B7B-4389-93ED-717F26A5BCC2}" destId="{8C79AA1C-922C-4A13-91A5-C0BD76106C17}" srcOrd="0" destOrd="0" presId="urn:microsoft.com/office/officeart/2018/2/layout/IconCircleList"/>
    <dgm:cxn modelId="{428C4B39-5603-44DA-B8A5-5225542CEEB3}" type="presParOf" srcId="{D20CCD93-1B7B-4389-93ED-717F26A5BCC2}" destId="{DAFE2A8C-A2D9-4491-9DCB-1D7C9B248A63}" srcOrd="1" destOrd="0" presId="urn:microsoft.com/office/officeart/2018/2/layout/IconCircleList"/>
    <dgm:cxn modelId="{3882F30A-0E52-42B9-B13F-23AFDC4CF82D}" type="presParOf" srcId="{D20CCD93-1B7B-4389-93ED-717F26A5BCC2}" destId="{9C15C803-6D2F-4C07-BAB8-621D7C39F7EC}" srcOrd="2" destOrd="0" presId="urn:microsoft.com/office/officeart/2018/2/layout/IconCircleList"/>
    <dgm:cxn modelId="{855D8E23-380D-479B-A7F4-BDA185EBA0BD}" type="presParOf" srcId="{D20CCD93-1B7B-4389-93ED-717F26A5BCC2}" destId="{71BDE27D-1853-4B92-9632-33878DD27A17}" srcOrd="3" destOrd="0" presId="urn:microsoft.com/office/officeart/2018/2/layout/IconCircleList"/>
    <dgm:cxn modelId="{FF1CF288-5610-473B-AA9E-E6E73A335844}" type="presParOf" srcId="{1BF8F677-3C84-4C84-9F3C-01A8AA53E2CD}" destId="{6D3B3234-96CE-4B7F-B37C-7A66242CA7BC}" srcOrd="1" destOrd="0" presId="urn:microsoft.com/office/officeart/2018/2/layout/IconCircleList"/>
    <dgm:cxn modelId="{D58B70F1-59FC-48BE-8580-02E434780375}" type="presParOf" srcId="{1BF8F677-3C84-4C84-9F3C-01A8AA53E2CD}" destId="{6B8C368F-68C8-474F-9EBB-39DAD3AD9EB6}" srcOrd="2" destOrd="0" presId="urn:microsoft.com/office/officeart/2018/2/layout/IconCircleList"/>
    <dgm:cxn modelId="{8AB9017E-42AD-4BD9-911F-C4DCAE7D1A72}" type="presParOf" srcId="{6B8C368F-68C8-474F-9EBB-39DAD3AD9EB6}" destId="{4EFB15E9-70C1-4A23-9443-2BEA3836F52C}" srcOrd="0" destOrd="0" presId="urn:microsoft.com/office/officeart/2018/2/layout/IconCircleList"/>
    <dgm:cxn modelId="{2C2C5A5D-6FCB-444F-87B8-98BAA5BAF574}" type="presParOf" srcId="{6B8C368F-68C8-474F-9EBB-39DAD3AD9EB6}" destId="{908E9CCC-F73E-4974-BD9A-66256B4C3B29}" srcOrd="1" destOrd="0" presId="urn:microsoft.com/office/officeart/2018/2/layout/IconCircleList"/>
    <dgm:cxn modelId="{4503708A-E200-443F-A81D-547507563450}" type="presParOf" srcId="{6B8C368F-68C8-474F-9EBB-39DAD3AD9EB6}" destId="{3BFCDAD4-9326-4358-B6D9-33CDFBB5FAB1}" srcOrd="2" destOrd="0" presId="urn:microsoft.com/office/officeart/2018/2/layout/IconCircleList"/>
    <dgm:cxn modelId="{A55646EB-3A7D-4F23-86BD-716CFB89059C}" type="presParOf" srcId="{6B8C368F-68C8-474F-9EBB-39DAD3AD9EB6}" destId="{82A7F5E8-E0BF-45C8-845E-D03BD5778AD5}" srcOrd="3" destOrd="0" presId="urn:microsoft.com/office/officeart/2018/2/layout/IconCircleList"/>
    <dgm:cxn modelId="{73245FEF-9A01-4092-8C4E-020421C31696}" type="presParOf" srcId="{1BF8F677-3C84-4C84-9F3C-01A8AA53E2CD}" destId="{F305732E-2331-47B3-94F8-14A2D17A131F}" srcOrd="3" destOrd="0" presId="urn:microsoft.com/office/officeart/2018/2/layout/IconCircleList"/>
    <dgm:cxn modelId="{1C51FED9-180C-46C8-B332-765AA221531E}" type="presParOf" srcId="{1BF8F677-3C84-4C84-9F3C-01A8AA53E2CD}" destId="{39FE80AA-2E5C-4EBB-93D4-3C6A2F07A703}" srcOrd="4" destOrd="0" presId="urn:microsoft.com/office/officeart/2018/2/layout/IconCircleList"/>
    <dgm:cxn modelId="{CF746742-3A42-45DA-89A0-41DF394D6BF4}" type="presParOf" srcId="{39FE80AA-2E5C-4EBB-93D4-3C6A2F07A703}" destId="{0E59FB3F-715A-4A47-AF39-92AF0152C657}" srcOrd="0" destOrd="0" presId="urn:microsoft.com/office/officeart/2018/2/layout/IconCircleList"/>
    <dgm:cxn modelId="{19AD72FD-3BA9-4C43-85DD-4BCBEF81881E}" type="presParOf" srcId="{39FE80AA-2E5C-4EBB-93D4-3C6A2F07A703}" destId="{A15FAD76-3E7F-47E2-89AD-52F4D3C7A838}" srcOrd="1" destOrd="0" presId="urn:microsoft.com/office/officeart/2018/2/layout/IconCircleList"/>
    <dgm:cxn modelId="{877C996A-CE35-4CFD-8B4E-6192EEE1974D}" type="presParOf" srcId="{39FE80AA-2E5C-4EBB-93D4-3C6A2F07A703}" destId="{F0FDA238-96FB-46E3-9A12-D4AAA8BE4BE6}" srcOrd="2" destOrd="0" presId="urn:microsoft.com/office/officeart/2018/2/layout/IconCircleList"/>
    <dgm:cxn modelId="{3D49B810-0B14-49A9-BE12-42384CFEF12C}" type="presParOf" srcId="{39FE80AA-2E5C-4EBB-93D4-3C6A2F07A703}" destId="{23B3439A-AB67-47BF-8EC7-F1AC4DE05E15}" srcOrd="3" destOrd="0" presId="urn:microsoft.com/office/officeart/2018/2/layout/IconCircleList"/>
    <dgm:cxn modelId="{1E172A50-AC60-4831-B7EC-5252A4536ECF}" type="presParOf" srcId="{1BF8F677-3C84-4C84-9F3C-01A8AA53E2CD}" destId="{49A954A9-DF28-4979-979E-891B306E8225}" srcOrd="5" destOrd="0" presId="urn:microsoft.com/office/officeart/2018/2/layout/IconCircleList"/>
    <dgm:cxn modelId="{731363E4-E878-418B-B4AB-C92E39068221}" type="presParOf" srcId="{1BF8F677-3C84-4C84-9F3C-01A8AA53E2CD}" destId="{C1989520-3115-4610-B43C-30457D3D2722}" srcOrd="6" destOrd="0" presId="urn:microsoft.com/office/officeart/2018/2/layout/IconCircleList"/>
    <dgm:cxn modelId="{71D59729-54CF-49B9-812C-A7293ACEF35C}" type="presParOf" srcId="{C1989520-3115-4610-B43C-30457D3D2722}" destId="{5CE2C917-A6F3-4015-B8FD-364245BB07A4}" srcOrd="0" destOrd="0" presId="urn:microsoft.com/office/officeart/2018/2/layout/IconCircleList"/>
    <dgm:cxn modelId="{DCF8A8B1-E864-4E1A-B954-CF0257EC2844}" type="presParOf" srcId="{C1989520-3115-4610-B43C-30457D3D2722}" destId="{6D2998C7-57ED-4F19-A405-97CFEE0782F5}" srcOrd="1" destOrd="0" presId="urn:microsoft.com/office/officeart/2018/2/layout/IconCircleList"/>
    <dgm:cxn modelId="{BBCAEE5F-E132-496F-B148-64E8E2F6F816}" type="presParOf" srcId="{C1989520-3115-4610-B43C-30457D3D2722}" destId="{1EA3CAD3-F303-48F1-BC55-29768257B966}" srcOrd="2" destOrd="0" presId="urn:microsoft.com/office/officeart/2018/2/layout/IconCircleList"/>
    <dgm:cxn modelId="{D81DE083-05B2-4962-B1C3-8DF699FECDB6}" type="presParOf" srcId="{C1989520-3115-4610-B43C-30457D3D2722}" destId="{3E32DD42-DB7F-4D3A-AD3C-77B5DE2F4B72}" srcOrd="3" destOrd="0" presId="urn:microsoft.com/office/officeart/2018/2/layout/IconCircleList"/>
    <dgm:cxn modelId="{877BD38E-C5B0-4245-8547-5443226E3A36}" type="presParOf" srcId="{1BF8F677-3C84-4C84-9F3C-01A8AA53E2CD}" destId="{471419CA-7EB9-4255-9A80-351158B6D610}" srcOrd="7" destOrd="0" presId="urn:microsoft.com/office/officeart/2018/2/layout/IconCircleList"/>
    <dgm:cxn modelId="{A1EDEAB9-71BC-4995-96EC-EE764B2FF4BE}" type="presParOf" srcId="{1BF8F677-3C84-4C84-9F3C-01A8AA53E2CD}" destId="{B7F90D81-B866-409A-91F8-87B5A7E555A1}" srcOrd="8" destOrd="0" presId="urn:microsoft.com/office/officeart/2018/2/layout/IconCircleList"/>
    <dgm:cxn modelId="{D5D6C715-4D89-473C-A903-8ABA211CB20B}" type="presParOf" srcId="{B7F90D81-B866-409A-91F8-87B5A7E555A1}" destId="{96A659F9-51D2-4A34-A6CE-D2E71B3ADDFB}" srcOrd="0" destOrd="0" presId="urn:microsoft.com/office/officeart/2018/2/layout/IconCircleList"/>
    <dgm:cxn modelId="{CF7BAB7C-18E3-458F-84DE-0956984450EB}" type="presParOf" srcId="{B7F90D81-B866-409A-91F8-87B5A7E555A1}" destId="{96E3B4EA-5F0A-4623-8932-72030ADF6F42}" srcOrd="1" destOrd="0" presId="urn:microsoft.com/office/officeart/2018/2/layout/IconCircleList"/>
    <dgm:cxn modelId="{0ACD69C2-0208-4120-BA6D-9E788DCF0389}" type="presParOf" srcId="{B7F90D81-B866-409A-91F8-87B5A7E555A1}" destId="{9725B0AF-B8D6-41E8-952C-672CBE0CD34D}" srcOrd="2" destOrd="0" presId="urn:microsoft.com/office/officeart/2018/2/layout/IconCircleList"/>
    <dgm:cxn modelId="{11A521BD-790D-449B-A2D3-9B4295053027}" type="presParOf" srcId="{B7F90D81-B866-409A-91F8-87B5A7E555A1}" destId="{CBC0506C-0F3F-499F-B3C0-32441421210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D93AF3-2C3B-49F3-A63A-251CFD0CA1C6}" type="doc">
      <dgm:prSet loTypeId="urn:microsoft.com/office/officeart/2018/5/layout/IconLeaf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4EDB39B1-679E-4C58-B244-C0902C7121F7}">
      <dgm:prSet/>
      <dgm:spPr/>
      <dgm:t>
        <a:bodyPr/>
        <a:lstStyle/>
        <a:p>
          <a:pPr>
            <a:lnSpc>
              <a:spcPct val="100000"/>
            </a:lnSpc>
            <a:defRPr cap="all"/>
          </a:pPr>
          <a:r>
            <a:rPr lang="en-US"/>
            <a:t>There are 5 tables provided for tracking revenue, 3 dimension tables (date, hotel, room) and 2 fact tables (bookings, aggregated bookings)</a:t>
          </a:r>
        </a:p>
      </dgm:t>
    </dgm:pt>
    <dgm:pt modelId="{23B6FF56-DDA3-462E-89D2-570E515F3D29}" type="parTrans" cxnId="{2E91CCCC-59E3-44B2-AF5D-5F22D55AEBC6}">
      <dgm:prSet/>
      <dgm:spPr/>
      <dgm:t>
        <a:bodyPr/>
        <a:lstStyle/>
        <a:p>
          <a:endParaRPr lang="en-US"/>
        </a:p>
      </dgm:t>
    </dgm:pt>
    <dgm:pt modelId="{DAF97F17-0C1F-4271-9D7F-DC0FBE866472}" type="sibTrans" cxnId="{2E91CCCC-59E3-44B2-AF5D-5F22D55AEBC6}">
      <dgm:prSet/>
      <dgm:spPr/>
      <dgm:t>
        <a:bodyPr/>
        <a:lstStyle/>
        <a:p>
          <a:endParaRPr lang="en-US"/>
        </a:p>
      </dgm:t>
    </dgm:pt>
    <dgm:pt modelId="{D2C64599-FE64-4F60-99DB-AA8688F86006}">
      <dgm:prSet/>
      <dgm:spPr/>
      <dgm:t>
        <a:bodyPr/>
        <a:lstStyle/>
        <a:p>
          <a:pPr>
            <a:lnSpc>
              <a:spcPct val="100000"/>
            </a:lnSpc>
            <a:defRPr cap="all"/>
          </a:pPr>
          <a:r>
            <a:rPr lang="en-US"/>
            <a:t>Power BI was the tool used for creating the visualization/dashboard</a:t>
          </a:r>
        </a:p>
      </dgm:t>
    </dgm:pt>
    <dgm:pt modelId="{2F39447C-3940-44C1-BA9A-0102BA1E28C5}" type="parTrans" cxnId="{7264668C-B84B-4FF1-B4D8-614508916225}">
      <dgm:prSet/>
      <dgm:spPr/>
      <dgm:t>
        <a:bodyPr/>
        <a:lstStyle/>
        <a:p>
          <a:endParaRPr lang="en-US"/>
        </a:p>
      </dgm:t>
    </dgm:pt>
    <dgm:pt modelId="{6C467987-8265-4260-849C-349FED485EF2}" type="sibTrans" cxnId="{7264668C-B84B-4FF1-B4D8-614508916225}">
      <dgm:prSet/>
      <dgm:spPr/>
      <dgm:t>
        <a:bodyPr/>
        <a:lstStyle/>
        <a:p>
          <a:endParaRPr lang="en-US"/>
        </a:p>
      </dgm:t>
    </dgm:pt>
    <dgm:pt modelId="{E46A496F-91CE-48E3-A812-2740668D5F20}">
      <dgm:prSet/>
      <dgm:spPr/>
      <dgm:t>
        <a:bodyPr/>
        <a:lstStyle/>
        <a:p>
          <a:pPr>
            <a:lnSpc>
              <a:spcPct val="100000"/>
            </a:lnSpc>
            <a:defRPr cap="all"/>
          </a:pPr>
          <a:r>
            <a:rPr lang="en-IN"/>
            <a:t>The data was imported, analysed and transformed as per necessity within Power Query</a:t>
          </a:r>
          <a:endParaRPr lang="en-US"/>
        </a:p>
      </dgm:t>
    </dgm:pt>
    <dgm:pt modelId="{5206C7A9-7822-4280-8EA9-27E8CE7FFAD9}" type="parTrans" cxnId="{3C1A4C07-6A51-4778-BBDB-BA4B3ED302A7}">
      <dgm:prSet/>
      <dgm:spPr/>
      <dgm:t>
        <a:bodyPr/>
        <a:lstStyle/>
        <a:p>
          <a:endParaRPr lang="en-US"/>
        </a:p>
      </dgm:t>
    </dgm:pt>
    <dgm:pt modelId="{775A44EF-6615-43B9-82F6-2650AC55BA32}" type="sibTrans" cxnId="{3C1A4C07-6A51-4778-BBDB-BA4B3ED302A7}">
      <dgm:prSet/>
      <dgm:spPr/>
      <dgm:t>
        <a:bodyPr/>
        <a:lstStyle/>
        <a:p>
          <a:endParaRPr lang="en-US"/>
        </a:p>
      </dgm:t>
    </dgm:pt>
    <dgm:pt modelId="{91450123-F3AE-4437-B4C9-E5DEAD3B8266}">
      <dgm:prSet/>
      <dgm:spPr/>
      <dgm:t>
        <a:bodyPr/>
        <a:lstStyle/>
        <a:p>
          <a:pPr>
            <a:lnSpc>
              <a:spcPct val="100000"/>
            </a:lnSpc>
            <a:defRPr cap="all"/>
          </a:pPr>
          <a:r>
            <a:rPr lang="en-IN"/>
            <a:t>The relationships between the tables were created within Power Pivot</a:t>
          </a:r>
          <a:endParaRPr lang="en-US"/>
        </a:p>
      </dgm:t>
    </dgm:pt>
    <dgm:pt modelId="{76EEC9EB-B1CE-4A71-B70C-B9CFD64887E3}" type="parTrans" cxnId="{6C8D6949-8529-4794-9BC7-E7ABE9E28E49}">
      <dgm:prSet/>
      <dgm:spPr/>
      <dgm:t>
        <a:bodyPr/>
        <a:lstStyle/>
        <a:p>
          <a:endParaRPr lang="en-US"/>
        </a:p>
      </dgm:t>
    </dgm:pt>
    <dgm:pt modelId="{45DFD14B-CB13-45CA-8643-30DEA64210D4}" type="sibTrans" cxnId="{6C8D6949-8529-4794-9BC7-E7ABE9E28E49}">
      <dgm:prSet/>
      <dgm:spPr/>
      <dgm:t>
        <a:bodyPr/>
        <a:lstStyle/>
        <a:p>
          <a:endParaRPr lang="en-US"/>
        </a:p>
      </dgm:t>
    </dgm:pt>
    <dgm:pt modelId="{CE725559-7B0F-4A8F-BB4E-7E5A137979E3}" type="pres">
      <dgm:prSet presAssocID="{EFD93AF3-2C3B-49F3-A63A-251CFD0CA1C6}" presName="root" presStyleCnt="0">
        <dgm:presLayoutVars>
          <dgm:dir/>
          <dgm:resizeHandles val="exact"/>
        </dgm:presLayoutVars>
      </dgm:prSet>
      <dgm:spPr/>
    </dgm:pt>
    <dgm:pt modelId="{3C619C17-0416-4F4B-A91E-127EF99DA6B8}" type="pres">
      <dgm:prSet presAssocID="{4EDB39B1-679E-4C58-B244-C0902C7121F7}" presName="compNode" presStyleCnt="0"/>
      <dgm:spPr/>
    </dgm:pt>
    <dgm:pt modelId="{F94A7035-8073-456F-8E98-E6586125C608}" type="pres">
      <dgm:prSet presAssocID="{4EDB39B1-679E-4C58-B244-C0902C7121F7}" presName="iconBgRect" presStyleLbl="bgShp" presStyleIdx="0" presStyleCnt="4"/>
      <dgm:spPr>
        <a:prstGeom prst="round2DiagRect">
          <a:avLst>
            <a:gd name="adj1" fmla="val 29727"/>
            <a:gd name="adj2" fmla="val 0"/>
          </a:avLst>
        </a:prstGeom>
      </dgm:spPr>
    </dgm:pt>
    <dgm:pt modelId="{5613D755-890A-4BD6-9A60-61A2C7A14461}" type="pres">
      <dgm:prSet presAssocID="{4EDB39B1-679E-4C58-B244-C0902C7121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4258AE26-81B2-4442-8E22-BE77A7D56DE1}" type="pres">
      <dgm:prSet presAssocID="{4EDB39B1-679E-4C58-B244-C0902C7121F7}" presName="spaceRect" presStyleCnt="0"/>
      <dgm:spPr/>
    </dgm:pt>
    <dgm:pt modelId="{62E8C66C-CCEA-4A4D-AD96-A76528765698}" type="pres">
      <dgm:prSet presAssocID="{4EDB39B1-679E-4C58-B244-C0902C7121F7}" presName="textRect" presStyleLbl="revTx" presStyleIdx="0" presStyleCnt="4">
        <dgm:presLayoutVars>
          <dgm:chMax val="1"/>
          <dgm:chPref val="1"/>
        </dgm:presLayoutVars>
      </dgm:prSet>
      <dgm:spPr/>
    </dgm:pt>
    <dgm:pt modelId="{481A7DA2-16F1-4B5A-A112-2CD621391507}" type="pres">
      <dgm:prSet presAssocID="{DAF97F17-0C1F-4271-9D7F-DC0FBE866472}" presName="sibTrans" presStyleCnt="0"/>
      <dgm:spPr/>
    </dgm:pt>
    <dgm:pt modelId="{0204BE01-16DA-40A2-BCD7-EE39BD599A9E}" type="pres">
      <dgm:prSet presAssocID="{D2C64599-FE64-4F60-99DB-AA8688F86006}" presName="compNode" presStyleCnt="0"/>
      <dgm:spPr/>
    </dgm:pt>
    <dgm:pt modelId="{5BDF010E-87E4-41B2-8F11-E91F45837D6C}" type="pres">
      <dgm:prSet presAssocID="{D2C64599-FE64-4F60-99DB-AA8688F86006}" presName="iconBgRect" presStyleLbl="bgShp" presStyleIdx="1" presStyleCnt="4"/>
      <dgm:spPr>
        <a:prstGeom prst="round2DiagRect">
          <a:avLst>
            <a:gd name="adj1" fmla="val 29727"/>
            <a:gd name="adj2" fmla="val 0"/>
          </a:avLst>
        </a:prstGeom>
      </dgm:spPr>
    </dgm:pt>
    <dgm:pt modelId="{BBA61B05-6467-4199-927E-5868198F7AC5}" type="pres">
      <dgm:prSet presAssocID="{D2C64599-FE64-4F60-99DB-AA8688F860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25EE0650-4F1B-483D-8892-54217D0DF9DA}" type="pres">
      <dgm:prSet presAssocID="{D2C64599-FE64-4F60-99DB-AA8688F86006}" presName="spaceRect" presStyleCnt="0"/>
      <dgm:spPr/>
    </dgm:pt>
    <dgm:pt modelId="{FCBE6F3F-0A4D-414A-A2AD-6476DB6B5342}" type="pres">
      <dgm:prSet presAssocID="{D2C64599-FE64-4F60-99DB-AA8688F86006}" presName="textRect" presStyleLbl="revTx" presStyleIdx="1" presStyleCnt="4">
        <dgm:presLayoutVars>
          <dgm:chMax val="1"/>
          <dgm:chPref val="1"/>
        </dgm:presLayoutVars>
      </dgm:prSet>
      <dgm:spPr/>
    </dgm:pt>
    <dgm:pt modelId="{096B42D6-F12F-4451-A92C-96E662452B26}" type="pres">
      <dgm:prSet presAssocID="{6C467987-8265-4260-849C-349FED485EF2}" presName="sibTrans" presStyleCnt="0"/>
      <dgm:spPr/>
    </dgm:pt>
    <dgm:pt modelId="{BB063BBC-6CF2-4A3D-AEB4-7DB60F7CD771}" type="pres">
      <dgm:prSet presAssocID="{E46A496F-91CE-48E3-A812-2740668D5F20}" presName="compNode" presStyleCnt="0"/>
      <dgm:spPr/>
    </dgm:pt>
    <dgm:pt modelId="{7FCE5544-D159-4C05-A60B-C8BFAA030906}" type="pres">
      <dgm:prSet presAssocID="{E46A496F-91CE-48E3-A812-2740668D5F20}" presName="iconBgRect" presStyleLbl="bgShp" presStyleIdx="2" presStyleCnt="4"/>
      <dgm:spPr>
        <a:prstGeom prst="round2DiagRect">
          <a:avLst>
            <a:gd name="adj1" fmla="val 29727"/>
            <a:gd name="adj2" fmla="val 0"/>
          </a:avLst>
        </a:prstGeom>
      </dgm:spPr>
    </dgm:pt>
    <dgm:pt modelId="{7C426325-03E9-4417-AB1B-08EF90C38A88}" type="pres">
      <dgm:prSet presAssocID="{E46A496F-91CE-48E3-A812-2740668D5F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9171EEC-D195-4294-8CDA-80947D1C5854}" type="pres">
      <dgm:prSet presAssocID="{E46A496F-91CE-48E3-A812-2740668D5F20}" presName="spaceRect" presStyleCnt="0"/>
      <dgm:spPr/>
    </dgm:pt>
    <dgm:pt modelId="{76B92DC8-F239-459C-88C7-D52E2D19E718}" type="pres">
      <dgm:prSet presAssocID="{E46A496F-91CE-48E3-A812-2740668D5F20}" presName="textRect" presStyleLbl="revTx" presStyleIdx="2" presStyleCnt="4">
        <dgm:presLayoutVars>
          <dgm:chMax val="1"/>
          <dgm:chPref val="1"/>
        </dgm:presLayoutVars>
      </dgm:prSet>
      <dgm:spPr/>
    </dgm:pt>
    <dgm:pt modelId="{2F1F70ED-D8DE-4319-AEC9-C6F3A69A319F}" type="pres">
      <dgm:prSet presAssocID="{775A44EF-6615-43B9-82F6-2650AC55BA32}" presName="sibTrans" presStyleCnt="0"/>
      <dgm:spPr/>
    </dgm:pt>
    <dgm:pt modelId="{3A3C1FB2-18A5-43ED-BE02-0B798ECC9B05}" type="pres">
      <dgm:prSet presAssocID="{91450123-F3AE-4437-B4C9-E5DEAD3B8266}" presName="compNode" presStyleCnt="0"/>
      <dgm:spPr/>
    </dgm:pt>
    <dgm:pt modelId="{C0174412-0E2C-4265-86AB-2F6E413B4EC2}" type="pres">
      <dgm:prSet presAssocID="{91450123-F3AE-4437-B4C9-E5DEAD3B8266}" presName="iconBgRect" presStyleLbl="bgShp" presStyleIdx="3" presStyleCnt="4"/>
      <dgm:spPr>
        <a:prstGeom prst="round2DiagRect">
          <a:avLst>
            <a:gd name="adj1" fmla="val 29727"/>
            <a:gd name="adj2" fmla="val 0"/>
          </a:avLst>
        </a:prstGeom>
      </dgm:spPr>
    </dgm:pt>
    <dgm:pt modelId="{658FBCF9-C6C6-4FA3-8939-A057116A3E52}" type="pres">
      <dgm:prSet presAssocID="{91450123-F3AE-4437-B4C9-E5DEAD3B82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a:ext>
      </dgm:extLst>
    </dgm:pt>
    <dgm:pt modelId="{25542A5D-69B0-483C-BC86-D7392398A37E}" type="pres">
      <dgm:prSet presAssocID="{91450123-F3AE-4437-B4C9-E5DEAD3B8266}" presName="spaceRect" presStyleCnt="0"/>
      <dgm:spPr/>
    </dgm:pt>
    <dgm:pt modelId="{0B972D49-D24B-48A2-B9F7-6F476ED9FCD5}" type="pres">
      <dgm:prSet presAssocID="{91450123-F3AE-4437-B4C9-E5DEAD3B8266}" presName="textRect" presStyleLbl="revTx" presStyleIdx="3" presStyleCnt="4">
        <dgm:presLayoutVars>
          <dgm:chMax val="1"/>
          <dgm:chPref val="1"/>
        </dgm:presLayoutVars>
      </dgm:prSet>
      <dgm:spPr/>
    </dgm:pt>
  </dgm:ptLst>
  <dgm:cxnLst>
    <dgm:cxn modelId="{73F4FB00-DF5C-42D9-B430-13F43D8DF92F}" type="presOf" srcId="{4EDB39B1-679E-4C58-B244-C0902C7121F7}" destId="{62E8C66C-CCEA-4A4D-AD96-A76528765698}" srcOrd="0" destOrd="0" presId="urn:microsoft.com/office/officeart/2018/5/layout/IconLeafLabelList"/>
    <dgm:cxn modelId="{3C1A4C07-6A51-4778-BBDB-BA4B3ED302A7}" srcId="{EFD93AF3-2C3B-49F3-A63A-251CFD0CA1C6}" destId="{E46A496F-91CE-48E3-A812-2740668D5F20}" srcOrd="2" destOrd="0" parTransId="{5206C7A9-7822-4280-8EA9-27E8CE7FFAD9}" sibTransId="{775A44EF-6615-43B9-82F6-2650AC55BA32}"/>
    <dgm:cxn modelId="{D30C9C1A-0A06-4ED0-A639-1722D6E19489}" type="presOf" srcId="{E46A496F-91CE-48E3-A812-2740668D5F20}" destId="{76B92DC8-F239-459C-88C7-D52E2D19E718}" srcOrd="0" destOrd="0" presId="urn:microsoft.com/office/officeart/2018/5/layout/IconLeafLabelList"/>
    <dgm:cxn modelId="{013A3433-66B9-46D4-9634-3867E494BA00}" type="presOf" srcId="{91450123-F3AE-4437-B4C9-E5DEAD3B8266}" destId="{0B972D49-D24B-48A2-B9F7-6F476ED9FCD5}" srcOrd="0" destOrd="0" presId="urn:microsoft.com/office/officeart/2018/5/layout/IconLeafLabelList"/>
    <dgm:cxn modelId="{6C8D6949-8529-4794-9BC7-E7ABE9E28E49}" srcId="{EFD93AF3-2C3B-49F3-A63A-251CFD0CA1C6}" destId="{91450123-F3AE-4437-B4C9-E5DEAD3B8266}" srcOrd="3" destOrd="0" parTransId="{76EEC9EB-B1CE-4A71-B70C-B9CFD64887E3}" sibTransId="{45DFD14B-CB13-45CA-8643-30DEA64210D4}"/>
    <dgm:cxn modelId="{52D63275-8D65-4792-9614-91E451001636}" type="presOf" srcId="{EFD93AF3-2C3B-49F3-A63A-251CFD0CA1C6}" destId="{CE725559-7B0F-4A8F-BB4E-7E5A137979E3}" srcOrd="0" destOrd="0" presId="urn:microsoft.com/office/officeart/2018/5/layout/IconLeafLabelList"/>
    <dgm:cxn modelId="{7264668C-B84B-4FF1-B4D8-614508916225}" srcId="{EFD93AF3-2C3B-49F3-A63A-251CFD0CA1C6}" destId="{D2C64599-FE64-4F60-99DB-AA8688F86006}" srcOrd="1" destOrd="0" parTransId="{2F39447C-3940-44C1-BA9A-0102BA1E28C5}" sibTransId="{6C467987-8265-4260-849C-349FED485EF2}"/>
    <dgm:cxn modelId="{2E91CCCC-59E3-44B2-AF5D-5F22D55AEBC6}" srcId="{EFD93AF3-2C3B-49F3-A63A-251CFD0CA1C6}" destId="{4EDB39B1-679E-4C58-B244-C0902C7121F7}" srcOrd="0" destOrd="0" parTransId="{23B6FF56-DDA3-462E-89D2-570E515F3D29}" sibTransId="{DAF97F17-0C1F-4271-9D7F-DC0FBE866472}"/>
    <dgm:cxn modelId="{24F43AEA-392C-4AEE-8994-25E05B269324}" type="presOf" srcId="{D2C64599-FE64-4F60-99DB-AA8688F86006}" destId="{FCBE6F3F-0A4D-414A-A2AD-6476DB6B5342}" srcOrd="0" destOrd="0" presId="urn:microsoft.com/office/officeart/2018/5/layout/IconLeafLabelList"/>
    <dgm:cxn modelId="{2C9A369F-45B5-452D-9ABA-753913C06128}" type="presParOf" srcId="{CE725559-7B0F-4A8F-BB4E-7E5A137979E3}" destId="{3C619C17-0416-4F4B-A91E-127EF99DA6B8}" srcOrd="0" destOrd="0" presId="urn:microsoft.com/office/officeart/2018/5/layout/IconLeafLabelList"/>
    <dgm:cxn modelId="{B5D3725C-80D5-44BD-8AAB-B40A20D91889}" type="presParOf" srcId="{3C619C17-0416-4F4B-A91E-127EF99DA6B8}" destId="{F94A7035-8073-456F-8E98-E6586125C608}" srcOrd="0" destOrd="0" presId="urn:microsoft.com/office/officeart/2018/5/layout/IconLeafLabelList"/>
    <dgm:cxn modelId="{935B60D3-0D8A-4734-8F95-9B1A05AA7C80}" type="presParOf" srcId="{3C619C17-0416-4F4B-A91E-127EF99DA6B8}" destId="{5613D755-890A-4BD6-9A60-61A2C7A14461}" srcOrd="1" destOrd="0" presId="urn:microsoft.com/office/officeart/2018/5/layout/IconLeafLabelList"/>
    <dgm:cxn modelId="{166F331E-50F1-4B77-81D4-D5983F110B54}" type="presParOf" srcId="{3C619C17-0416-4F4B-A91E-127EF99DA6B8}" destId="{4258AE26-81B2-4442-8E22-BE77A7D56DE1}" srcOrd="2" destOrd="0" presId="urn:microsoft.com/office/officeart/2018/5/layout/IconLeafLabelList"/>
    <dgm:cxn modelId="{898187CB-BD6B-4921-A3D4-FEF76B6608AC}" type="presParOf" srcId="{3C619C17-0416-4F4B-A91E-127EF99DA6B8}" destId="{62E8C66C-CCEA-4A4D-AD96-A76528765698}" srcOrd="3" destOrd="0" presId="urn:microsoft.com/office/officeart/2018/5/layout/IconLeafLabelList"/>
    <dgm:cxn modelId="{89AC2595-855D-41F2-AE46-A4671BB8916E}" type="presParOf" srcId="{CE725559-7B0F-4A8F-BB4E-7E5A137979E3}" destId="{481A7DA2-16F1-4B5A-A112-2CD621391507}" srcOrd="1" destOrd="0" presId="urn:microsoft.com/office/officeart/2018/5/layout/IconLeafLabelList"/>
    <dgm:cxn modelId="{E3A782B5-5892-450A-87F5-EB335A2EB697}" type="presParOf" srcId="{CE725559-7B0F-4A8F-BB4E-7E5A137979E3}" destId="{0204BE01-16DA-40A2-BCD7-EE39BD599A9E}" srcOrd="2" destOrd="0" presId="urn:microsoft.com/office/officeart/2018/5/layout/IconLeafLabelList"/>
    <dgm:cxn modelId="{BC5FB316-82D5-4757-9596-FCAE51120CD9}" type="presParOf" srcId="{0204BE01-16DA-40A2-BCD7-EE39BD599A9E}" destId="{5BDF010E-87E4-41B2-8F11-E91F45837D6C}" srcOrd="0" destOrd="0" presId="urn:microsoft.com/office/officeart/2018/5/layout/IconLeafLabelList"/>
    <dgm:cxn modelId="{CB940012-7BB7-4B11-A7AB-A34689CC0F6F}" type="presParOf" srcId="{0204BE01-16DA-40A2-BCD7-EE39BD599A9E}" destId="{BBA61B05-6467-4199-927E-5868198F7AC5}" srcOrd="1" destOrd="0" presId="urn:microsoft.com/office/officeart/2018/5/layout/IconLeafLabelList"/>
    <dgm:cxn modelId="{945DB6D3-D812-4988-A645-F38ED42D65D8}" type="presParOf" srcId="{0204BE01-16DA-40A2-BCD7-EE39BD599A9E}" destId="{25EE0650-4F1B-483D-8892-54217D0DF9DA}" srcOrd="2" destOrd="0" presId="urn:microsoft.com/office/officeart/2018/5/layout/IconLeafLabelList"/>
    <dgm:cxn modelId="{F541FD5D-B836-4F02-B79F-63728D2E3EE1}" type="presParOf" srcId="{0204BE01-16DA-40A2-BCD7-EE39BD599A9E}" destId="{FCBE6F3F-0A4D-414A-A2AD-6476DB6B5342}" srcOrd="3" destOrd="0" presId="urn:microsoft.com/office/officeart/2018/5/layout/IconLeafLabelList"/>
    <dgm:cxn modelId="{3B92EFEB-9B12-4732-9C6E-FDEB168321C3}" type="presParOf" srcId="{CE725559-7B0F-4A8F-BB4E-7E5A137979E3}" destId="{096B42D6-F12F-4451-A92C-96E662452B26}" srcOrd="3" destOrd="0" presId="urn:microsoft.com/office/officeart/2018/5/layout/IconLeafLabelList"/>
    <dgm:cxn modelId="{E5702D9A-B7BA-48FB-B097-F52C15D8CDDD}" type="presParOf" srcId="{CE725559-7B0F-4A8F-BB4E-7E5A137979E3}" destId="{BB063BBC-6CF2-4A3D-AEB4-7DB60F7CD771}" srcOrd="4" destOrd="0" presId="urn:microsoft.com/office/officeart/2018/5/layout/IconLeafLabelList"/>
    <dgm:cxn modelId="{76C3C317-73F4-476B-B1A5-A40621E68972}" type="presParOf" srcId="{BB063BBC-6CF2-4A3D-AEB4-7DB60F7CD771}" destId="{7FCE5544-D159-4C05-A60B-C8BFAA030906}" srcOrd="0" destOrd="0" presId="urn:microsoft.com/office/officeart/2018/5/layout/IconLeafLabelList"/>
    <dgm:cxn modelId="{58B28CCC-41AE-45CA-9E2D-216D7AA0CF59}" type="presParOf" srcId="{BB063BBC-6CF2-4A3D-AEB4-7DB60F7CD771}" destId="{7C426325-03E9-4417-AB1B-08EF90C38A88}" srcOrd="1" destOrd="0" presId="urn:microsoft.com/office/officeart/2018/5/layout/IconLeafLabelList"/>
    <dgm:cxn modelId="{F59C71B7-F90E-4C0D-855D-CA43F0FB77B8}" type="presParOf" srcId="{BB063BBC-6CF2-4A3D-AEB4-7DB60F7CD771}" destId="{C9171EEC-D195-4294-8CDA-80947D1C5854}" srcOrd="2" destOrd="0" presId="urn:microsoft.com/office/officeart/2018/5/layout/IconLeafLabelList"/>
    <dgm:cxn modelId="{FF451AE5-39FF-456D-8D4C-C22BDC42C1D3}" type="presParOf" srcId="{BB063BBC-6CF2-4A3D-AEB4-7DB60F7CD771}" destId="{76B92DC8-F239-459C-88C7-D52E2D19E718}" srcOrd="3" destOrd="0" presId="urn:microsoft.com/office/officeart/2018/5/layout/IconLeafLabelList"/>
    <dgm:cxn modelId="{25005F99-ECF3-4012-9921-D28D934ECC1A}" type="presParOf" srcId="{CE725559-7B0F-4A8F-BB4E-7E5A137979E3}" destId="{2F1F70ED-D8DE-4319-AEC9-C6F3A69A319F}" srcOrd="5" destOrd="0" presId="urn:microsoft.com/office/officeart/2018/5/layout/IconLeafLabelList"/>
    <dgm:cxn modelId="{C21504C7-022E-4AEB-8F1B-805CDE953DEE}" type="presParOf" srcId="{CE725559-7B0F-4A8F-BB4E-7E5A137979E3}" destId="{3A3C1FB2-18A5-43ED-BE02-0B798ECC9B05}" srcOrd="6" destOrd="0" presId="urn:microsoft.com/office/officeart/2018/5/layout/IconLeafLabelList"/>
    <dgm:cxn modelId="{BBD68C2F-A6D6-4709-A779-FD8E17A45328}" type="presParOf" srcId="{3A3C1FB2-18A5-43ED-BE02-0B798ECC9B05}" destId="{C0174412-0E2C-4265-86AB-2F6E413B4EC2}" srcOrd="0" destOrd="0" presId="urn:microsoft.com/office/officeart/2018/5/layout/IconLeafLabelList"/>
    <dgm:cxn modelId="{9DD08D28-31BF-48CB-AAE3-4360C7FF89E4}" type="presParOf" srcId="{3A3C1FB2-18A5-43ED-BE02-0B798ECC9B05}" destId="{658FBCF9-C6C6-4FA3-8939-A057116A3E52}" srcOrd="1" destOrd="0" presId="urn:microsoft.com/office/officeart/2018/5/layout/IconLeafLabelList"/>
    <dgm:cxn modelId="{6A3A69D7-DFB3-4F71-A807-8CBD4D2A11D9}" type="presParOf" srcId="{3A3C1FB2-18A5-43ED-BE02-0B798ECC9B05}" destId="{25542A5D-69B0-483C-BC86-D7392398A37E}" srcOrd="2" destOrd="0" presId="urn:microsoft.com/office/officeart/2018/5/layout/IconLeafLabelList"/>
    <dgm:cxn modelId="{43666471-E33F-4E0F-897C-CE1774B621BD}" type="presParOf" srcId="{3A3C1FB2-18A5-43ED-BE02-0B798ECC9B05}" destId="{0B972D49-D24B-48A2-B9F7-6F476ED9FCD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22DE72-B409-4A03-9129-DF87E0BCD38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C6FB530-30B9-4DB2-85FF-2E22EE0AABB6}">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Data cleaning / Transformation</a:t>
          </a:r>
          <a:endParaRPr lang="en-US" dirty="0">
            <a:latin typeface="Times New Roman" panose="02020603050405020304" pitchFamily="18" charset="0"/>
            <a:cs typeface="Times New Roman" panose="02020603050405020304" pitchFamily="18" charset="0"/>
          </a:endParaRPr>
        </a:p>
      </dgm:t>
    </dgm:pt>
    <dgm:pt modelId="{746A90AD-E4B0-4B6D-BDE3-7DA2FF9EBE71}" type="parTrans" cxnId="{00BDDEC3-1A7A-4578-B54B-55D78C50C640}">
      <dgm:prSet/>
      <dgm:spPr/>
      <dgm:t>
        <a:bodyPr/>
        <a:lstStyle/>
        <a:p>
          <a:endParaRPr lang="en-US"/>
        </a:p>
      </dgm:t>
    </dgm:pt>
    <dgm:pt modelId="{CC7D639C-D99F-4006-99FC-2215551BD5B0}" type="sibTrans" cxnId="{00BDDEC3-1A7A-4578-B54B-55D78C50C640}">
      <dgm:prSet/>
      <dgm:spPr/>
      <dgm:t>
        <a:bodyPr/>
        <a:lstStyle/>
        <a:p>
          <a:endParaRPr lang="en-US"/>
        </a:p>
      </dgm:t>
    </dgm:pt>
    <dgm:pt modelId="{DE93B59B-49AD-45E6-84E8-F7A53637EFC1}">
      <dgm:prSet custT="1"/>
      <dgm:spPr/>
      <dgm:t>
        <a:bodyPr/>
        <a:lstStyle/>
        <a:p>
          <a:pPr>
            <a:lnSpc>
              <a:spcPct val="100000"/>
            </a:lnSpc>
            <a:defRPr cap="all"/>
          </a:pPr>
          <a:r>
            <a:rPr lang="en-IN"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Data modelling</a:t>
          </a:r>
          <a:endParaRPr lang="en-US"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691FAB83-C820-41AE-8CF9-160CEA5EA8FD}" type="parTrans" cxnId="{512F9521-6882-4210-95A1-CE1CCE23C118}">
      <dgm:prSet/>
      <dgm:spPr/>
      <dgm:t>
        <a:bodyPr/>
        <a:lstStyle/>
        <a:p>
          <a:endParaRPr lang="en-US"/>
        </a:p>
      </dgm:t>
    </dgm:pt>
    <dgm:pt modelId="{96D8D28A-8E01-4E6D-A34F-18E0D326521B}" type="sibTrans" cxnId="{512F9521-6882-4210-95A1-CE1CCE23C118}">
      <dgm:prSet/>
      <dgm:spPr/>
      <dgm:t>
        <a:bodyPr/>
        <a:lstStyle/>
        <a:p>
          <a:endParaRPr lang="en-US"/>
        </a:p>
      </dgm:t>
    </dgm:pt>
    <dgm:pt modelId="{CC9DC12E-2D22-4839-9F07-750375172FB9}">
      <dgm:prSet custT="1"/>
      <dgm:spPr/>
      <dgm:t>
        <a:bodyPr/>
        <a:lstStyle/>
        <a:p>
          <a:pPr>
            <a:lnSpc>
              <a:spcPct val="100000"/>
            </a:lnSpc>
            <a:defRPr cap="all"/>
          </a:pPr>
          <a:r>
            <a:rPr lang="en-IN"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Measure creation in DAX</a:t>
          </a:r>
          <a:endParaRPr lang="en-US"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9B093FC9-2506-4E28-8FD3-4FEC9C8B46CC}" type="parTrans" cxnId="{9D852771-9FAB-4674-91BA-1BD1E3451CBE}">
      <dgm:prSet/>
      <dgm:spPr/>
      <dgm:t>
        <a:bodyPr/>
        <a:lstStyle/>
        <a:p>
          <a:endParaRPr lang="en-US"/>
        </a:p>
      </dgm:t>
    </dgm:pt>
    <dgm:pt modelId="{D06AE076-2687-4325-92C9-EDEC79530CDF}" type="sibTrans" cxnId="{9D852771-9FAB-4674-91BA-1BD1E3451CBE}">
      <dgm:prSet/>
      <dgm:spPr/>
      <dgm:t>
        <a:bodyPr/>
        <a:lstStyle/>
        <a:p>
          <a:endParaRPr lang="en-US"/>
        </a:p>
      </dgm:t>
    </dgm:pt>
    <dgm:pt modelId="{0C24DED1-05EE-4519-8B15-0697DCCB0952}">
      <dgm:prSet custT="1"/>
      <dgm:spPr/>
      <dgm:t>
        <a:bodyPr/>
        <a:lstStyle/>
        <a:p>
          <a:pPr>
            <a:lnSpc>
              <a:spcPct val="100000"/>
            </a:lnSpc>
            <a:defRPr cap="all"/>
          </a:pPr>
          <a:r>
            <a:rPr lang="en-IN"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Dashboard building</a:t>
          </a:r>
          <a:endParaRPr lang="en-US"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E16129D8-AC9E-4A56-9E4C-43487589CD64}" type="parTrans" cxnId="{9FD79C02-28EF-47AE-855D-827E9608891D}">
      <dgm:prSet/>
      <dgm:spPr/>
      <dgm:t>
        <a:bodyPr/>
        <a:lstStyle/>
        <a:p>
          <a:endParaRPr lang="en-US"/>
        </a:p>
      </dgm:t>
    </dgm:pt>
    <dgm:pt modelId="{1FD25BF0-91CC-48EF-B8D5-7AACDCE407AD}" type="sibTrans" cxnId="{9FD79C02-28EF-47AE-855D-827E9608891D}">
      <dgm:prSet/>
      <dgm:spPr/>
      <dgm:t>
        <a:bodyPr/>
        <a:lstStyle/>
        <a:p>
          <a:endParaRPr lang="en-US"/>
        </a:p>
      </dgm:t>
    </dgm:pt>
    <dgm:pt modelId="{2FACAF68-6AB7-4718-99A6-3DAE99EAB7D7}" type="pres">
      <dgm:prSet presAssocID="{9022DE72-B409-4A03-9129-DF87E0BCD38C}" presName="root" presStyleCnt="0">
        <dgm:presLayoutVars>
          <dgm:dir/>
          <dgm:resizeHandles val="exact"/>
        </dgm:presLayoutVars>
      </dgm:prSet>
      <dgm:spPr/>
    </dgm:pt>
    <dgm:pt modelId="{FF14EB5D-C1F9-4920-B84D-EC85EB870695}" type="pres">
      <dgm:prSet presAssocID="{AC6FB530-30B9-4DB2-85FF-2E22EE0AABB6}" presName="compNode" presStyleCnt="0"/>
      <dgm:spPr/>
    </dgm:pt>
    <dgm:pt modelId="{710A5338-3A4E-445A-98BB-EFED73C47BE8}" type="pres">
      <dgm:prSet presAssocID="{AC6FB530-30B9-4DB2-85FF-2E22EE0AABB6}" presName="iconBgRect" presStyleLbl="bgShp" presStyleIdx="0" presStyleCnt="4"/>
      <dgm:spPr/>
    </dgm:pt>
    <dgm:pt modelId="{03A51D34-A601-4E67-849A-75490C6AB4BD}" type="pres">
      <dgm:prSet presAssocID="{AC6FB530-30B9-4DB2-85FF-2E22EE0AAB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4BFF1FE6-247C-4390-96AE-4F86D4BB53A3}" type="pres">
      <dgm:prSet presAssocID="{AC6FB530-30B9-4DB2-85FF-2E22EE0AABB6}" presName="spaceRect" presStyleCnt="0"/>
      <dgm:spPr/>
    </dgm:pt>
    <dgm:pt modelId="{0984FFE5-36F9-442E-96D7-17940F4AB38A}" type="pres">
      <dgm:prSet presAssocID="{AC6FB530-30B9-4DB2-85FF-2E22EE0AABB6}" presName="textRect" presStyleLbl="revTx" presStyleIdx="0" presStyleCnt="4">
        <dgm:presLayoutVars>
          <dgm:chMax val="1"/>
          <dgm:chPref val="1"/>
        </dgm:presLayoutVars>
      </dgm:prSet>
      <dgm:spPr/>
    </dgm:pt>
    <dgm:pt modelId="{DA37B386-D1AB-4956-B70F-10410A7B956C}" type="pres">
      <dgm:prSet presAssocID="{CC7D639C-D99F-4006-99FC-2215551BD5B0}" presName="sibTrans" presStyleCnt="0"/>
      <dgm:spPr/>
    </dgm:pt>
    <dgm:pt modelId="{F3D2D036-AF3A-4243-9338-F8E33621D577}" type="pres">
      <dgm:prSet presAssocID="{DE93B59B-49AD-45E6-84E8-F7A53637EFC1}" presName="compNode" presStyleCnt="0"/>
      <dgm:spPr/>
    </dgm:pt>
    <dgm:pt modelId="{40D64F9A-7FC8-431D-AC25-647C3831557F}" type="pres">
      <dgm:prSet presAssocID="{DE93B59B-49AD-45E6-84E8-F7A53637EFC1}" presName="iconBgRect" presStyleLbl="bgShp" presStyleIdx="1" presStyleCnt="4"/>
      <dgm:spPr/>
    </dgm:pt>
    <dgm:pt modelId="{CF3EC0D3-292E-416D-B51B-8F40F405063C}" type="pres">
      <dgm:prSet presAssocID="{DE93B59B-49AD-45E6-84E8-F7A53637EF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36123D4-5C69-4A1A-8FC8-5AE5B7AEC51B}" type="pres">
      <dgm:prSet presAssocID="{DE93B59B-49AD-45E6-84E8-F7A53637EFC1}" presName="spaceRect" presStyleCnt="0"/>
      <dgm:spPr/>
    </dgm:pt>
    <dgm:pt modelId="{E946697B-197D-4F64-B76C-A0EF71B0273B}" type="pres">
      <dgm:prSet presAssocID="{DE93B59B-49AD-45E6-84E8-F7A53637EFC1}" presName="textRect" presStyleLbl="revTx" presStyleIdx="1" presStyleCnt="4">
        <dgm:presLayoutVars>
          <dgm:chMax val="1"/>
          <dgm:chPref val="1"/>
        </dgm:presLayoutVars>
      </dgm:prSet>
      <dgm:spPr/>
    </dgm:pt>
    <dgm:pt modelId="{5D13FAA4-E3A7-4E36-949F-CAA8E495F0E7}" type="pres">
      <dgm:prSet presAssocID="{96D8D28A-8E01-4E6D-A34F-18E0D326521B}" presName="sibTrans" presStyleCnt="0"/>
      <dgm:spPr/>
    </dgm:pt>
    <dgm:pt modelId="{540FC177-587F-4EF7-834F-F0FDE2B22D88}" type="pres">
      <dgm:prSet presAssocID="{CC9DC12E-2D22-4839-9F07-750375172FB9}" presName="compNode" presStyleCnt="0"/>
      <dgm:spPr/>
    </dgm:pt>
    <dgm:pt modelId="{705362A1-757F-440F-ADD2-E1D633167307}" type="pres">
      <dgm:prSet presAssocID="{CC9DC12E-2D22-4839-9F07-750375172FB9}" presName="iconBgRect" presStyleLbl="bgShp" presStyleIdx="2" presStyleCnt="4"/>
      <dgm:spPr/>
    </dgm:pt>
    <dgm:pt modelId="{3AD11F74-702C-4637-9380-3A5C00F38415}" type="pres">
      <dgm:prSet presAssocID="{CC9DC12E-2D22-4839-9F07-750375172F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1B8EE53-4F79-470A-9EF2-072EB3C2C473}" type="pres">
      <dgm:prSet presAssocID="{CC9DC12E-2D22-4839-9F07-750375172FB9}" presName="spaceRect" presStyleCnt="0"/>
      <dgm:spPr/>
    </dgm:pt>
    <dgm:pt modelId="{C5AE528B-B24F-4AC5-A4DC-621E9D92BC8D}" type="pres">
      <dgm:prSet presAssocID="{CC9DC12E-2D22-4839-9F07-750375172FB9}" presName="textRect" presStyleLbl="revTx" presStyleIdx="2" presStyleCnt="4">
        <dgm:presLayoutVars>
          <dgm:chMax val="1"/>
          <dgm:chPref val="1"/>
        </dgm:presLayoutVars>
      </dgm:prSet>
      <dgm:spPr/>
    </dgm:pt>
    <dgm:pt modelId="{0AAC1B71-8E42-48ED-A6B8-10FE9C4C3F11}" type="pres">
      <dgm:prSet presAssocID="{D06AE076-2687-4325-92C9-EDEC79530CDF}" presName="sibTrans" presStyleCnt="0"/>
      <dgm:spPr/>
    </dgm:pt>
    <dgm:pt modelId="{931F8F2E-1AAE-41A1-84A6-8226CC4888FF}" type="pres">
      <dgm:prSet presAssocID="{0C24DED1-05EE-4519-8B15-0697DCCB0952}" presName="compNode" presStyleCnt="0"/>
      <dgm:spPr/>
    </dgm:pt>
    <dgm:pt modelId="{B8EF09F8-2F3E-443E-AE2B-679B6FA22B50}" type="pres">
      <dgm:prSet presAssocID="{0C24DED1-05EE-4519-8B15-0697DCCB0952}" presName="iconBgRect" presStyleLbl="bgShp" presStyleIdx="3" presStyleCnt="4"/>
      <dgm:spPr/>
    </dgm:pt>
    <dgm:pt modelId="{3702527C-DA7A-4D68-B306-EAA95C66C805}" type="pres">
      <dgm:prSet presAssocID="{0C24DED1-05EE-4519-8B15-0697DCCB09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D5767A88-F1F8-4172-835B-DC07A3BE1460}" type="pres">
      <dgm:prSet presAssocID="{0C24DED1-05EE-4519-8B15-0697DCCB0952}" presName="spaceRect" presStyleCnt="0"/>
      <dgm:spPr/>
    </dgm:pt>
    <dgm:pt modelId="{F04BB988-B659-4462-8F22-327E219426B0}" type="pres">
      <dgm:prSet presAssocID="{0C24DED1-05EE-4519-8B15-0697DCCB0952}" presName="textRect" presStyleLbl="revTx" presStyleIdx="3" presStyleCnt="4">
        <dgm:presLayoutVars>
          <dgm:chMax val="1"/>
          <dgm:chPref val="1"/>
        </dgm:presLayoutVars>
      </dgm:prSet>
      <dgm:spPr/>
    </dgm:pt>
  </dgm:ptLst>
  <dgm:cxnLst>
    <dgm:cxn modelId="{9FD79C02-28EF-47AE-855D-827E9608891D}" srcId="{9022DE72-B409-4A03-9129-DF87E0BCD38C}" destId="{0C24DED1-05EE-4519-8B15-0697DCCB0952}" srcOrd="3" destOrd="0" parTransId="{E16129D8-AC9E-4A56-9E4C-43487589CD64}" sibTransId="{1FD25BF0-91CC-48EF-B8D5-7AACDCE407AD}"/>
    <dgm:cxn modelId="{B35FDD11-CF4C-4150-80CD-2ACA6BC479CD}" type="presOf" srcId="{9022DE72-B409-4A03-9129-DF87E0BCD38C}" destId="{2FACAF68-6AB7-4718-99A6-3DAE99EAB7D7}" srcOrd="0" destOrd="0" presId="urn:microsoft.com/office/officeart/2018/5/layout/IconCircleLabelList"/>
    <dgm:cxn modelId="{512F9521-6882-4210-95A1-CE1CCE23C118}" srcId="{9022DE72-B409-4A03-9129-DF87E0BCD38C}" destId="{DE93B59B-49AD-45E6-84E8-F7A53637EFC1}" srcOrd="1" destOrd="0" parTransId="{691FAB83-C820-41AE-8CF9-160CEA5EA8FD}" sibTransId="{96D8D28A-8E01-4E6D-A34F-18E0D326521B}"/>
    <dgm:cxn modelId="{09A27370-AF09-4441-A328-E8D18322C439}" type="presOf" srcId="{CC9DC12E-2D22-4839-9F07-750375172FB9}" destId="{C5AE528B-B24F-4AC5-A4DC-621E9D92BC8D}" srcOrd="0" destOrd="0" presId="urn:microsoft.com/office/officeart/2018/5/layout/IconCircleLabelList"/>
    <dgm:cxn modelId="{9D852771-9FAB-4674-91BA-1BD1E3451CBE}" srcId="{9022DE72-B409-4A03-9129-DF87E0BCD38C}" destId="{CC9DC12E-2D22-4839-9F07-750375172FB9}" srcOrd="2" destOrd="0" parTransId="{9B093FC9-2506-4E28-8FD3-4FEC9C8B46CC}" sibTransId="{D06AE076-2687-4325-92C9-EDEC79530CDF}"/>
    <dgm:cxn modelId="{A1A2C974-AD53-47D3-A66B-94A26D297A95}" type="presOf" srcId="{DE93B59B-49AD-45E6-84E8-F7A53637EFC1}" destId="{E946697B-197D-4F64-B76C-A0EF71B0273B}" srcOrd="0" destOrd="0" presId="urn:microsoft.com/office/officeart/2018/5/layout/IconCircleLabelList"/>
    <dgm:cxn modelId="{DC285F76-2F19-4536-94BC-653109C0373C}" type="presOf" srcId="{AC6FB530-30B9-4DB2-85FF-2E22EE0AABB6}" destId="{0984FFE5-36F9-442E-96D7-17940F4AB38A}" srcOrd="0" destOrd="0" presId="urn:microsoft.com/office/officeart/2018/5/layout/IconCircleLabelList"/>
    <dgm:cxn modelId="{340AEB7B-5483-441B-A132-474358354DF3}" type="presOf" srcId="{0C24DED1-05EE-4519-8B15-0697DCCB0952}" destId="{F04BB988-B659-4462-8F22-327E219426B0}" srcOrd="0" destOrd="0" presId="urn:microsoft.com/office/officeart/2018/5/layout/IconCircleLabelList"/>
    <dgm:cxn modelId="{00BDDEC3-1A7A-4578-B54B-55D78C50C640}" srcId="{9022DE72-B409-4A03-9129-DF87E0BCD38C}" destId="{AC6FB530-30B9-4DB2-85FF-2E22EE0AABB6}" srcOrd="0" destOrd="0" parTransId="{746A90AD-E4B0-4B6D-BDE3-7DA2FF9EBE71}" sibTransId="{CC7D639C-D99F-4006-99FC-2215551BD5B0}"/>
    <dgm:cxn modelId="{8B05F149-890F-4DAF-B558-1D0CDC28B037}" type="presParOf" srcId="{2FACAF68-6AB7-4718-99A6-3DAE99EAB7D7}" destId="{FF14EB5D-C1F9-4920-B84D-EC85EB870695}" srcOrd="0" destOrd="0" presId="urn:microsoft.com/office/officeart/2018/5/layout/IconCircleLabelList"/>
    <dgm:cxn modelId="{229B83B6-9E6B-4F67-BE3F-9DC5AE7D86C1}" type="presParOf" srcId="{FF14EB5D-C1F9-4920-B84D-EC85EB870695}" destId="{710A5338-3A4E-445A-98BB-EFED73C47BE8}" srcOrd="0" destOrd="0" presId="urn:microsoft.com/office/officeart/2018/5/layout/IconCircleLabelList"/>
    <dgm:cxn modelId="{2DD066FC-0B0E-4C4B-8220-C889F53F7625}" type="presParOf" srcId="{FF14EB5D-C1F9-4920-B84D-EC85EB870695}" destId="{03A51D34-A601-4E67-849A-75490C6AB4BD}" srcOrd="1" destOrd="0" presId="urn:microsoft.com/office/officeart/2018/5/layout/IconCircleLabelList"/>
    <dgm:cxn modelId="{B3A8B8AC-3B56-4296-B3FC-CDD13E410A63}" type="presParOf" srcId="{FF14EB5D-C1F9-4920-B84D-EC85EB870695}" destId="{4BFF1FE6-247C-4390-96AE-4F86D4BB53A3}" srcOrd="2" destOrd="0" presId="urn:microsoft.com/office/officeart/2018/5/layout/IconCircleLabelList"/>
    <dgm:cxn modelId="{11AFCA55-8494-4807-8800-56F612C9F1F9}" type="presParOf" srcId="{FF14EB5D-C1F9-4920-B84D-EC85EB870695}" destId="{0984FFE5-36F9-442E-96D7-17940F4AB38A}" srcOrd="3" destOrd="0" presId="urn:microsoft.com/office/officeart/2018/5/layout/IconCircleLabelList"/>
    <dgm:cxn modelId="{C6B14A0D-4619-4B28-B87B-3F1C5AFDD8DC}" type="presParOf" srcId="{2FACAF68-6AB7-4718-99A6-3DAE99EAB7D7}" destId="{DA37B386-D1AB-4956-B70F-10410A7B956C}" srcOrd="1" destOrd="0" presId="urn:microsoft.com/office/officeart/2018/5/layout/IconCircleLabelList"/>
    <dgm:cxn modelId="{7758DC9B-718C-4710-9E49-70A63F041E19}" type="presParOf" srcId="{2FACAF68-6AB7-4718-99A6-3DAE99EAB7D7}" destId="{F3D2D036-AF3A-4243-9338-F8E33621D577}" srcOrd="2" destOrd="0" presId="urn:microsoft.com/office/officeart/2018/5/layout/IconCircleLabelList"/>
    <dgm:cxn modelId="{CAC409CD-7B65-4466-A131-527B8320CCF8}" type="presParOf" srcId="{F3D2D036-AF3A-4243-9338-F8E33621D577}" destId="{40D64F9A-7FC8-431D-AC25-647C3831557F}" srcOrd="0" destOrd="0" presId="urn:microsoft.com/office/officeart/2018/5/layout/IconCircleLabelList"/>
    <dgm:cxn modelId="{A4E04D30-A79E-47AA-B0D9-21555FE96CDD}" type="presParOf" srcId="{F3D2D036-AF3A-4243-9338-F8E33621D577}" destId="{CF3EC0D3-292E-416D-B51B-8F40F405063C}" srcOrd="1" destOrd="0" presId="urn:microsoft.com/office/officeart/2018/5/layout/IconCircleLabelList"/>
    <dgm:cxn modelId="{1467B81E-5348-401E-AB7E-5AD7329EE746}" type="presParOf" srcId="{F3D2D036-AF3A-4243-9338-F8E33621D577}" destId="{C36123D4-5C69-4A1A-8FC8-5AE5B7AEC51B}" srcOrd="2" destOrd="0" presId="urn:microsoft.com/office/officeart/2018/5/layout/IconCircleLabelList"/>
    <dgm:cxn modelId="{347A7909-C191-4326-A9DB-4DD50C8C4064}" type="presParOf" srcId="{F3D2D036-AF3A-4243-9338-F8E33621D577}" destId="{E946697B-197D-4F64-B76C-A0EF71B0273B}" srcOrd="3" destOrd="0" presId="urn:microsoft.com/office/officeart/2018/5/layout/IconCircleLabelList"/>
    <dgm:cxn modelId="{4E089E7F-2007-44BF-84F4-F1880C710211}" type="presParOf" srcId="{2FACAF68-6AB7-4718-99A6-3DAE99EAB7D7}" destId="{5D13FAA4-E3A7-4E36-949F-CAA8E495F0E7}" srcOrd="3" destOrd="0" presId="urn:microsoft.com/office/officeart/2018/5/layout/IconCircleLabelList"/>
    <dgm:cxn modelId="{A177FD9D-C5E3-455D-B51C-986A56688BEA}" type="presParOf" srcId="{2FACAF68-6AB7-4718-99A6-3DAE99EAB7D7}" destId="{540FC177-587F-4EF7-834F-F0FDE2B22D88}" srcOrd="4" destOrd="0" presId="urn:microsoft.com/office/officeart/2018/5/layout/IconCircleLabelList"/>
    <dgm:cxn modelId="{B74033D2-BF4C-443D-99B0-F5C08FF73892}" type="presParOf" srcId="{540FC177-587F-4EF7-834F-F0FDE2B22D88}" destId="{705362A1-757F-440F-ADD2-E1D633167307}" srcOrd="0" destOrd="0" presId="urn:microsoft.com/office/officeart/2018/5/layout/IconCircleLabelList"/>
    <dgm:cxn modelId="{9245A6CC-6763-4211-9661-8C437856A2E3}" type="presParOf" srcId="{540FC177-587F-4EF7-834F-F0FDE2B22D88}" destId="{3AD11F74-702C-4637-9380-3A5C00F38415}" srcOrd="1" destOrd="0" presId="urn:microsoft.com/office/officeart/2018/5/layout/IconCircleLabelList"/>
    <dgm:cxn modelId="{D540289D-008E-45BC-9A3E-4EBF2B3119E1}" type="presParOf" srcId="{540FC177-587F-4EF7-834F-F0FDE2B22D88}" destId="{51B8EE53-4F79-470A-9EF2-072EB3C2C473}" srcOrd="2" destOrd="0" presId="urn:microsoft.com/office/officeart/2018/5/layout/IconCircleLabelList"/>
    <dgm:cxn modelId="{7D636C98-B163-42FC-B23F-FC4EDB934760}" type="presParOf" srcId="{540FC177-587F-4EF7-834F-F0FDE2B22D88}" destId="{C5AE528B-B24F-4AC5-A4DC-621E9D92BC8D}" srcOrd="3" destOrd="0" presId="urn:microsoft.com/office/officeart/2018/5/layout/IconCircleLabelList"/>
    <dgm:cxn modelId="{BC5AA5FF-6ADC-4B8F-847A-394F49CA415C}" type="presParOf" srcId="{2FACAF68-6AB7-4718-99A6-3DAE99EAB7D7}" destId="{0AAC1B71-8E42-48ED-A6B8-10FE9C4C3F11}" srcOrd="5" destOrd="0" presId="urn:microsoft.com/office/officeart/2018/5/layout/IconCircleLabelList"/>
    <dgm:cxn modelId="{61816184-B83F-4B66-91CB-9E699FA314FA}" type="presParOf" srcId="{2FACAF68-6AB7-4718-99A6-3DAE99EAB7D7}" destId="{931F8F2E-1AAE-41A1-84A6-8226CC4888FF}" srcOrd="6" destOrd="0" presId="urn:microsoft.com/office/officeart/2018/5/layout/IconCircleLabelList"/>
    <dgm:cxn modelId="{0CE619A4-3789-4A03-B9DE-E5CD24466860}" type="presParOf" srcId="{931F8F2E-1AAE-41A1-84A6-8226CC4888FF}" destId="{B8EF09F8-2F3E-443E-AE2B-679B6FA22B50}" srcOrd="0" destOrd="0" presId="urn:microsoft.com/office/officeart/2018/5/layout/IconCircleLabelList"/>
    <dgm:cxn modelId="{69BF6019-142E-4238-BEA9-87D8EB615E72}" type="presParOf" srcId="{931F8F2E-1AAE-41A1-84A6-8226CC4888FF}" destId="{3702527C-DA7A-4D68-B306-EAA95C66C805}" srcOrd="1" destOrd="0" presId="urn:microsoft.com/office/officeart/2018/5/layout/IconCircleLabelList"/>
    <dgm:cxn modelId="{F658CA4E-7C37-4396-8BA1-A90DEFB9FDF6}" type="presParOf" srcId="{931F8F2E-1AAE-41A1-84A6-8226CC4888FF}" destId="{D5767A88-F1F8-4172-835B-DC07A3BE1460}" srcOrd="2" destOrd="0" presId="urn:microsoft.com/office/officeart/2018/5/layout/IconCircleLabelList"/>
    <dgm:cxn modelId="{DC124F6C-0BC7-4419-B323-FC67B846A56C}" type="presParOf" srcId="{931F8F2E-1AAE-41A1-84A6-8226CC4888FF}" destId="{F04BB988-B659-4462-8F22-327E219426B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0CCF2-5657-4982-B6F0-46ECE71E08A1}">
      <dsp:nvSpPr>
        <dsp:cNvPr id="0" name=""/>
        <dsp:cNvSpPr/>
      </dsp:nvSpPr>
      <dsp:spPr>
        <a:xfrm>
          <a:off x="212335" y="470390"/>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A3979-E571-4F0D-BD47-1F7D30B400DB}">
      <dsp:nvSpPr>
        <dsp:cNvPr id="0" name=""/>
        <dsp:cNvSpPr/>
      </dsp:nvSpPr>
      <dsp:spPr>
        <a:xfrm>
          <a:off x="492877" y="7509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768AD3-1080-4436-AD92-89B49E4D6E0F}">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AtliQ</a:t>
          </a:r>
          <a:r>
            <a:rPr lang="en-US" sz="1600" kern="1200" dirty="0">
              <a:latin typeface="Times New Roman" panose="02020603050405020304" pitchFamily="18" charset="0"/>
              <a:cs typeface="Times New Roman" panose="02020603050405020304" pitchFamily="18" charset="0"/>
            </a:rPr>
            <a:t> is a company that owns multiple hotel chains across various cities of India</a:t>
          </a:r>
        </a:p>
      </dsp:txBody>
      <dsp:txXfrm>
        <a:off x="1834517" y="470390"/>
        <a:ext cx="3148942" cy="1335915"/>
      </dsp:txXfrm>
    </dsp:sp>
    <dsp:sp modelId="{96107FD5-986F-4BB3-8389-DC13C7E3170E}">
      <dsp:nvSpPr>
        <dsp:cNvPr id="0" name=""/>
        <dsp:cNvSpPr/>
      </dsp:nvSpPr>
      <dsp:spPr>
        <a:xfrm>
          <a:off x="5532139" y="470390"/>
          <a:ext cx="1335915" cy="1335915"/>
        </a:xfrm>
        <a:prstGeom prst="ellipse">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3D2B2C59-16EA-4410-8141-75EFD3CBF12A}">
      <dsp:nvSpPr>
        <dsp:cNvPr id="0" name=""/>
        <dsp:cNvSpPr/>
      </dsp:nvSpPr>
      <dsp:spPr>
        <a:xfrm>
          <a:off x="5812681" y="7509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E7AB47-7558-4B86-8ADC-E177BFE0BA9E}">
      <dsp:nvSpPr>
        <dsp:cNvPr id="0" name=""/>
        <dsp:cNvSpPr/>
      </dsp:nvSpPr>
      <dsp:spPr>
        <a:xfrm>
          <a:off x="7154322"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The Managing director / CEO of </a:t>
          </a:r>
          <a:r>
            <a:rPr lang="en-US" sz="1600" kern="1200" dirty="0" err="1"/>
            <a:t>AtliQ</a:t>
          </a:r>
          <a:r>
            <a:rPr lang="en-US" sz="1600" kern="1200" dirty="0"/>
            <a:t> wants to incorporate ‘Business and Data Intelligence’ to identify and track the source of revenue for </a:t>
          </a:r>
          <a:r>
            <a:rPr lang="en-US" sz="1600" kern="1200" dirty="0" err="1"/>
            <a:t>AtliQ</a:t>
          </a:r>
          <a:r>
            <a:rPr lang="en-US" sz="1600" kern="1200" dirty="0"/>
            <a:t> hotels</a:t>
          </a:r>
        </a:p>
      </dsp:txBody>
      <dsp:txXfrm>
        <a:off x="7154322" y="470390"/>
        <a:ext cx="3148942" cy="1335915"/>
      </dsp:txXfrm>
    </dsp:sp>
    <dsp:sp modelId="{AA404C9B-BF0C-4AEE-B712-D675AC3AF8F5}">
      <dsp:nvSpPr>
        <dsp:cNvPr id="0" name=""/>
        <dsp:cNvSpPr/>
      </dsp:nvSpPr>
      <dsp:spPr>
        <a:xfrm>
          <a:off x="212335" y="2546238"/>
          <a:ext cx="1335915" cy="1335915"/>
        </a:xfrm>
        <a:prstGeom prst="ellipse">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663CB120-60C1-4322-A1D3-AC8B410C7564}">
      <dsp:nvSpPr>
        <dsp:cNvPr id="0" name=""/>
        <dsp:cNvSpPr/>
      </dsp:nvSpPr>
      <dsp:spPr>
        <a:xfrm>
          <a:off x="492877" y="2826780"/>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20ECB-DF27-42FF-B1C9-E92BE1257348}">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Hence, it is decided to develop a KPI Dashboard for </a:t>
          </a:r>
          <a:r>
            <a:rPr lang="en-US" sz="1600" kern="1200" dirty="0" err="1">
              <a:latin typeface="Times New Roman" panose="02020603050405020304" pitchFamily="18" charset="0"/>
              <a:cs typeface="Times New Roman" panose="02020603050405020304" pitchFamily="18" charset="0"/>
            </a:rPr>
            <a:t>AtliQ</a:t>
          </a:r>
          <a:r>
            <a:rPr lang="en-US" sz="1600" kern="1200" dirty="0">
              <a:latin typeface="Times New Roman" panose="02020603050405020304" pitchFamily="18" charset="0"/>
              <a:cs typeface="Times New Roman" panose="02020603050405020304" pitchFamily="18" charset="0"/>
            </a:rPr>
            <a:t>, using May-22 to July-22 data, which can help track its revenue sources and other relevant KPIs across various dimensions</a:t>
          </a:r>
        </a:p>
      </dsp:txBody>
      <dsp:txXfrm>
        <a:off x="1834517" y="2546238"/>
        <a:ext cx="3148942" cy="1335915"/>
      </dsp:txXfrm>
    </dsp:sp>
    <dsp:sp modelId="{1E6AD37E-95FB-4C5F-830D-E1DC8F871D93}">
      <dsp:nvSpPr>
        <dsp:cNvPr id="0" name=""/>
        <dsp:cNvSpPr/>
      </dsp:nvSpPr>
      <dsp:spPr>
        <a:xfrm>
          <a:off x="5532139" y="2546238"/>
          <a:ext cx="1335915" cy="133591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B34100C1-B7C8-46E6-B3DA-54D4E2875109}">
      <dsp:nvSpPr>
        <dsp:cNvPr id="0" name=""/>
        <dsp:cNvSpPr/>
      </dsp:nvSpPr>
      <dsp:spPr>
        <a:xfrm>
          <a:off x="5812681" y="282678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93172A-31FB-4B92-B43C-7B3E57DE4A57}">
      <dsp:nvSpPr>
        <dsp:cNvPr id="0" name=""/>
        <dsp:cNvSpPr/>
      </dsp:nvSpPr>
      <dsp:spPr>
        <a:xfrm>
          <a:off x="7154322"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It’ll help the management take strategic business decisions based on the insights generated from the dashboard</a:t>
          </a:r>
        </a:p>
      </dsp:txBody>
      <dsp:txXfrm>
        <a:off x="7154322" y="2546238"/>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9AA1C-922C-4A13-91A5-C0BD76106C17}">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E2A8C-A2D9-4491-9DCB-1D7C9B248A63}">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BDE27D-1853-4B92-9632-33878DD27A17}">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Identify the data sources pertaining to revenue management</a:t>
          </a:r>
        </a:p>
      </dsp:txBody>
      <dsp:txXfrm>
        <a:off x="1172126" y="909059"/>
        <a:ext cx="2114937" cy="897246"/>
      </dsp:txXfrm>
    </dsp:sp>
    <dsp:sp modelId="{4EFB15E9-70C1-4A23-9443-2BEA3836F52C}">
      <dsp:nvSpPr>
        <dsp:cNvPr id="0" name=""/>
        <dsp:cNvSpPr/>
      </dsp:nvSpPr>
      <dsp:spPr>
        <a:xfrm>
          <a:off x="3655575" y="909059"/>
          <a:ext cx="897246" cy="897246"/>
        </a:xfrm>
        <a:prstGeom prst="ellipse">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dsp:style>
    </dsp:sp>
    <dsp:sp modelId="{908E9CCC-F73E-4974-BD9A-66256B4C3B29}">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A7F5E8-E0BF-45C8-845E-D03BD5778AD5}">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Clean and model the data as per requirement for analysis</a:t>
          </a:r>
        </a:p>
      </dsp:txBody>
      <dsp:txXfrm>
        <a:off x="4745088" y="909059"/>
        <a:ext cx="2114937" cy="897246"/>
      </dsp:txXfrm>
    </dsp:sp>
    <dsp:sp modelId="{0E59FB3F-715A-4A47-AF39-92AF0152C657}">
      <dsp:nvSpPr>
        <dsp:cNvPr id="0" name=""/>
        <dsp:cNvSpPr/>
      </dsp:nvSpPr>
      <dsp:spPr>
        <a:xfrm>
          <a:off x="7228536" y="909059"/>
          <a:ext cx="897246" cy="897246"/>
        </a:xfrm>
        <a:prstGeom prst="ellipse">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A15FAD76-3E7F-47E2-89AD-52F4D3C7A838}">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B3439A-AB67-47BF-8EC7-F1AC4DE05E15}">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Create a revenue </a:t>
          </a:r>
          <a:r>
            <a:rPr lang="en-US" sz="1600" kern="1200" dirty="0">
              <a:latin typeface="Times New Roman" panose="02020603050405020304" pitchFamily="18" charset="0"/>
              <a:cs typeface="Times New Roman" panose="02020603050405020304" pitchFamily="18" charset="0"/>
            </a:rPr>
            <a:t>dashboard</a:t>
          </a:r>
          <a:r>
            <a:rPr lang="en-US" sz="1600" kern="1200" dirty="0"/>
            <a:t> that measures important KPIs </a:t>
          </a:r>
        </a:p>
      </dsp:txBody>
      <dsp:txXfrm>
        <a:off x="8318049" y="909059"/>
        <a:ext cx="2114937" cy="897246"/>
      </dsp:txXfrm>
    </dsp:sp>
    <dsp:sp modelId="{5CE2C917-A6F3-4015-B8FD-364245BB07A4}">
      <dsp:nvSpPr>
        <dsp:cNvPr id="0" name=""/>
        <dsp:cNvSpPr/>
      </dsp:nvSpPr>
      <dsp:spPr>
        <a:xfrm>
          <a:off x="82613" y="2546238"/>
          <a:ext cx="897246" cy="897246"/>
        </a:xfrm>
        <a:prstGeom prst="ellipse">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dsp:style>
    </dsp:sp>
    <dsp:sp modelId="{6D2998C7-57ED-4F19-A405-97CFEE0782F5}">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2DD42-DB7F-4D3A-AD3C-77B5DE2F4B72}">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Relevant filters need to </a:t>
          </a:r>
          <a:r>
            <a:rPr lang="en-US" sz="1600" kern="1200" dirty="0">
              <a:latin typeface="Times New Roman" panose="02020603050405020304" pitchFamily="18" charset="0"/>
              <a:cs typeface="Times New Roman" panose="02020603050405020304" pitchFamily="18" charset="0"/>
            </a:rPr>
            <a:t>provided</a:t>
          </a:r>
          <a:r>
            <a:rPr lang="en-US" sz="1600" kern="1200" dirty="0"/>
            <a:t> to slice and dice the data</a:t>
          </a:r>
        </a:p>
      </dsp:txBody>
      <dsp:txXfrm>
        <a:off x="1172126" y="2546238"/>
        <a:ext cx="2114937" cy="897246"/>
      </dsp:txXfrm>
    </dsp:sp>
    <dsp:sp modelId="{96A659F9-51D2-4A34-A6CE-D2E71B3ADDFB}">
      <dsp:nvSpPr>
        <dsp:cNvPr id="0" name=""/>
        <dsp:cNvSpPr/>
      </dsp:nvSpPr>
      <dsp:spPr>
        <a:xfrm>
          <a:off x="3655575" y="2546238"/>
          <a:ext cx="897246" cy="897246"/>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96E3B4EA-5F0A-4623-8932-72030ADF6F42}">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0506C-0F3F-499F-B3C0-32441421210E}">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The dashboard should </a:t>
          </a:r>
          <a:r>
            <a:rPr lang="en-US" sz="1600" kern="1200" dirty="0">
              <a:latin typeface="Times New Roman" panose="02020603050405020304" pitchFamily="18" charset="0"/>
              <a:cs typeface="Times New Roman" panose="02020603050405020304" pitchFamily="18" charset="0"/>
            </a:rPr>
            <a:t>depict</a:t>
          </a:r>
          <a:r>
            <a:rPr lang="en-US" sz="1600" kern="1200" dirty="0"/>
            <a:t> both high level and granular insights</a:t>
          </a:r>
        </a:p>
      </dsp:txBody>
      <dsp:txXfrm>
        <a:off x="4745088" y="2546238"/>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A7035-8073-456F-8E98-E6586125C608}">
      <dsp:nvSpPr>
        <dsp:cNvPr id="0" name=""/>
        <dsp:cNvSpPr/>
      </dsp:nvSpPr>
      <dsp:spPr>
        <a:xfrm>
          <a:off x="973190" y="919224"/>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3D755-890A-4BD6-9A60-61A2C7A14461}">
      <dsp:nvSpPr>
        <dsp:cNvPr id="0" name=""/>
        <dsp:cNvSpPr/>
      </dsp:nvSpPr>
      <dsp:spPr>
        <a:xfrm>
          <a:off x="1242597" y="11886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E8C66C-CCEA-4A4D-AD96-A76528765698}">
      <dsp:nvSpPr>
        <dsp:cNvPr id="0" name=""/>
        <dsp:cNvSpPr/>
      </dsp:nvSpPr>
      <dsp:spPr>
        <a:xfrm>
          <a:off x="569079" y="2577114"/>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There are 5 tables provided for tracking revenue, 3 dimension tables (date, hotel, room) and 2 fact tables (bookings, aggregated bookings)</a:t>
          </a:r>
        </a:p>
      </dsp:txBody>
      <dsp:txXfrm>
        <a:off x="569079" y="2577114"/>
        <a:ext cx="2072362" cy="855000"/>
      </dsp:txXfrm>
    </dsp:sp>
    <dsp:sp modelId="{5BDF010E-87E4-41B2-8F11-E91F45837D6C}">
      <dsp:nvSpPr>
        <dsp:cNvPr id="0" name=""/>
        <dsp:cNvSpPr/>
      </dsp:nvSpPr>
      <dsp:spPr>
        <a:xfrm>
          <a:off x="3408216" y="919224"/>
          <a:ext cx="1264141" cy="1264141"/>
        </a:xfrm>
        <a:prstGeom prst="round2DiagRect">
          <a:avLst>
            <a:gd name="adj1" fmla="val 29727"/>
            <a:gd name="adj2" fmla="val 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dsp:style>
    </dsp:sp>
    <dsp:sp modelId="{BBA61B05-6467-4199-927E-5868198F7AC5}">
      <dsp:nvSpPr>
        <dsp:cNvPr id="0" name=""/>
        <dsp:cNvSpPr/>
      </dsp:nvSpPr>
      <dsp:spPr>
        <a:xfrm>
          <a:off x="3677623" y="11886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E6F3F-0A4D-414A-A2AD-6476DB6B5342}">
      <dsp:nvSpPr>
        <dsp:cNvPr id="0" name=""/>
        <dsp:cNvSpPr/>
      </dsp:nvSpPr>
      <dsp:spPr>
        <a:xfrm>
          <a:off x="3004105" y="2577114"/>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Power BI was the tool used for creating the visualization/dashboard</a:t>
          </a:r>
        </a:p>
      </dsp:txBody>
      <dsp:txXfrm>
        <a:off x="3004105" y="2577114"/>
        <a:ext cx="2072362" cy="855000"/>
      </dsp:txXfrm>
    </dsp:sp>
    <dsp:sp modelId="{7FCE5544-D159-4C05-A60B-C8BFAA030906}">
      <dsp:nvSpPr>
        <dsp:cNvPr id="0" name=""/>
        <dsp:cNvSpPr/>
      </dsp:nvSpPr>
      <dsp:spPr>
        <a:xfrm>
          <a:off x="5843242" y="919224"/>
          <a:ext cx="1264141" cy="1264141"/>
        </a:xfrm>
        <a:prstGeom prst="round2DiagRect">
          <a:avLst>
            <a:gd name="adj1" fmla="val 29727"/>
            <a:gd name="adj2" fmla="val 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dsp:style>
    </dsp:sp>
    <dsp:sp modelId="{7C426325-03E9-4417-AB1B-08EF90C38A88}">
      <dsp:nvSpPr>
        <dsp:cNvPr id="0" name=""/>
        <dsp:cNvSpPr/>
      </dsp:nvSpPr>
      <dsp:spPr>
        <a:xfrm>
          <a:off x="6112649" y="11886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B92DC8-F239-459C-88C7-D52E2D19E718}">
      <dsp:nvSpPr>
        <dsp:cNvPr id="0" name=""/>
        <dsp:cNvSpPr/>
      </dsp:nvSpPr>
      <dsp:spPr>
        <a:xfrm>
          <a:off x="5439131" y="2577114"/>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The data was imported, analysed and transformed as per necessity within Power Query</a:t>
          </a:r>
          <a:endParaRPr lang="en-US" sz="1100" kern="1200"/>
        </a:p>
      </dsp:txBody>
      <dsp:txXfrm>
        <a:off x="5439131" y="2577114"/>
        <a:ext cx="2072362" cy="855000"/>
      </dsp:txXfrm>
    </dsp:sp>
    <dsp:sp modelId="{C0174412-0E2C-4265-86AB-2F6E413B4EC2}">
      <dsp:nvSpPr>
        <dsp:cNvPr id="0" name=""/>
        <dsp:cNvSpPr/>
      </dsp:nvSpPr>
      <dsp:spPr>
        <a:xfrm>
          <a:off x="8278268" y="919224"/>
          <a:ext cx="1264141" cy="1264141"/>
        </a:xfrm>
        <a:prstGeom prst="round2DiagRect">
          <a:avLst>
            <a:gd name="adj1" fmla="val 29727"/>
            <a:gd name="adj2" fmla="val 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658FBCF9-C6C6-4FA3-8939-A057116A3E52}">
      <dsp:nvSpPr>
        <dsp:cNvPr id="0" name=""/>
        <dsp:cNvSpPr/>
      </dsp:nvSpPr>
      <dsp:spPr>
        <a:xfrm>
          <a:off x="8547675" y="11886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972D49-D24B-48A2-B9F7-6F476ED9FCD5}">
      <dsp:nvSpPr>
        <dsp:cNvPr id="0" name=""/>
        <dsp:cNvSpPr/>
      </dsp:nvSpPr>
      <dsp:spPr>
        <a:xfrm>
          <a:off x="7874157" y="2577114"/>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The relationships between the tables were created within Power Pivot</a:t>
          </a:r>
          <a:endParaRPr lang="en-US" sz="1100" kern="1200"/>
        </a:p>
      </dsp:txBody>
      <dsp:txXfrm>
        <a:off x="7874157" y="2577114"/>
        <a:ext cx="2072362" cy="85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A5338-3A4E-445A-98BB-EFED73C47BE8}">
      <dsp:nvSpPr>
        <dsp:cNvPr id="0" name=""/>
        <dsp:cNvSpPr/>
      </dsp:nvSpPr>
      <dsp:spPr>
        <a:xfrm>
          <a:off x="973190" y="891473"/>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51D34-A601-4E67-849A-75490C6AB4BD}">
      <dsp:nvSpPr>
        <dsp:cNvPr id="0" name=""/>
        <dsp:cNvSpPr/>
      </dsp:nvSpPr>
      <dsp:spPr>
        <a:xfrm>
          <a:off x="1242597" y="116088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84FFE5-36F9-442E-96D7-17940F4AB38A}">
      <dsp:nvSpPr>
        <dsp:cNvPr id="0" name=""/>
        <dsp:cNvSpPr/>
      </dsp:nvSpPr>
      <dsp:spPr>
        <a:xfrm>
          <a:off x="569079"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dirty="0">
              <a:latin typeface="Times New Roman" panose="02020603050405020304" pitchFamily="18" charset="0"/>
              <a:cs typeface="Times New Roman" panose="02020603050405020304" pitchFamily="18" charset="0"/>
            </a:rPr>
            <a:t>Data cleaning / Transformation</a:t>
          </a:r>
          <a:endParaRPr lang="en-US" sz="1700" kern="1200" dirty="0">
            <a:latin typeface="Times New Roman" panose="02020603050405020304" pitchFamily="18" charset="0"/>
            <a:cs typeface="Times New Roman" panose="02020603050405020304" pitchFamily="18" charset="0"/>
          </a:endParaRPr>
        </a:p>
      </dsp:txBody>
      <dsp:txXfrm>
        <a:off x="569079" y="2549363"/>
        <a:ext cx="2072362" cy="720000"/>
      </dsp:txXfrm>
    </dsp:sp>
    <dsp:sp modelId="{40D64F9A-7FC8-431D-AC25-647C3831557F}">
      <dsp:nvSpPr>
        <dsp:cNvPr id="0" name=""/>
        <dsp:cNvSpPr/>
      </dsp:nvSpPr>
      <dsp:spPr>
        <a:xfrm>
          <a:off x="3408216" y="891473"/>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EC0D3-292E-416D-B51B-8F40F405063C}">
      <dsp:nvSpPr>
        <dsp:cNvPr id="0" name=""/>
        <dsp:cNvSpPr/>
      </dsp:nvSpPr>
      <dsp:spPr>
        <a:xfrm>
          <a:off x="3677623" y="116088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6697B-197D-4F64-B76C-A0EF71B0273B}">
      <dsp:nvSpPr>
        <dsp:cNvPr id="0" name=""/>
        <dsp:cNvSpPr/>
      </dsp:nvSpPr>
      <dsp:spPr>
        <a:xfrm>
          <a:off x="3004105"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Data modelling</a:t>
          </a:r>
          <a:endParaRPr lang="en-US"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3004105" y="2549363"/>
        <a:ext cx="2072362" cy="720000"/>
      </dsp:txXfrm>
    </dsp:sp>
    <dsp:sp modelId="{705362A1-757F-440F-ADD2-E1D633167307}">
      <dsp:nvSpPr>
        <dsp:cNvPr id="0" name=""/>
        <dsp:cNvSpPr/>
      </dsp:nvSpPr>
      <dsp:spPr>
        <a:xfrm>
          <a:off x="5843242" y="891473"/>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11F74-702C-4637-9380-3A5C00F38415}">
      <dsp:nvSpPr>
        <dsp:cNvPr id="0" name=""/>
        <dsp:cNvSpPr/>
      </dsp:nvSpPr>
      <dsp:spPr>
        <a:xfrm>
          <a:off x="6112649" y="116088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E528B-B24F-4AC5-A4DC-621E9D92BC8D}">
      <dsp:nvSpPr>
        <dsp:cNvPr id="0" name=""/>
        <dsp:cNvSpPr/>
      </dsp:nvSpPr>
      <dsp:spPr>
        <a:xfrm>
          <a:off x="5439131"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Measure creation in DAX</a:t>
          </a:r>
          <a:endParaRPr lang="en-US"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5439131" y="2549363"/>
        <a:ext cx="2072362" cy="720000"/>
      </dsp:txXfrm>
    </dsp:sp>
    <dsp:sp modelId="{B8EF09F8-2F3E-443E-AE2B-679B6FA22B50}">
      <dsp:nvSpPr>
        <dsp:cNvPr id="0" name=""/>
        <dsp:cNvSpPr/>
      </dsp:nvSpPr>
      <dsp:spPr>
        <a:xfrm>
          <a:off x="8278268" y="891473"/>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2527C-DA7A-4D68-B306-EAA95C66C805}">
      <dsp:nvSpPr>
        <dsp:cNvPr id="0" name=""/>
        <dsp:cNvSpPr/>
      </dsp:nvSpPr>
      <dsp:spPr>
        <a:xfrm>
          <a:off x="8547675" y="116088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4BB988-B659-4462-8F22-327E219426B0}">
      <dsp:nvSpPr>
        <dsp:cNvPr id="0" name=""/>
        <dsp:cNvSpPr/>
      </dsp:nvSpPr>
      <dsp:spPr>
        <a:xfrm>
          <a:off x="7874157"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Dashboard building</a:t>
          </a:r>
          <a:endParaRPr lang="en-US" sz="1700" kern="1200" cap="all"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7874157" y="2549363"/>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BB11-775D-FC23-E3A3-CEA3EB5E6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641180-24E9-2B55-391C-2D90E35DB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3916D7-77D9-E31E-6CAF-6AA4A2646D23}"/>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5" name="Footer Placeholder 4">
            <a:extLst>
              <a:ext uri="{FF2B5EF4-FFF2-40B4-BE49-F238E27FC236}">
                <a16:creationId xmlns:a16="http://schemas.microsoft.com/office/drawing/2014/main" id="{B65B1627-359D-3917-BE32-A65A73B7C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1639C-68F0-C8FB-7482-E40821B2D456}"/>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26870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6792-6B06-F845-37E9-AC3A18FDE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72EC69-4F8F-A3FF-FCA9-A45FB8DC5E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A3F5F-BD80-8B08-4F81-43A180CE5307}"/>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5" name="Footer Placeholder 4">
            <a:extLst>
              <a:ext uri="{FF2B5EF4-FFF2-40B4-BE49-F238E27FC236}">
                <a16:creationId xmlns:a16="http://schemas.microsoft.com/office/drawing/2014/main" id="{A57BBB4D-E3EC-C5C9-B9C1-E4EB57F66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07DCE9-8996-CD32-475E-2795DA4760B2}"/>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260349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08331D-51BF-722A-05E6-217B2E6318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1F95FE-975F-7800-D819-E7926F0E0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69BD3-C28C-9CDE-5AA1-D5CFDE8BB447}"/>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5" name="Footer Placeholder 4">
            <a:extLst>
              <a:ext uri="{FF2B5EF4-FFF2-40B4-BE49-F238E27FC236}">
                <a16:creationId xmlns:a16="http://schemas.microsoft.com/office/drawing/2014/main" id="{DF57FD05-D02C-13D0-40BE-A46863820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88EBC-E3D0-1BB2-C806-3ECD07F690FD}"/>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368164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4C1D-FC6A-517B-CC9F-B671D7B702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FA0A53-D495-7F93-36C3-8DDBA7AA8A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D3F28-D79E-8B9A-1A5E-DC1A4762D2BD}"/>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5" name="Footer Placeholder 4">
            <a:extLst>
              <a:ext uri="{FF2B5EF4-FFF2-40B4-BE49-F238E27FC236}">
                <a16:creationId xmlns:a16="http://schemas.microsoft.com/office/drawing/2014/main" id="{43548EBF-EECE-0CE6-D360-3339196FA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E697A-9AD8-AED6-F6FD-BB16FDC60046}"/>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191225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E693-DEE2-6332-6534-C5A6F5F37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1CB1BE-A257-1F47-05E1-7A976A213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9ECC1-245E-393F-86C3-DF604177C2C0}"/>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5" name="Footer Placeholder 4">
            <a:extLst>
              <a:ext uri="{FF2B5EF4-FFF2-40B4-BE49-F238E27FC236}">
                <a16:creationId xmlns:a16="http://schemas.microsoft.com/office/drawing/2014/main" id="{014A73B4-0DD0-ED39-38E2-D6A937343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5E51D-E13B-B559-840E-027C9FC486E0}"/>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325710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8D56-6981-D893-D941-29656035B3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955E4-0ECF-4610-B844-4EFA40CB6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E6BDD8-1619-A0A5-4A60-9F3A76FB2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AA8E3A-13FF-2AE3-7AD0-37DA61618395}"/>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6" name="Footer Placeholder 5">
            <a:extLst>
              <a:ext uri="{FF2B5EF4-FFF2-40B4-BE49-F238E27FC236}">
                <a16:creationId xmlns:a16="http://schemas.microsoft.com/office/drawing/2014/main" id="{904DF6DA-CC2B-9991-2663-8D76A9C18B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86307-6131-4F04-3F80-BDB51F4A0F04}"/>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308437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FE66-6148-9A7C-30AE-55AB80241B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C9FCB-5373-AB99-9420-00FE0CD08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7C326-34B3-8FB7-E706-380289886A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5911FD-7CBC-11F8-EF43-4BEB4BC11A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19B03D-5030-061B-42C9-4326AA2ED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A8CF43-4C50-D6F5-3B51-C8362A151F1B}"/>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8" name="Footer Placeholder 7">
            <a:extLst>
              <a:ext uri="{FF2B5EF4-FFF2-40B4-BE49-F238E27FC236}">
                <a16:creationId xmlns:a16="http://schemas.microsoft.com/office/drawing/2014/main" id="{411D94DE-4252-0F35-3EB1-18213F6324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62605F-1B26-E4FC-3086-E84FB97B4022}"/>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129734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29EA-AD9D-1034-86D7-F23BF865A4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23C61A-ECF0-A6AB-5606-E983B5F15858}"/>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4" name="Footer Placeholder 3">
            <a:extLst>
              <a:ext uri="{FF2B5EF4-FFF2-40B4-BE49-F238E27FC236}">
                <a16:creationId xmlns:a16="http://schemas.microsoft.com/office/drawing/2014/main" id="{B8DBB7B4-5AF6-C71C-F685-357DE56AC1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0F1C4E-A911-B9EE-2C3A-EFDE491A252B}"/>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235460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9FEA0-0B21-BC4B-D34E-E93A7C2E1FC0}"/>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3" name="Footer Placeholder 2">
            <a:extLst>
              <a:ext uri="{FF2B5EF4-FFF2-40B4-BE49-F238E27FC236}">
                <a16:creationId xmlns:a16="http://schemas.microsoft.com/office/drawing/2014/main" id="{6445DB7D-ECDA-A76E-7442-B101D0B27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BDD295-1450-9CA2-C797-5FB560B67B45}"/>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187950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3139-9576-4951-E809-47A1E9802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352E29-98F0-64F0-9605-FE0D5688F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231299-9FF5-36C0-0D7E-52B13FE48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F4CEA-BB13-E960-6BAC-0663E10A1E69}"/>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6" name="Footer Placeholder 5">
            <a:extLst>
              <a:ext uri="{FF2B5EF4-FFF2-40B4-BE49-F238E27FC236}">
                <a16:creationId xmlns:a16="http://schemas.microsoft.com/office/drawing/2014/main" id="{5B1207AB-470A-9344-60B5-892A791B93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5E00C8-1704-59F9-A43A-741746BCD9E1}"/>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173535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2DCF-2885-93CA-7DD4-DB37C09AD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812333-23E5-6A27-F071-1A32BB514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6436AD-3B04-5723-EC68-D92EC57EE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59741-0DFA-644C-2F1B-571107B6FC17}"/>
              </a:ext>
            </a:extLst>
          </p:cNvPr>
          <p:cNvSpPr>
            <a:spLocks noGrp="1"/>
          </p:cNvSpPr>
          <p:nvPr>
            <p:ph type="dt" sz="half" idx="10"/>
          </p:nvPr>
        </p:nvSpPr>
        <p:spPr/>
        <p:txBody>
          <a:bodyPr/>
          <a:lstStyle/>
          <a:p>
            <a:fld id="{1381C7BD-6D82-410D-A643-91A7B5314E3C}" type="datetimeFigureOut">
              <a:rPr lang="en-IN" smtClean="0"/>
              <a:t>15-11-2023</a:t>
            </a:fld>
            <a:endParaRPr lang="en-IN"/>
          </a:p>
        </p:txBody>
      </p:sp>
      <p:sp>
        <p:nvSpPr>
          <p:cNvPr id="6" name="Footer Placeholder 5">
            <a:extLst>
              <a:ext uri="{FF2B5EF4-FFF2-40B4-BE49-F238E27FC236}">
                <a16:creationId xmlns:a16="http://schemas.microsoft.com/office/drawing/2014/main" id="{21D8F91B-9635-9381-2EC1-AC87F0501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65018C-CEE5-697B-EE2C-2DB10AF3E4F8}"/>
              </a:ext>
            </a:extLst>
          </p:cNvPr>
          <p:cNvSpPr>
            <a:spLocks noGrp="1"/>
          </p:cNvSpPr>
          <p:nvPr>
            <p:ph type="sldNum" sz="quarter" idx="12"/>
          </p:nvPr>
        </p:nvSpPr>
        <p:spPr/>
        <p:txBody>
          <a:bodyPr/>
          <a:lstStyle/>
          <a:p>
            <a:fld id="{E081415E-2FC6-4E3A-BD72-47F25B851838}" type="slidenum">
              <a:rPr lang="en-IN" smtClean="0"/>
              <a:t>‹#›</a:t>
            </a:fld>
            <a:endParaRPr lang="en-IN"/>
          </a:p>
        </p:txBody>
      </p:sp>
    </p:spTree>
    <p:extLst>
      <p:ext uri="{BB962C8B-B14F-4D97-AF65-F5344CB8AC3E}">
        <p14:creationId xmlns:p14="http://schemas.microsoft.com/office/powerpoint/2010/main" val="100473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5A95A-E73C-30B7-28BD-C37C1B926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16A30E-D297-7C4B-EB7C-0C78B6CA2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B1DF06-1137-86F5-D34A-4D5B3AB3B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1C7BD-6D82-410D-A643-91A7B5314E3C}" type="datetimeFigureOut">
              <a:rPr lang="en-IN" smtClean="0"/>
              <a:t>15-11-2023</a:t>
            </a:fld>
            <a:endParaRPr lang="en-IN"/>
          </a:p>
        </p:txBody>
      </p:sp>
      <p:sp>
        <p:nvSpPr>
          <p:cNvPr id="5" name="Footer Placeholder 4">
            <a:extLst>
              <a:ext uri="{FF2B5EF4-FFF2-40B4-BE49-F238E27FC236}">
                <a16:creationId xmlns:a16="http://schemas.microsoft.com/office/drawing/2014/main" id="{2E3115FA-C3D4-B79C-AB08-2A2D64AE5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0CAF92-B4DB-E548-8906-CF8F3CFD3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1415E-2FC6-4E3A-BD72-47F25B851838}" type="slidenum">
              <a:rPr lang="en-IN" smtClean="0"/>
              <a:t>‹#›</a:t>
            </a:fld>
            <a:endParaRPr lang="en-IN"/>
          </a:p>
        </p:txBody>
      </p:sp>
    </p:spTree>
    <p:extLst>
      <p:ext uri="{BB962C8B-B14F-4D97-AF65-F5344CB8AC3E}">
        <p14:creationId xmlns:p14="http://schemas.microsoft.com/office/powerpoint/2010/main" val="626715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7E1AA-7887-498F-0442-83A50346D3DE}"/>
              </a:ext>
            </a:extLst>
          </p:cNvPr>
          <p:cNvSpPr>
            <a:spLocks noGrp="1"/>
          </p:cNvSpPr>
          <p:nvPr>
            <p:ph type="ctrTitle"/>
          </p:nvPr>
        </p:nvSpPr>
        <p:spPr>
          <a:xfrm>
            <a:off x="890337" y="640080"/>
            <a:ext cx="7398343" cy="3566160"/>
          </a:xfrm>
        </p:spPr>
        <p:txBody>
          <a:bodyPr anchor="b">
            <a:normAutofit/>
          </a:bodyPr>
          <a:lstStyle/>
          <a:p>
            <a:pPr algn="l"/>
            <a:r>
              <a:rPr lang="en-IN" dirty="0">
                <a:latin typeface="Times New Roman" panose="02020603050405020304" pitchFamily="18" charset="0"/>
                <a:cs typeface="Times New Roman" panose="02020603050405020304" pitchFamily="18" charset="0"/>
              </a:rPr>
              <a:t>AtliQ Hotel </a:t>
            </a:r>
            <a:r>
              <a:rPr lang="en-IN" sz="3400" dirty="0">
                <a:latin typeface="Times New Roman" panose="02020603050405020304" pitchFamily="18" charset="0"/>
                <a:cs typeface="Times New Roman" panose="02020603050405020304" pitchFamily="18" charset="0"/>
              </a:rPr>
              <a:t> </a:t>
            </a:r>
            <a:br>
              <a:rPr lang="en-IN" sz="34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 case study to visualize Key Performance Indicator of Hospitality domain</a:t>
            </a:r>
            <a:r>
              <a:rPr lang="en-IN" sz="3400" dirty="0">
                <a:latin typeface="Times New Roman" panose="02020603050405020304" pitchFamily="18" charset="0"/>
                <a:cs typeface="Times New Roman" panose="02020603050405020304" pitchFamily="18" charset="0"/>
              </a:rPr>
              <a:t>.</a:t>
            </a:r>
          </a:p>
        </p:txBody>
      </p:sp>
      <p:sp>
        <p:nvSpPr>
          <p:cNvPr id="2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with a black background&#10;&#10;Description automatically generated">
            <a:extLst>
              <a:ext uri="{FF2B5EF4-FFF2-40B4-BE49-F238E27FC236}">
                <a16:creationId xmlns:a16="http://schemas.microsoft.com/office/drawing/2014/main" id="{71AE133A-09BB-3E77-5BF1-0A6E9700F214}"/>
              </a:ext>
            </a:extLst>
          </p:cNvPr>
          <p:cNvPicPr>
            <a:picLocks noChangeAspect="1"/>
          </p:cNvPicPr>
          <p:nvPr/>
        </p:nvPicPr>
        <p:blipFill rotWithShape="1">
          <a:blip r:embed="rId2">
            <a:extLst>
              <a:ext uri="{28A0092B-C50C-407E-A947-70E740481C1C}">
                <a14:useLocalDpi xmlns:a14="http://schemas.microsoft.com/office/drawing/2010/main" val="0"/>
              </a:ext>
            </a:extLst>
          </a:blip>
          <a:srcRect r="1956" b="2"/>
          <a:stretch/>
        </p:blipFill>
        <p:spPr>
          <a:xfrm>
            <a:off x="8290206" y="2969514"/>
            <a:ext cx="3900271" cy="388848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22320015"/>
      </p:ext>
    </p:extLst>
  </p:cSld>
  <p:clrMapOvr>
    <a:masterClrMapping/>
  </p:clrMapOvr>
  <mc:AlternateContent xmlns:mc="http://schemas.openxmlformats.org/markup-compatibility/2006" xmlns:p14="http://schemas.microsoft.com/office/powerpoint/2010/main">
    <mc:Choice Requires="p14">
      <p:transition spd="slow" p14:dur="2000" advTm="8586"/>
    </mc:Choice>
    <mc:Fallback xmlns="">
      <p:transition spd="slow" advTm="8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a:xfrm>
            <a:off x="1066800" y="378099"/>
            <a:ext cx="10058400" cy="1202125"/>
          </a:xfrm>
        </p:spPr>
        <p:txBody>
          <a:bodyPr>
            <a:normAutofit/>
          </a:bodyPr>
          <a:lstStyle/>
          <a:p>
            <a:pPr algn="ctr"/>
            <a:r>
              <a:rPr lang="en-US" sz="4200" dirty="0">
                <a:latin typeface="Times New Roman" panose="02020603050405020304" pitchFamily="18" charset="0"/>
                <a:cs typeface="Times New Roman" panose="02020603050405020304" pitchFamily="18" charset="0"/>
              </a:rPr>
              <a:t>Features of the dashboard</a:t>
            </a:r>
            <a:endParaRPr lang="en-IN" sz="4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1066800" y="1580225"/>
            <a:ext cx="10061448" cy="4591975"/>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A bunch of card visuals were placed in the left to show the values of important KPIs </a:t>
            </a:r>
          </a:p>
          <a:p>
            <a:pPr>
              <a:lnSpc>
                <a:spcPct val="150000"/>
              </a:lnSpc>
            </a:pPr>
            <a:r>
              <a:rPr lang="en-US" sz="1800" dirty="0">
                <a:latin typeface="Times New Roman" panose="02020603050405020304" pitchFamily="18" charset="0"/>
                <a:cs typeface="Times New Roman" panose="02020603050405020304" pitchFamily="18" charset="0"/>
              </a:rPr>
              <a:t>The following filters were provided to slice and dice the data:</a:t>
            </a:r>
          </a:p>
          <a:p>
            <a:pPr lvl="2">
              <a:lnSpc>
                <a:spcPct val="150000"/>
              </a:lnSpc>
            </a:pPr>
            <a:r>
              <a:rPr lang="en-US" sz="1800" dirty="0">
                <a:latin typeface="Times New Roman" panose="02020603050405020304" pitchFamily="18" charset="0"/>
                <a:cs typeface="Times New Roman" panose="02020603050405020304" pitchFamily="18" charset="0"/>
              </a:rPr>
              <a:t>Room Type</a:t>
            </a:r>
          </a:p>
          <a:p>
            <a:pPr lvl="2">
              <a:lnSpc>
                <a:spcPct val="150000"/>
              </a:lnSpc>
            </a:pPr>
            <a:r>
              <a:rPr lang="en-US" sz="1800" dirty="0">
                <a:latin typeface="Times New Roman" panose="02020603050405020304" pitchFamily="18" charset="0"/>
                <a:cs typeface="Times New Roman" panose="02020603050405020304" pitchFamily="18" charset="0"/>
              </a:rPr>
              <a:t>City</a:t>
            </a:r>
          </a:p>
          <a:p>
            <a:pPr lvl="2">
              <a:lnSpc>
                <a:spcPct val="150000"/>
              </a:lnSpc>
            </a:pPr>
            <a:r>
              <a:rPr lang="en-US" sz="1800" dirty="0">
                <a:latin typeface="Times New Roman" panose="02020603050405020304" pitchFamily="18" charset="0"/>
                <a:cs typeface="Times New Roman" panose="02020603050405020304" pitchFamily="18" charset="0"/>
              </a:rPr>
              <a:t>Month</a:t>
            </a:r>
          </a:p>
          <a:p>
            <a:pPr lvl="2">
              <a:lnSpc>
                <a:spcPct val="150000"/>
              </a:lnSpc>
            </a:pPr>
            <a:r>
              <a:rPr lang="en-US" sz="1800" dirty="0">
                <a:latin typeface="Times New Roman" panose="02020603050405020304" pitchFamily="18" charset="0"/>
                <a:cs typeface="Times New Roman" panose="02020603050405020304" pitchFamily="18" charset="0"/>
              </a:rPr>
              <a:t>Week Number</a:t>
            </a:r>
          </a:p>
          <a:p>
            <a:pPr>
              <a:lnSpc>
                <a:spcPct val="150000"/>
              </a:lnSpc>
            </a:pPr>
            <a:r>
              <a:rPr lang="en-US" sz="1800" dirty="0">
                <a:latin typeface="Times New Roman" panose="02020603050405020304" pitchFamily="18" charset="0"/>
                <a:cs typeface="Times New Roman" panose="02020603050405020304" pitchFamily="18" charset="0"/>
              </a:rPr>
              <a:t>The visuals are interactive in nature</a:t>
            </a:r>
          </a:p>
          <a:p>
            <a:pPr>
              <a:lnSpc>
                <a:spcPct val="150000"/>
              </a:lnSpc>
            </a:pPr>
            <a:r>
              <a:rPr lang="en-US" sz="1800" dirty="0">
                <a:latin typeface="Times New Roman" panose="02020603050405020304" pitchFamily="18" charset="0"/>
                <a:cs typeface="Times New Roman" panose="02020603050405020304" pitchFamily="18" charset="0"/>
              </a:rPr>
              <a:t>Tooltips pop-up when hovering over a visual for more information about the data point</a:t>
            </a:r>
          </a:p>
          <a:p>
            <a:pPr>
              <a:lnSpc>
                <a:spcPct val="150000"/>
              </a:lnSpc>
            </a:pPr>
            <a:endParaRPr lang="en-IN" sz="1800" dirty="0"/>
          </a:p>
        </p:txBody>
      </p:sp>
    </p:spTree>
    <p:extLst>
      <p:ext uri="{BB962C8B-B14F-4D97-AF65-F5344CB8AC3E}">
        <p14:creationId xmlns:p14="http://schemas.microsoft.com/office/powerpoint/2010/main" val="417551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8449-2BA6-C427-934C-31B2A46B0941}"/>
              </a:ext>
            </a:extLst>
          </p:cNvPr>
          <p:cNvSpPr>
            <a:spLocks noGrp="1"/>
          </p:cNvSpPr>
          <p:nvPr>
            <p:ph type="title"/>
          </p:nvPr>
        </p:nvSpPr>
        <p:spPr>
          <a:xfrm>
            <a:off x="838200" y="365125"/>
            <a:ext cx="10515600" cy="835025"/>
          </a:xfrm>
        </p:spPr>
        <p:txBody>
          <a:bodyPr/>
          <a:lstStyle/>
          <a:p>
            <a:pPr algn="ctr"/>
            <a:r>
              <a:rPr lang="en-IN" dirty="0">
                <a:latin typeface="Times New Roman" panose="02020603050405020304" pitchFamily="18" charset="0"/>
                <a:cs typeface="Times New Roman" panose="02020603050405020304" pitchFamily="18" charset="0"/>
              </a:rPr>
              <a:t>Key Insight: 1</a:t>
            </a:r>
          </a:p>
        </p:txBody>
      </p:sp>
      <p:sp>
        <p:nvSpPr>
          <p:cNvPr id="3" name="Content Placeholder 2">
            <a:extLst>
              <a:ext uri="{FF2B5EF4-FFF2-40B4-BE49-F238E27FC236}">
                <a16:creationId xmlns:a16="http://schemas.microsoft.com/office/drawing/2014/main" id="{ECF65B94-03F9-1C9C-712C-27A7DC3B4E80}"/>
              </a:ext>
            </a:extLst>
          </p:cNvPr>
          <p:cNvSpPr>
            <a:spLocks noGrp="1"/>
          </p:cNvSpPr>
          <p:nvPr>
            <p:ph idx="1"/>
          </p:nvPr>
        </p:nvSpPr>
        <p:spPr>
          <a:xfrm>
            <a:off x="838200" y="1333500"/>
            <a:ext cx="10515600" cy="4843463"/>
          </a:xfrm>
        </p:spPr>
        <p:txBody>
          <a:bodyPr>
            <a:norm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consistent Revenue per Available Room suggests a static pricing approach rather than dynamic pricing within the hotel. In the hotel industry, pricing undergoes significant fluctuations between weekdays and weekends, prompting the necessity for an evolved pricing strategy by the management.</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While weekly occupancy varies, the unaltered RevPAR implies a fixed pricing strategy. This discrepancy emphasizes the imperative need to transition from a static pricing model to a more adaptable dynamic pricing approach. The persistence of fixed pricing strategies underscores the opportunity to shift towards dynamic pricing to effectively align with changing occupancy patterns and optimize revenue potential.</a:t>
            </a:r>
          </a:p>
          <a:p>
            <a:pPr marL="0" indent="0" algn="just">
              <a:lnSpc>
                <a:spcPct val="150000"/>
              </a:lnSpc>
              <a:buNone/>
            </a:pPr>
            <a:endParaRPr lang="en-IN" sz="2000" dirty="0"/>
          </a:p>
        </p:txBody>
      </p:sp>
    </p:spTree>
    <p:extLst>
      <p:ext uri="{BB962C8B-B14F-4D97-AF65-F5344CB8AC3E}">
        <p14:creationId xmlns:p14="http://schemas.microsoft.com/office/powerpoint/2010/main" val="255151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8164B4-5779-08A3-6D52-3CBE2866BA4E}"/>
              </a:ext>
            </a:extLst>
          </p:cNvPr>
          <p:cNvPicPr>
            <a:picLocks noChangeAspect="1"/>
          </p:cNvPicPr>
          <p:nvPr/>
        </p:nvPicPr>
        <p:blipFill>
          <a:blip r:embed="rId2"/>
          <a:stretch>
            <a:fillRect/>
          </a:stretch>
        </p:blipFill>
        <p:spPr>
          <a:xfrm>
            <a:off x="1695734" y="1848384"/>
            <a:ext cx="10052005" cy="3161232"/>
          </a:xfrm>
          <a:prstGeom prst="rect">
            <a:avLst/>
          </a:prstGeom>
        </p:spPr>
      </p:pic>
    </p:spTree>
    <p:extLst>
      <p:ext uri="{BB962C8B-B14F-4D97-AF65-F5344CB8AC3E}">
        <p14:creationId xmlns:p14="http://schemas.microsoft.com/office/powerpoint/2010/main" val="1771551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8449-2BA6-C427-934C-31B2A46B0941}"/>
              </a:ext>
            </a:extLst>
          </p:cNvPr>
          <p:cNvSpPr>
            <a:spLocks noGrp="1"/>
          </p:cNvSpPr>
          <p:nvPr>
            <p:ph type="title"/>
          </p:nvPr>
        </p:nvSpPr>
        <p:spPr>
          <a:xfrm>
            <a:off x="838200" y="365125"/>
            <a:ext cx="10515600" cy="835025"/>
          </a:xfrm>
        </p:spPr>
        <p:txBody>
          <a:bodyPr/>
          <a:lstStyle/>
          <a:p>
            <a:pPr algn="ctr"/>
            <a:r>
              <a:rPr lang="en-IN" dirty="0">
                <a:latin typeface="Times New Roman" panose="02020603050405020304" pitchFamily="18" charset="0"/>
                <a:cs typeface="Times New Roman" panose="02020603050405020304" pitchFamily="18" charset="0"/>
              </a:rPr>
              <a:t>Insight No. 2</a:t>
            </a:r>
          </a:p>
        </p:txBody>
      </p:sp>
      <p:sp>
        <p:nvSpPr>
          <p:cNvPr id="3" name="Content Placeholder 2">
            <a:extLst>
              <a:ext uri="{FF2B5EF4-FFF2-40B4-BE49-F238E27FC236}">
                <a16:creationId xmlns:a16="http://schemas.microsoft.com/office/drawing/2014/main" id="{ECF65B94-03F9-1C9C-712C-27A7DC3B4E80}"/>
              </a:ext>
            </a:extLst>
          </p:cNvPr>
          <p:cNvSpPr>
            <a:spLocks noGrp="1"/>
          </p:cNvSpPr>
          <p:nvPr>
            <p:ph idx="1"/>
          </p:nvPr>
        </p:nvSpPr>
        <p:spPr>
          <a:xfrm>
            <a:off x="838200" y="1333500"/>
            <a:ext cx="10515600" cy="534721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As occupancy % also shows that lower occupancy shows in that hotel which have lower rating  means rating is also one of the influential parameters for the </a:t>
            </a:r>
            <a:r>
              <a:rPr lang="en-IN" sz="2000" dirty="0" err="1">
                <a:latin typeface="Times New Roman" panose="02020603050405020304" pitchFamily="18" charset="0"/>
                <a:cs typeface="Times New Roman" panose="02020603050405020304" pitchFamily="18" charset="0"/>
              </a:rPr>
              <a:t>oveall</a:t>
            </a:r>
            <a:r>
              <a:rPr lang="en-IN" sz="2000" dirty="0">
                <a:latin typeface="Times New Roman" panose="02020603050405020304" pitchFamily="18" charset="0"/>
                <a:cs typeface="Times New Roman" panose="02020603050405020304" pitchFamily="18" charset="0"/>
              </a:rPr>
              <a:t> performance of the hotel. Company should rigorously shows online as well as offline review of the customer whether it about food or services so that company can improve the occupancy % which will improve the revenue of the company.</a:t>
            </a:r>
          </a:p>
          <a:p>
            <a:pPr algn="just">
              <a:lnSpc>
                <a:spcPct val="150000"/>
              </a:lnSpc>
            </a:pPr>
            <a:r>
              <a:rPr lang="en-IN" sz="2000" dirty="0">
                <a:latin typeface="Times New Roman" panose="02020603050405020304" pitchFamily="18" charset="0"/>
                <a:cs typeface="Times New Roman" panose="02020603050405020304" pitchFamily="18" charset="0"/>
              </a:rPr>
              <a:t>As low rating also shows higher cancellation percentage also so company need to focus to revive revenue</a:t>
            </a:r>
          </a:p>
        </p:txBody>
      </p:sp>
      <p:grpSp>
        <p:nvGrpSpPr>
          <p:cNvPr id="8" name="Group 7">
            <a:extLst>
              <a:ext uri="{FF2B5EF4-FFF2-40B4-BE49-F238E27FC236}">
                <a16:creationId xmlns:a16="http://schemas.microsoft.com/office/drawing/2014/main" id="{BFD42E62-2B9A-A37C-85A7-D456751FF77A}"/>
              </a:ext>
            </a:extLst>
          </p:cNvPr>
          <p:cNvGrpSpPr/>
          <p:nvPr/>
        </p:nvGrpSpPr>
        <p:grpSpPr>
          <a:xfrm>
            <a:off x="2807738" y="4470659"/>
            <a:ext cx="8434873" cy="2022216"/>
            <a:chOff x="2798407" y="4238431"/>
            <a:chExt cx="8434873" cy="2022216"/>
          </a:xfrm>
        </p:grpSpPr>
        <p:pic>
          <p:nvPicPr>
            <p:cNvPr id="6" name="Picture 5">
              <a:extLst>
                <a:ext uri="{FF2B5EF4-FFF2-40B4-BE49-F238E27FC236}">
                  <a16:creationId xmlns:a16="http://schemas.microsoft.com/office/drawing/2014/main" id="{D6E2C67E-BAEE-C9FF-E721-6F1FF3FF7C63}"/>
                </a:ext>
              </a:extLst>
            </p:cNvPr>
            <p:cNvPicPr>
              <a:picLocks noChangeAspect="1"/>
            </p:cNvPicPr>
            <p:nvPr/>
          </p:nvPicPr>
          <p:blipFill>
            <a:blip r:embed="rId2"/>
            <a:stretch>
              <a:fillRect/>
            </a:stretch>
          </p:blipFill>
          <p:spPr>
            <a:xfrm>
              <a:off x="2828144" y="4238431"/>
              <a:ext cx="8405136" cy="2022216"/>
            </a:xfrm>
            <a:prstGeom prst="rect">
              <a:avLst/>
            </a:prstGeom>
          </p:spPr>
        </p:pic>
        <p:sp>
          <p:nvSpPr>
            <p:cNvPr id="7" name="Rectangle 6">
              <a:extLst>
                <a:ext uri="{FF2B5EF4-FFF2-40B4-BE49-F238E27FC236}">
                  <a16:creationId xmlns:a16="http://schemas.microsoft.com/office/drawing/2014/main" id="{A96CDCBF-C3E4-726A-4A96-D783E97E4066}"/>
                </a:ext>
              </a:extLst>
            </p:cNvPr>
            <p:cNvSpPr/>
            <p:nvPr/>
          </p:nvSpPr>
          <p:spPr>
            <a:xfrm>
              <a:off x="2798407" y="4969621"/>
              <a:ext cx="8434873" cy="2892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0873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8449-2BA6-C427-934C-31B2A46B0941}"/>
              </a:ext>
            </a:extLst>
          </p:cNvPr>
          <p:cNvSpPr>
            <a:spLocks noGrp="1"/>
          </p:cNvSpPr>
          <p:nvPr>
            <p:ph type="title"/>
          </p:nvPr>
        </p:nvSpPr>
        <p:spPr>
          <a:xfrm>
            <a:off x="838200" y="365125"/>
            <a:ext cx="10515600" cy="835025"/>
          </a:xfrm>
        </p:spPr>
        <p:txBody>
          <a:bodyPr/>
          <a:lstStyle/>
          <a:p>
            <a:pPr algn="ctr"/>
            <a:r>
              <a:rPr lang="en-IN" dirty="0">
                <a:latin typeface="Times New Roman" panose="02020603050405020304" pitchFamily="18" charset="0"/>
                <a:cs typeface="Times New Roman" panose="02020603050405020304" pitchFamily="18" charset="0"/>
              </a:rPr>
              <a:t>Insight No. 3</a:t>
            </a:r>
          </a:p>
        </p:txBody>
      </p:sp>
      <p:sp>
        <p:nvSpPr>
          <p:cNvPr id="3" name="Content Placeholder 2">
            <a:extLst>
              <a:ext uri="{FF2B5EF4-FFF2-40B4-BE49-F238E27FC236}">
                <a16:creationId xmlns:a16="http://schemas.microsoft.com/office/drawing/2014/main" id="{ECF65B94-03F9-1C9C-712C-27A7DC3B4E80}"/>
              </a:ext>
            </a:extLst>
          </p:cNvPr>
          <p:cNvSpPr>
            <a:spLocks noGrp="1"/>
          </p:cNvSpPr>
          <p:nvPr>
            <p:ph idx="1"/>
          </p:nvPr>
        </p:nvSpPr>
        <p:spPr>
          <a:xfrm>
            <a:off x="838200" y="1333500"/>
            <a:ext cx="10515600" cy="5347218"/>
          </a:xfrm>
        </p:spPr>
        <p:txBody>
          <a:bodyPr>
            <a:norm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company should ensure consistent updates of their content across multiple booking platforms where the hotel is listed. Inconsistencies between online listings and actual offerings can lead to booking cancellations. Keeping content updated is a crucial factor influencing the variation in booking percentages across different platforms.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2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3AFE-D9EE-5F54-6603-2AC6E94CB84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Link for the live Dashboard</a:t>
            </a:r>
          </a:p>
        </p:txBody>
      </p:sp>
      <p:sp>
        <p:nvSpPr>
          <p:cNvPr id="3" name="Content Placeholder 2">
            <a:extLst>
              <a:ext uri="{FF2B5EF4-FFF2-40B4-BE49-F238E27FC236}">
                <a16:creationId xmlns:a16="http://schemas.microsoft.com/office/drawing/2014/main" id="{116FB458-5641-B8CC-EE9B-795990B498A0}"/>
              </a:ext>
            </a:extLst>
          </p:cNvPr>
          <p:cNvSpPr>
            <a:spLocks noGrp="1"/>
          </p:cNvSpPr>
          <p:nvPr>
            <p:ph idx="1"/>
          </p:nvPr>
        </p:nvSpPr>
        <p:spPr/>
        <p:txBody>
          <a:bodyPr>
            <a:normAutofit/>
          </a:bodyPr>
          <a:lstStyle/>
          <a:p>
            <a:r>
              <a:rPr lang="en-IN" sz="2000" dirty="0"/>
              <a:t>https://app.powerbi.com/view?r=eyJrIjoiY2FjM2Q3OWItMmRjMy00ZDVkLWJjOTktODIxNjhmMjMyYTE1IiwidCI6ImM2ZTU0OWIzLTVmNDUtNDAzMi1hYWU5LWQ0MjQ0ZGM1YjJjNCJ9</a:t>
            </a:r>
          </a:p>
        </p:txBody>
      </p:sp>
    </p:spTree>
    <p:extLst>
      <p:ext uri="{BB962C8B-B14F-4D97-AF65-F5344CB8AC3E}">
        <p14:creationId xmlns:p14="http://schemas.microsoft.com/office/powerpoint/2010/main" val="339648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5A89-D34B-2576-60A8-C7D2238749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FC752B-21F8-DCB5-D2A7-B68AB66A5712}"/>
              </a:ext>
            </a:extLst>
          </p:cNvPr>
          <p:cNvSpPr>
            <a:spLocks noGrp="1"/>
          </p:cNvSpPr>
          <p:nvPr>
            <p:ph idx="1"/>
          </p:nvPr>
        </p:nvSpPr>
        <p:spPr/>
        <p:txBody>
          <a:bodyPr>
            <a:normAutofit/>
          </a:bodyPr>
          <a:lstStyle/>
          <a:p>
            <a:pPr marL="0" indent="0">
              <a:buNone/>
            </a:pPr>
            <a:r>
              <a:rPr lang="en-IN" sz="5400" dirty="0"/>
              <a:t>                        Thank You</a:t>
            </a:r>
          </a:p>
        </p:txBody>
      </p:sp>
    </p:spTree>
    <p:extLst>
      <p:ext uri="{BB962C8B-B14F-4D97-AF65-F5344CB8AC3E}">
        <p14:creationId xmlns:p14="http://schemas.microsoft.com/office/powerpoint/2010/main" val="104067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0B44E-0E80-0126-CE16-EAF1D8D057EE}"/>
              </a:ext>
            </a:extLst>
          </p:cNvPr>
          <p:cNvSpPr>
            <a:spLocks noGrp="1"/>
          </p:cNvSpPr>
          <p:nvPr>
            <p:ph type="title"/>
          </p:nvPr>
        </p:nvSpPr>
        <p:spPr>
          <a:xfrm>
            <a:off x="838200" y="557188"/>
            <a:ext cx="10515600" cy="1133499"/>
          </a:xfrm>
        </p:spPr>
        <p:txBody>
          <a:bodyPr>
            <a:normAutofit/>
          </a:bodyPr>
          <a:lstStyle/>
          <a:p>
            <a:pPr algn="ctr"/>
            <a:r>
              <a:rPr lang="en-US" sz="5200">
                <a:latin typeface="Times New Roman" panose="02020603050405020304" pitchFamily="18" charset="0"/>
                <a:cs typeface="Times New Roman" panose="02020603050405020304" pitchFamily="18" charset="0"/>
              </a:rPr>
              <a:t>Business objective</a:t>
            </a:r>
            <a:endParaRPr lang="en-IN" sz="520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1C133060-B5A4-E889-73AD-8E6900D23F6C}"/>
              </a:ext>
            </a:extLst>
          </p:cNvPr>
          <p:cNvGraphicFramePr>
            <a:graphicFrameLocks noGrp="1"/>
          </p:cNvGraphicFramePr>
          <p:nvPr>
            <p:ph idx="1"/>
            <p:extLst>
              <p:ext uri="{D42A27DB-BD31-4B8C-83A1-F6EECF244321}">
                <p14:modId xmlns:p14="http://schemas.microsoft.com/office/powerpoint/2010/main" val="47375690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431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EDA0B-9C8A-AE38-7F77-6D38537BCA4E}"/>
              </a:ext>
            </a:extLst>
          </p:cNvPr>
          <p:cNvSpPr>
            <a:spLocks noGrp="1"/>
          </p:cNvSpPr>
          <p:nvPr>
            <p:ph type="title"/>
          </p:nvPr>
        </p:nvSpPr>
        <p:spPr>
          <a:xfrm>
            <a:off x="838200" y="557188"/>
            <a:ext cx="10515600" cy="1133499"/>
          </a:xfrm>
        </p:spPr>
        <p:txBody>
          <a:bodyPr>
            <a:normAutofit/>
          </a:bodyPr>
          <a:lstStyle/>
          <a:p>
            <a:pPr algn="ctr"/>
            <a:r>
              <a:rPr lang="en-US" sz="5200">
                <a:latin typeface="Times New Roman" panose="02020603050405020304" pitchFamily="18" charset="0"/>
                <a:cs typeface="Times New Roman" panose="02020603050405020304" pitchFamily="18" charset="0"/>
              </a:rPr>
              <a:t>Problem statement / Project scope</a:t>
            </a:r>
            <a:endParaRPr lang="en-IN" sz="520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7D76E5F5-6DA3-AF39-CFAE-BE50CF5378B1}"/>
              </a:ext>
            </a:extLst>
          </p:cNvPr>
          <p:cNvGraphicFramePr>
            <a:graphicFrameLocks noGrp="1"/>
          </p:cNvGraphicFramePr>
          <p:nvPr>
            <p:ph idx="1"/>
            <p:extLst>
              <p:ext uri="{D42A27DB-BD31-4B8C-83A1-F6EECF244321}">
                <p14:modId xmlns:p14="http://schemas.microsoft.com/office/powerpoint/2010/main" val="292364728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701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200" y="556995"/>
            <a:ext cx="10515600" cy="1133693"/>
          </a:xfrm>
        </p:spPr>
        <p:txBody>
          <a:bodyPr>
            <a:normAutofit/>
          </a:bodyPr>
          <a:lstStyle/>
          <a:p>
            <a:r>
              <a:rPr lang="en-US" sz="5200"/>
              <a:t>Solution approach</a:t>
            </a:r>
            <a:endParaRPr lang="en-IN" sz="5200"/>
          </a:p>
        </p:txBody>
      </p:sp>
      <p:graphicFrame>
        <p:nvGraphicFramePr>
          <p:cNvPr id="17" name="Content Placeholder 2">
            <a:extLst>
              <a:ext uri="{FF2B5EF4-FFF2-40B4-BE49-F238E27FC236}">
                <a16:creationId xmlns:a16="http://schemas.microsoft.com/office/drawing/2014/main" id="{7D8EDE28-90E8-4FA0-16DE-F42B59906633}"/>
              </a:ext>
            </a:extLst>
          </p:cNvPr>
          <p:cNvGraphicFramePr>
            <a:graphicFrameLocks noGrp="1"/>
          </p:cNvGraphicFramePr>
          <p:nvPr>
            <p:ph idx="1"/>
            <p:extLst>
              <p:ext uri="{D42A27DB-BD31-4B8C-83A1-F6EECF244321}">
                <p14:modId xmlns:p14="http://schemas.microsoft.com/office/powerpoint/2010/main" val="23307074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56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944372-3655-D151-5087-C416E116F9EA}"/>
              </a:ext>
            </a:extLst>
          </p:cNvPr>
          <p:cNvSpPr>
            <a:spLocks noGrp="1"/>
          </p:cNvSpPr>
          <p:nvPr>
            <p:ph type="title"/>
          </p:nvPr>
        </p:nvSpPr>
        <p:spPr>
          <a:xfrm>
            <a:off x="838200" y="365125"/>
            <a:ext cx="10515600" cy="1325563"/>
          </a:xfrm>
        </p:spPr>
        <p:txBody>
          <a:bodyPr>
            <a:normAutofit/>
          </a:bodyPr>
          <a:lstStyle/>
          <a:p>
            <a:r>
              <a:rPr lang="en-IN" dirty="0">
                <a:latin typeface="Times New Roman" panose="02020603050405020304" pitchFamily="18" charset="0"/>
                <a:cs typeface="Times New Roman" panose="02020603050405020304" pitchFamily="18" charset="0"/>
              </a:rPr>
              <a:t>Solution Approach</a:t>
            </a:r>
          </a:p>
        </p:txBody>
      </p:sp>
      <p:graphicFrame>
        <p:nvGraphicFramePr>
          <p:cNvPr id="5" name="Content Placeholder 2">
            <a:extLst>
              <a:ext uri="{FF2B5EF4-FFF2-40B4-BE49-F238E27FC236}">
                <a16:creationId xmlns:a16="http://schemas.microsoft.com/office/drawing/2014/main" id="{65D5EDA3-B9F1-129F-E483-7B7E91A11B2C}"/>
              </a:ext>
            </a:extLst>
          </p:cNvPr>
          <p:cNvGraphicFramePr>
            <a:graphicFrameLocks noGrp="1"/>
          </p:cNvGraphicFramePr>
          <p:nvPr>
            <p:ph idx="1"/>
            <p:extLst>
              <p:ext uri="{D42A27DB-BD31-4B8C-83A1-F6EECF244321}">
                <p14:modId xmlns:p14="http://schemas.microsoft.com/office/powerpoint/2010/main" val="1779492951"/>
              </p:ext>
            </p:extLst>
          </p:nvPr>
        </p:nvGraphicFramePr>
        <p:xfrm>
          <a:off x="838200" y="2011729"/>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727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47DBB-A29C-F0F4-D61A-EC58C887F729}"/>
              </a:ext>
            </a:extLst>
          </p:cNvPr>
          <p:cNvSpPr>
            <a:spLocks noGrp="1"/>
          </p:cNvSpPr>
          <p:nvPr>
            <p:ph type="title"/>
          </p:nvPr>
        </p:nvSpPr>
        <p:spPr>
          <a:xfrm>
            <a:off x="1008184" y="174032"/>
            <a:ext cx="10175631" cy="1111843"/>
          </a:xfrm>
        </p:spPr>
        <p:txBody>
          <a:bodyPr vert="horz" lIns="91440" tIns="45720" rIns="91440" bIns="45720" rtlCol="0" anchor="ctr">
            <a:normAutofit fontScale="90000"/>
          </a:bodyPr>
          <a:lstStyle/>
          <a:p>
            <a:pPr algn="ctr"/>
            <a:r>
              <a:rPr lang="en-US" sz="4000" kern="1200" dirty="0">
                <a:latin typeface="Times New Roman" panose="02020603050405020304" pitchFamily="18" charset="0"/>
                <a:cs typeface="Times New Roman" panose="02020603050405020304" pitchFamily="18" charset="0"/>
              </a:rPr>
              <a:t>Extract, Load and Transform data(ETL)</a:t>
            </a:r>
            <a:br>
              <a:rPr lang="en-US" sz="4000" kern="1200" dirty="0">
                <a:latin typeface="Times New Roman" panose="02020603050405020304" pitchFamily="18" charset="0"/>
                <a:cs typeface="Times New Roman" panose="02020603050405020304" pitchFamily="18" charset="0"/>
              </a:rPr>
            </a:br>
            <a:r>
              <a:rPr lang="en-US" sz="4000" kern="1200" dirty="0">
                <a:latin typeface="Times New Roman" panose="02020603050405020304" pitchFamily="18" charset="0"/>
                <a:cs typeface="Times New Roman" panose="02020603050405020304" pitchFamily="18" charset="0"/>
              </a:rPr>
              <a:t> in Power Query</a:t>
            </a:r>
          </a:p>
        </p:txBody>
      </p:sp>
      <p:pic>
        <p:nvPicPr>
          <p:cNvPr id="5" name="Content Placeholder 4">
            <a:extLst>
              <a:ext uri="{FF2B5EF4-FFF2-40B4-BE49-F238E27FC236}">
                <a16:creationId xmlns:a16="http://schemas.microsoft.com/office/drawing/2014/main" id="{10F53246-3652-74E5-3AC4-1DFB7A39FEBC}"/>
              </a:ext>
            </a:extLst>
          </p:cNvPr>
          <p:cNvPicPr>
            <a:picLocks noChangeAspect="1"/>
          </p:cNvPicPr>
          <p:nvPr/>
        </p:nvPicPr>
        <p:blipFill>
          <a:blip r:embed="rId2"/>
          <a:stretch>
            <a:fillRect/>
          </a:stretch>
        </p:blipFill>
        <p:spPr>
          <a:xfrm>
            <a:off x="1384785" y="1488482"/>
            <a:ext cx="9316607" cy="4844635"/>
          </a:xfrm>
          <a:prstGeom prst="rect">
            <a:avLst/>
          </a:prstGeom>
        </p:spPr>
      </p:pic>
    </p:spTree>
    <p:extLst>
      <p:ext uri="{BB962C8B-B14F-4D97-AF65-F5344CB8AC3E}">
        <p14:creationId xmlns:p14="http://schemas.microsoft.com/office/powerpoint/2010/main" val="294733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76AB0-53A6-BDCB-1183-F2EE84337D71}"/>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5200" kern="1200" dirty="0">
                <a:solidFill>
                  <a:schemeClr val="tx1"/>
                </a:solidFill>
                <a:latin typeface="Times New Roman" panose="02020603050405020304" pitchFamily="18" charset="0"/>
                <a:cs typeface="Times New Roman" panose="02020603050405020304" pitchFamily="18" charset="0"/>
              </a:rPr>
              <a:t>Data Modelling </a:t>
            </a:r>
          </a:p>
        </p:txBody>
      </p:sp>
      <p:pic>
        <p:nvPicPr>
          <p:cNvPr id="5" name="Picture 4">
            <a:extLst>
              <a:ext uri="{FF2B5EF4-FFF2-40B4-BE49-F238E27FC236}">
                <a16:creationId xmlns:a16="http://schemas.microsoft.com/office/drawing/2014/main" id="{78D5006D-5736-612F-187F-5C85DC3EA677}"/>
              </a:ext>
            </a:extLst>
          </p:cNvPr>
          <p:cNvPicPr>
            <a:picLocks noChangeAspect="1"/>
          </p:cNvPicPr>
          <p:nvPr/>
        </p:nvPicPr>
        <p:blipFill>
          <a:blip r:embed="rId2"/>
          <a:stretch>
            <a:fillRect/>
          </a:stretch>
        </p:blipFill>
        <p:spPr>
          <a:xfrm>
            <a:off x="2476340" y="1845426"/>
            <a:ext cx="7236266" cy="4450303"/>
          </a:xfrm>
          <a:prstGeom prst="rect">
            <a:avLst/>
          </a:prstGeom>
        </p:spPr>
      </p:pic>
    </p:spTree>
    <p:extLst>
      <p:ext uri="{BB962C8B-B14F-4D97-AF65-F5344CB8AC3E}">
        <p14:creationId xmlns:p14="http://schemas.microsoft.com/office/powerpoint/2010/main" val="362029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43702-DAEA-A659-5789-26DB27227DAB}"/>
              </a:ext>
            </a:extLst>
          </p:cNvPr>
          <p:cNvSpPr>
            <a:spLocks noGrp="1"/>
          </p:cNvSpPr>
          <p:nvPr>
            <p:ph type="title"/>
          </p:nvPr>
        </p:nvSpPr>
        <p:spPr>
          <a:xfrm>
            <a:off x="838199" y="347665"/>
            <a:ext cx="11002347" cy="930630"/>
          </a:xfrm>
        </p:spPr>
        <p:txBody>
          <a:bodyPr vert="horz" lIns="91440" tIns="45720" rIns="91440" bIns="45720" rtlCol="0" anchor="ctr">
            <a:normAutofit/>
          </a:bodyPr>
          <a:lstStyle/>
          <a:p>
            <a:pPr algn="ctr"/>
            <a:r>
              <a:rPr lang="en-US" sz="5200" kern="1200" dirty="0">
                <a:solidFill>
                  <a:schemeClr val="tx1"/>
                </a:solidFill>
                <a:latin typeface="Times New Roman" panose="02020603050405020304" pitchFamily="18" charset="0"/>
                <a:cs typeface="Times New Roman" panose="02020603050405020304" pitchFamily="18" charset="0"/>
              </a:rPr>
              <a:t>Dashboard</a:t>
            </a:r>
          </a:p>
        </p:txBody>
      </p:sp>
      <p:pic>
        <p:nvPicPr>
          <p:cNvPr id="5" name="Content Placeholder 4">
            <a:extLst>
              <a:ext uri="{FF2B5EF4-FFF2-40B4-BE49-F238E27FC236}">
                <a16:creationId xmlns:a16="http://schemas.microsoft.com/office/drawing/2014/main" id="{60CAD99F-1560-8C32-A638-75D3C919ECD7}"/>
              </a:ext>
            </a:extLst>
          </p:cNvPr>
          <p:cNvPicPr>
            <a:picLocks noGrp="1" noChangeAspect="1"/>
          </p:cNvPicPr>
          <p:nvPr>
            <p:ph idx="1"/>
          </p:nvPr>
        </p:nvPicPr>
        <p:blipFill>
          <a:blip r:embed="rId2"/>
          <a:stretch>
            <a:fillRect/>
          </a:stretch>
        </p:blipFill>
        <p:spPr>
          <a:xfrm>
            <a:off x="1562180" y="1278295"/>
            <a:ext cx="9554384" cy="5398227"/>
          </a:xfrm>
          <a:prstGeom prst="rect">
            <a:avLst/>
          </a:prstGeom>
        </p:spPr>
      </p:pic>
    </p:spTree>
    <p:extLst>
      <p:ext uri="{BB962C8B-B14F-4D97-AF65-F5344CB8AC3E}">
        <p14:creationId xmlns:p14="http://schemas.microsoft.com/office/powerpoint/2010/main" val="281369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52644E9-A4EC-3C41-F950-F2AC513C71C5}"/>
              </a:ext>
            </a:extLst>
          </p:cNvPr>
          <p:cNvSpPr>
            <a:spLocks noGrp="1" noChangeArrowheads="1"/>
          </p:cNvSpPr>
          <p:nvPr>
            <p:ph idx="1"/>
          </p:nvPr>
        </p:nvSpPr>
        <p:spPr bwMode="auto">
          <a:xfrm>
            <a:off x="838200" y="1125121"/>
            <a:ext cx="10965024" cy="575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AutoNum type="arabicPeriod"/>
              <a:tabLst/>
            </a:pPr>
            <a:r>
              <a:rPr lang="en-US" altLang="en-US" sz="1800" b="1" dirty="0">
                <a:solidFill>
                  <a:srgbClr val="000000"/>
                </a:solidFill>
                <a:latin typeface="Times New Roman" panose="02020603050405020304" pitchFamily="18" charset="0"/>
                <a:cs typeface="Times New Roman" panose="02020603050405020304" pitchFamily="18" charset="0"/>
              </a:rPr>
              <a:t>Card visuals exhibit Key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Performance Indicators (KPIs):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Revenue Breakdown by Category:</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Donut chart visualizes revenue segregation between Luxury and Business categories.</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Property-wise Metrics Display:</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Table showcases all key metrics categorized by property</a:t>
            </a:r>
          </a:p>
          <a:p>
            <a:pPr marL="0" marR="0" lvl="0" indent="0" algn="just" defTabSz="914400" rtl="0" eaLnBrk="0" fontAlgn="base" latinLnBrk="0" hangingPunct="0">
              <a:lnSpc>
                <a:spcPct val="150000"/>
              </a:lnSpc>
              <a:spcBef>
                <a:spcPct val="0"/>
              </a:spcBef>
              <a:spcAft>
                <a:spcPct val="0"/>
              </a:spcAft>
              <a:buClrTx/>
              <a:buSzTx/>
              <a:buNone/>
              <a:tabLst/>
            </a:pPr>
            <a:r>
              <a:rPr lang="en-US" altLang="en-US" sz="1800" dirty="0">
                <a:solidFill>
                  <a:srgbClr val="000000"/>
                </a:solidFill>
                <a:latin typeface="Times New Roman" panose="02020603050405020304" pitchFamily="18" charset="0"/>
                <a:cs typeface="Times New Roman" panose="02020603050405020304" pitchFamily="18" charset="0"/>
              </a:rPr>
              <a:t>4.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Trend Analysis Visualization: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Line chart demonstrates correlations among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RevPar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ADR, and Occupancy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Booking Platform Insights:</a:t>
            </a:r>
            <a:endParaRPr lang="en-US" altLang="en-US" sz="18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Line and Clustered Column chart visualizes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Realisation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and ADR per booking platform.</a:t>
            </a:r>
          </a:p>
          <a:p>
            <a:pPr marL="0" indent="0" algn="just">
              <a:lnSpc>
                <a:spcPct val="150000"/>
              </a:lnSpc>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Each feature provides in-depth insights into revenue, room metrics, trend analysis, and booking platform performance, facilitating comprehensive data assessment and decision-making.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0815BF5-4C3B-C605-1BA9-C9B8C6530449}"/>
              </a:ext>
            </a:extLst>
          </p:cNvPr>
          <p:cNvSpPr>
            <a:spLocks noGrp="1"/>
          </p:cNvSpPr>
          <p:nvPr>
            <p:ph type="title"/>
          </p:nvPr>
        </p:nvSpPr>
        <p:spPr>
          <a:xfrm>
            <a:off x="838200" y="365126"/>
            <a:ext cx="10515600" cy="759996"/>
          </a:xfrm>
        </p:spPr>
        <p:txBody>
          <a:bodyPr>
            <a:normAutofit fontScale="90000"/>
          </a:bodyPr>
          <a:lstStyle/>
          <a:p>
            <a:pPr algn="ctr"/>
            <a:br>
              <a:rPr kumimoji="0" lang="en-US" altLang="en-US" sz="4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4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Overview of Dashboard</a:t>
            </a:r>
            <a:b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17660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696</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AtliQ Hotel   A case study to visualize Key Performance Indicator of Hospitality domain.</vt:lpstr>
      <vt:lpstr>Business objective</vt:lpstr>
      <vt:lpstr>Problem statement / Project scope</vt:lpstr>
      <vt:lpstr>Solution approach</vt:lpstr>
      <vt:lpstr>Solution Approach</vt:lpstr>
      <vt:lpstr>Extract, Load and Transform data(ETL)  in Power Query</vt:lpstr>
      <vt:lpstr>Data Modelling </vt:lpstr>
      <vt:lpstr>Dashboard</vt:lpstr>
      <vt:lpstr> Overview of Dashboard </vt:lpstr>
      <vt:lpstr>Features of the dashboard</vt:lpstr>
      <vt:lpstr>Key Insight: 1</vt:lpstr>
      <vt:lpstr>PowerPoint Presentation</vt:lpstr>
      <vt:lpstr>Insight No. 2</vt:lpstr>
      <vt:lpstr>Insight No. 3</vt:lpstr>
      <vt:lpstr>Link for the live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A case study to visualize Key Performance Indicator of Hospitality domain.</dc:title>
  <dc:creator>Kapil</dc:creator>
  <cp:lastModifiedBy>Kapil</cp:lastModifiedBy>
  <cp:revision>2</cp:revision>
  <dcterms:created xsi:type="dcterms:W3CDTF">2023-11-15T03:40:49Z</dcterms:created>
  <dcterms:modified xsi:type="dcterms:W3CDTF">2023-11-15T05:58:16Z</dcterms:modified>
</cp:coreProperties>
</file>