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3" r:id="rId4"/>
    <p:sldId id="264" r:id="rId5"/>
    <p:sldId id="265" r:id="rId6"/>
    <p:sldId id="277" r:id="rId7"/>
    <p:sldId id="278" r:id="rId8"/>
    <p:sldId id="279" r:id="rId9"/>
    <p:sldId id="280" r:id="rId10"/>
    <p:sldId id="274" r:id="rId11"/>
    <p:sldId id="276" r:id="rId12"/>
    <p:sldId id="258" r:id="rId13"/>
    <p:sldId id="259" r:id="rId14"/>
    <p:sldId id="260" r:id="rId15"/>
    <p:sldId id="261" r:id="rId16"/>
    <p:sldId id="281" r:id="rId17"/>
    <p:sldId id="275"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FDD9EB-50FE-41E6-AC9A-377F3861A616}" type="datetimeFigureOut">
              <a:rPr lang="en-IN" smtClean="0"/>
              <a:t>11-11-2023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728E7-BA96-4298-9FA0-ECDF811B46DC}" type="slidenum">
              <a:rPr lang="en-IN" smtClean="0"/>
              <a:t>‹#›</a:t>
            </a:fld>
            <a:endParaRPr lang="en-IN"/>
          </a:p>
        </p:txBody>
      </p:sp>
    </p:spTree>
    <p:extLst>
      <p:ext uri="{BB962C8B-B14F-4D97-AF65-F5344CB8AC3E}">
        <p14:creationId xmlns:p14="http://schemas.microsoft.com/office/powerpoint/2010/main" val="185100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pivotTable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Net Sales Performance over Time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scatterChart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waterfallChart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ribbonChart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BA15-2E3C-B568-3426-884EA2E230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A6DCC1-EC2B-66E3-7F9A-27A5518E1C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36735A-1DD6-8387-F582-886C61653095}"/>
              </a:ext>
            </a:extLst>
          </p:cNvPr>
          <p:cNvSpPr>
            <a:spLocks noGrp="1"/>
          </p:cNvSpPr>
          <p:nvPr>
            <p:ph type="dt" sz="half" idx="10"/>
          </p:nvPr>
        </p:nvSpPr>
        <p:spPr/>
        <p:txBody>
          <a:bodyPr/>
          <a:lstStyle/>
          <a:p>
            <a:fld id="{F19EEB30-EFB0-43E4-BD1C-5AF26E029226}" type="datetimeFigureOut">
              <a:rPr lang="en-IN" smtClean="0"/>
              <a:t>11-11-2023</a:t>
            </a:fld>
            <a:endParaRPr lang="en-IN"/>
          </a:p>
        </p:txBody>
      </p:sp>
      <p:sp>
        <p:nvSpPr>
          <p:cNvPr id="5" name="Footer Placeholder 4">
            <a:extLst>
              <a:ext uri="{FF2B5EF4-FFF2-40B4-BE49-F238E27FC236}">
                <a16:creationId xmlns:a16="http://schemas.microsoft.com/office/drawing/2014/main" id="{6E53EE71-02A1-CF6A-2C47-5C8C317C81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D2F7D-3EE6-66DA-7F58-CB5B120EB903}"/>
              </a:ext>
            </a:extLst>
          </p:cNvPr>
          <p:cNvSpPr>
            <a:spLocks noGrp="1"/>
          </p:cNvSpPr>
          <p:nvPr>
            <p:ph type="sldNum" sz="quarter" idx="12"/>
          </p:nvPr>
        </p:nvSpPr>
        <p:spPr/>
        <p:txBody>
          <a:bodyPr/>
          <a:lstStyle/>
          <a:p>
            <a:fld id="{76965828-B3EA-4FCB-B10E-7B9A2B896FB0}" type="slidenum">
              <a:rPr lang="en-IN" smtClean="0"/>
              <a:t>‹#›</a:t>
            </a:fld>
            <a:endParaRPr lang="en-IN"/>
          </a:p>
        </p:txBody>
      </p:sp>
    </p:spTree>
    <p:extLst>
      <p:ext uri="{BB962C8B-B14F-4D97-AF65-F5344CB8AC3E}">
        <p14:creationId xmlns:p14="http://schemas.microsoft.com/office/powerpoint/2010/main" val="3049522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9833-54F2-D754-8F28-31DD234E64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07FF31-0D92-5227-2301-CEA09BD2A3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784205-7523-9458-44CA-C2FFAB5CA787}"/>
              </a:ext>
            </a:extLst>
          </p:cNvPr>
          <p:cNvSpPr>
            <a:spLocks noGrp="1"/>
          </p:cNvSpPr>
          <p:nvPr>
            <p:ph type="dt" sz="half" idx="10"/>
          </p:nvPr>
        </p:nvSpPr>
        <p:spPr/>
        <p:txBody>
          <a:bodyPr/>
          <a:lstStyle/>
          <a:p>
            <a:fld id="{F19EEB30-EFB0-43E4-BD1C-5AF26E029226}" type="datetimeFigureOut">
              <a:rPr lang="en-IN" smtClean="0"/>
              <a:t>11-11-2023</a:t>
            </a:fld>
            <a:endParaRPr lang="en-IN"/>
          </a:p>
        </p:txBody>
      </p:sp>
      <p:sp>
        <p:nvSpPr>
          <p:cNvPr id="5" name="Footer Placeholder 4">
            <a:extLst>
              <a:ext uri="{FF2B5EF4-FFF2-40B4-BE49-F238E27FC236}">
                <a16:creationId xmlns:a16="http://schemas.microsoft.com/office/drawing/2014/main" id="{B9DADF73-A7EC-2723-9467-D5949BAFF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8050E8-C47F-72CC-F5C8-2CAE34B83F6F}"/>
              </a:ext>
            </a:extLst>
          </p:cNvPr>
          <p:cNvSpPr>
            <a:spLocks noGrp="1"/>
          </p:cNvSpPr>
          <p:nvPr>
            <p:ph type="sldNum" sz="quarter" idx="12"/>
          </p:nvPr>
        </p:nvSpPr>
        <p:spPr/>
        <p:txBody>
          <a:bodyPr/>
          <a:lstStyle/>
          <a:p>
            <a:fld id="{76965828-B3EA-4FCB-B10E-7B9A2B896FB0}" type="slidenum">
              <a:rPr lang="en-IN" smtClean="0"/>
              <a:t>‹#›</a:t>
            </a:fld>
            <a:endParaRPr lang="en-IN"/>
          </a:p>
        </p:txBody>
      </p:sp>
    </p:spTree>
    <p:extLst>
      <p:ext uri="{BB962C8B-B14F-4D97-AF65-F5344CB8AC3E}">
        <p14:creationId xmlns:p14="http://schemas.microsoft.com/office/powerpoint/2010/main" val="61320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FCD475-37C0-A95B-261C-BB44E25423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5EE45F-AFF9-E29F-4CDA-A657FA9BD7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9F7180-CB78-4003-EA8C-A74DFFE35154}"/>
              </a:ext>
            </a:extLst>
          </p:cNvPr>
          <p:cNvSpPr>
            <a:spLocks noGrp="1"/>
          </p:cNvSpPr>
          <p:nvPr>
            <p:ph type="dt" sz="half" idx="10"/>
          </p:nvPr>
        </p:nvSpPr>
        <p:spPr/>
        <p:txBody>
          <a:bodyPr/>
          <a:lstStyle/>
          <a:p>
            <a:fld id="{F19EEB30-EFB0-43E4-BD1C-5AF26E029226}" type="datetimeFigureOut">
              <a:rPr lang="en-IN" smtClean="0"/>
              <a:t>11-11-2023</a:t>
            </a:fld>
            <a:endParaRPr lang="en-IN"/>
          </a:p>
        </p:txBody>
      </p:sp>
      <p:sp>
        <p:nvSpPr>
          <p:cNvPr id="5" name="Footer Placeholder 4">
            <a:extLst>
              <a:ext uri="{FF2B5EF4-FFF2-40B4-BE49-F238E27FC236}">
                <a16:creationId xmlns:a16="http://schemas.microsoft.com/office/drawing/2014/main" id="{CAE87575-E43B-BA09-B3DB-6D01940DC2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AF9F46-67C3-42BC-4EF3-598C4579EB1E}"/>
              </a:ext>
            </a:extLst>
          </p:cNvPr>
          <p:cNvSpPr>
            <a:spLocks noGrp="1"/>
          </p:cNvSpPr>
          <p:nvPr>
            <p:ph type="sldNum" sz="quarter" idx="12"/>
          </p:nvPr>
        </p:nvSpPr>
        <p:spPr/>
        <p:txBody>
          <a:bodyPr/>
          <a:lstStyle/>
          <a:p>
            <a:fld id="{76965828-B3EA-4FCB-B10E-7B9A2B896FB0}" type="slidenum">
              <a:rPr lang="en-IN" smtClean="0"/>
              <a:t>‹#›</a:t>
            </a:fld>
            <a:endParaRPr lang="en-IN"/>
          </a:p>
        </p:txBody>
      </p:sp>
    </p:spTree>
    <p:extLst>
      <p:ext uri="{BB962C8B-B14F-4D97-AF65-F5344CB8AC3E}">
        <p14:creationId xmlns:p14="http://schemas.microsoft.com/office/powerpoint/2010/main" val="407239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7F727-1C61-1C9F-C5E4-C52F197FB7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4609B5-9F37-4D1A-4E81-CD7B8336AF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90A14E-6D91-12BA-C8B3-F3A02361AC54}"/>
              </a:ext>
            </a:extLst>
          </p:cNvPr>
          <p:cNvSpPr>
            <a:spLocks noGrp="1"/>
          </p:cNvSpPr>
          <p:nvPr>
            <p:ph type="dt" sz="half" idx="10"/>
          </p:nvPr>
        </p:nvSpPr>
        <p:spPr/>
        <p:txBody>
          <a:bodyPr/>
          <a:lstStyle/>
          <a:p>
            <a:fld id="{F19EEB30-EFB0-43E4-BD1C-5AF26E029226}" type="datetimeFigureOut">
              <a:rPr lang="en-IN" smtClean="0"/>
              <a:t>11-11-2023</a:t>
            </a:fld>
            <a:endParaRPr lang="en-IN"/>
          </a:p>
        </p:txBody>
      </p:sp>
      <p:sp>
        <p:nvSpPr>
          <p:cNvPr id="5" name="Footer Placeholder 4">
            <a:extLst>
              <a:ext uri="{FF2B5EF4-FFF2-40B4-BE49-F238E27FC236}">
                <a16:creationId xmlns:a16="http://schemas.microsoft.com/office/drawing/2014/main" id="{AEFAC33F-830C-CED6-271A-407797A899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936625-3C2C-DB01-A76B-2703DCC601E3}"/>
              </a:ext>
            </a:extLst>
          </p:cNvPr>
          <p:cNvSpPr>
            <a:spLocks noGrp="1"/>
          </p:cNvSpPr>
          <p:nvPr>
            <p:ph type="sldNum" sz="quarter" idx="12"/>
          </p:nvPr>
        </p:nvSpPr>
        <p:spPr/>
        <p:txBody>
          <a:bodyPr/>
          <a:lstStyle/>
          <a:p>
            <a:fld id="{76965828-B3EA-4FCB-B10E-7B9A2B896FB0}" type="slidenum">
              <a:rPr lang="en-IN" smtClean="0"/>
              <a:t>‹#›</a:t>
            </a:fld>
            <a:endParaRPr lang="en-IN"/>
          </a:p>
        </p:txBody>
      </p:sp>
    </p:spTree>
    <p:extLst>
      <p:ext uri="{BB962C8B-B14F-4D97-AF65-F5344CB8AC3E}">
        <p14:creationId xmlns:p14="http://schemas.microsoft.com/office/powerpoint/2010/main" val="3096718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FB5D-3C26-4F63-0185-8601F03A88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58EDDB-E42F-8170-8C89-5566A66119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29F602-647B-0FF3-BC18-DA1DC81FBFFF}"/>
              </a:ext>
            </a:extLst>
          </p:cNvPr>
          <p:cNvSpPr>
            <a:spLocks noGrp="1"/>
          </p:cNvSpPr>
          <p:nvPr>
            <p:ph type="dt" sz="half" idx="10"/>
          </p:nvPr>
        </p:nvSpPr>
        <p:spPr/>
        <p:txBody>
          <a:bodyPr/>
          <a:lstStyle/>
          <a:p>
            <a:fld id="{F19EEB30-EFB0-43E4-BD1C-5AF26E029226}" type="datetimeFigureOut">
              <a:rPr lang="en-IN" smtClean="0"/>
              <a:t>11-11-2023</a:t>
            </a:fld>
            <a:endParaRPr lang="en-IN"/>
          </a:p>
        </p:txBody>
      </p:sp>
      <p:sp>
        <p:nvSpPr>
          <p:cNvPr id="5" name="Footer Placeholder 4">
            <a:extLst>
              <a:ext uri="{FF2B5EF4-FFF2-40B4-BE49-F238E27FC236}">
                <a16:creationId xmlns:a16="http://schemas.microsoft.com/office/drawing/2014/main" id="{9C8AA3FE-72CD-12CE-E95D-639D69966D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C37151-7E60-C5D7-F54C-64B10CA363D6}"/>
              </a:ext>
            </a:extLst>
          </p:cNvPr>
          <p:cNvSpPr>
            <a:spLocks noGrp="1"/>
          </p:cNvSpPr>
          <p:nvPr>
            <p:ph type="sldNum" sz="quarter" idx="12"/>
          </p:nvPr>
        </p:nvSpPr>
        <p:spPr/>
        <p:txBody>
          <a:bodyPr/>
          <a:lstStyle/>
          <a:p>
            <a:fld id="{76965828-B3EA-4FCB-B10E-7B9A2B896FB0}" type="slidenum">
              <a:rPr lang="en-IN" smtClean="0"/>
              <a:t>‹#›</a:t>
            </a:fld>
            <a:endParaRPr lang="en-IN"/>
          </a:p>
        </p:txBody>
      </p:sp>
    </p:spTree>
    <p:extLst>
      <p:ext uri="{BB962C8B-B14F-4D97-AF65-F5344CB8AC3E}">
        <p14:creationId xmlns:p14="http://schemas.microsoft.com/office/powerpoint/2010/main" val="2616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E9C2-7379-2F93-F404-BFE1F5DA79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7B1899-80D3-2811-3B61-8919DF64AB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E5A870-9A75-D01E-204B-1E177D9EBD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0932FC-D520-E920-5F03-A037E759E2A7}"/>
              </a:ext>
            </a:extLst>
          </p:cNvPr>
          <p:cNvSpPr>
            <a:spLocks noGrp="1"/>
          </p:cNvSpPr>
          <p:nvPr>
            <p:ph type="dt" sz="half" idx="10"/>
          </p:nvPr>
        </p:nvSpPr>
        <p:spPr/>
        <p:txBody>
          <a:bodyPr/>
          <a:lstStyle/>
          <a:p>
            <a:fld id="{F19EEB30-EFB0-43E4-BD1C-5AF26E029226}" type="datetimeFigureOut">
              <a:rPr lang="en-IN" smtClean="0"/>
              <a:t>11-11-2023</a:t>
            </a:fld>
            <a:endParaRPr lang="en-IN"/>
          </a:p>
        </p:txBody>
      </p:sp>
      <p:sp>
        <p:nvSpPr>
          <p:cNvPr id="6" name="Footer Placeholder 5">
            <a:extLst>
              <a:ext uri="{FF2B5EF4-FFF2-40B4-BE49-F238E27FC236}">
                <a16:creationId xmlns:a16="http://schemas.microsoft.com/office/drawing/2014/main" id="{41E56F4A-8942-FBB3-3F69-743B9DD71B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357359-4929-3C3D-825E-39ED78CDBAA4}"/>
              </a:ext>
            </a:extLst>
          </p:cNvPr>
          <p:cNvSpPr>
            <a:spLocks noGrp="1"/>
          </p:cNvSpPr>
          <p:nvPr>
            <p:ph type="sldNum" sz="quarter" idx="12"/>
          </p:nvPr>
        </p:nvSpPr>
        <p:spPr/>
        <p:txBody>
          <a:bodyPr/>
          <a:lstStyle/>
          <a:p>
            <a:fld id="{76965828-B3EA-4FCB-B10E-7B9A2B896FB0}" type="slidenum">
              <a:rPr lang="en-IN" smtClean="0"/>
              <a:t>‹#›</a:t>
            </a:fld>
            <a:endParaRPr lang="en-IN"/>
          </a:p>
        </p:txBody>
      </p:sp>
    </p:spTree>
    <p:extLst>
      <p:ext uri="{BB962C8B-B14F-4D97-AF65-F5344CB8AC3E}">
        <p14:creationId xmlns:p14="http://schemas.microsoft.com/office/powerpoint/2010/main" val="1352328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A054-AC32-8474-0D91-4689E89517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1F3554-F4AE-762C-190F-6B6A4AE536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2FAD17-DB8E-234B-677D-A0E5F002C9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3431DF-8B8B-5D22-5BA4-3A222621A4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721455-6F64-9215-64F7-9E4E7DBC88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86CF8C-D302-8A21-81DD-07FFEC176A29}"/>
              </a:ext>
            </a:extLst>
          </p:cNvPr>
          <p:cNvSpPr>
            <a:spLocks noGrp="1"/>
          </p:cNvSpPr>
          <p:nvPr>
            <p:ph type="dt" sz="half" idx="10"/>
          </p:nvPr>
        </p:nvSpPr>
        <p:spPr/>
        <p:txBody>
          <a:bodyPr/>
          <a:lstStyle/>
          <a:p>
            <a:fld id="{F19EEB30-EFB0-43E4-BD1C-5AF26E029226}" type="datetimeFigureOut">
              <a:rPr lang="en-IN" smtClean="0"/>
              <a:t>11-11-2023</a:t>
            </a:fld>
            <a:endParaRPr lang="en-IN"/>
          </a:p>
        </p:txBody>
      </p:sp>
      <p:sp>
        <p:nvSpPr>
          <p:cNvPr id="8" name="Footer Placeholder 7">
            <a:extLst>
              <a:ext uri="{FF2B5EF4-FFF2-40B4-BE49-F238E27FC236}">
                <a16:creationId xmlns:a16="http://schemas.microsoft.com/office/drawing/2014/main" id="{0AE773B4-9B9C-6CC2-42A5-3685C5431C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D73A22-7B77-8A1A-17B9-59034A486A11}"/>
              </a:ext>
            </a:extLst>
          </p:cNvPr>
          <p:cNvSpPr>
            <a:spLocks noGrp="1"/>
          </p:cNvSpPr>
          <p:nvPr>
            <p:ph type="sldNum" sz="quarter" idx="12"/>
          </p:nvPr>
        </p:nvSpPr>
        <p:spPr/>
        <p:txBody>
          <a:bodyPr/>
          <a:lstStyle/>
          <a:p>
            <a:fld id="{76965828-B3EA-4FCB-B10E-7B9A2B896FB0}" type="slidenum">
              <a:rPr lang="en-IN" smtClean="0"/>
              <a:t>‹#›</a:t>
            </a:fld>
            <a:endParaRPr lang="en-IN"/>
          </a:p>
        </p:txBody>
      </p:sp>
    </p:spTree>
    <p:extLst>
      <p:ext uri="{BB962C8B-B14F-4D97-AF65-F5344CB8AC3E}">
        <p14:creationId xmlns:p14="http://schemas.microsoft.com/office/powerpoint/2010/main" val="259985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46F5-BF19-65B6-7B89-DFCB86906A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52B1F2-CA18-210F-1C7D-040BD8476266}"/>
              </a:ext>
            </a:extLst>
          </p:cNvPr>
          <p:cNvSpPr>
            <a:spLocks noGrp="1"/>
          </p:cNvSpPr>
          <p:nvPr>
            <p:ph type="dt" sz="half" idx="10"/>
          </p:nvPr>
        </p:nvSpPr>
        <p:spPr/>
        <p:txBody>
          <a:bodyPr/>
          <a:lstStyle/>
          <a:p>
            <a:fld id="{F19EEB30-EFB0-43E4-BD1C-5AF26E029226}" type="datetimeFigureOut">
              <a:rPr lang="en-IN" smtClean="0"/>
              <a:t>11-11-2023</a:t>
            </a:fld>
            <a:endParaRPr lang="en-IN"/>
          </a:p>
        </p:txBody>
      </p:sp>
      <p:sp>
        <p:nvSpPr>
          <p:cNvPr id="4" name="Footer Placeholder 3">
            <a:extLst>
              <a:ext uri="{FF2B5EF4-FFF2-40B4-BE49-F238E27FC236}">
                <a16:creationId xmlns:a16="http://schemas.microsoft.com/office/drawing/2014/main" id="{5143B4A2-1907-0387-7244-882456EDCC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56C3BE-452E-0762-8D34-C39DDC94816C}"/>
              </a:ext>
            </a:extLst>
          </p:cNvPr>
          <p:cNvSpPr>
            <a:spLocks noGrp="1"/>
          </p:cNvSpPr>
          <p:nvPr>
            <p:ph type="sldNum" sz="quarter" idx="12"/>
          </p:nvPr>
        </p:nvSpPr>
        <p:spPr/>
        <p:txBody>
          <a:bodyPr/>
          <a:lstStyle/>
          <a:p>
            <a:fld id="{76965828-B3EA-4FCB-B10E-7B9A2B896FB0}" type="slidenum">
              <a:rPr lang="en-IN" smtClean="0"/>
              <a:t>‹#›</a:t>
            </a:fld>
            <a:endParaRPr lang="en-IN"/>
          </a:p>
        </p:txBody>
      </p:sp>
    </p:spTree>
    <p:extLst>
      <p:ext uri="{BB962C8B-B14F-4D97-AF65-F5344CB8AC3E}">
        <p14:creationId xmlns:p14="http://schemas.microsoft.com/office/powerpoint/2010/main" val="425085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A38C47-0F60-DEB8-A89F-50583BBCD38D}"/>
              </a:ext>
            </a:extLst>
          </p:cNvPr>
          <p:cNvSpPr>
            <a:spLocks noGrp="1"/>
          </p:cNvSpPr>
          <p:nvPr>
            <p:ph type="dt" sz="half" idx="10"/>
          </p:nvPr>
        </p:nvSpPr>
        <p:spPr/>
        <p:txBody>
          <a:bodyPr/>
          <a:lstStyle/>
          <a:p>
            <a:fld id="{F19EEB30-EFB0-43E4-BD1C-5AF26E029226}" type="datetimeFigureOut">
              <a:rPr lang="en-IN" smtClean="0"/>
              <a:t>11-11-2023</a:t>
            </a:fld>
            <a:endParaRPr lang="en-IN"/>
          </a:p>
        </p:txBody>
      </p:sp>
      <p:sp>
        <p:nvSpPr>
          <p:cNvPr id="3" name="Footer Placeholder 2">
            <a:extLst>
              <a:ext uri="{FF2B5EF4-FFF2-40B4-BE49-F238E27FC236}">
                <a16:creationId xmlns:a16="http://schemas.microsoft.com/office/drawing/2014/main" id="{04C3B5BD-D055-D36C-83C0-205CA48AD1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ACE829-643F-1D46-85AE-9B34DC1891CE}"/>
              </a:ext>
            </a:extLst>
          </p:cNvPr>
          <p:cNvSpPr>
            <a:spLocks noGrp="1"/>
          </p:cNvSpPr>
          <p:nvPr>
            <p:ph type="sldNum" sz="quarter" idx="12"/>
          </p:nvPr>
        </p:nvSpPr>
        <p:spPr/>
        <p:txBody>
          <a:bodyPr/>
          <a:lstStyle/>
          <a:p>
            <a:fld id="{76965828-B3EA-4FCB-B10E-7B9A2B896FB0}" type="slidenum">
              <a:rPr lang="en-IN" smtClean="0"/>
              <a:t>‹#›</a:t>
            </a:fld>
            <a:endParaRPr lang="en-IN"/>
          </a:p>
        </p:txBody>
      </p:sp>
    </p:spTree>
    <p:extLst>
      <p:ext uri="{BB962C8B-B14F-4D97-AF65-F5344CB8AC3E}">
        <p14:creationId xmlns:p14="http://schemas.microsoft.com/office/powerpoint/2010/main" val="3668108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332D0-BEE4-4480-9D8D-E857083C07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0219C3-1F61-EBB3-7C6C-E17A44DAD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4761D0-EFC1-6CB3-B472-4FE592614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5F6D4C-4FD9-EB41-635D-56DA1627E73A}"/>
              </a:ext>
            </a:extLst>
          </p:cNvPr>
          <p:cNvSpPr>
            <a:spLocks noGrp="1"/>
          </p:cNvSpPr>
          <p:nvPr>
            <p:ph type="dt" sz="half" idx="10"/>
          </p:nvPr>
        </p:nvSpPr>
        <p:spPr/>
        <p:txBody>
          <a:bodyPr/>
          <a:lstStyle/>
          <a:p>
            <a:fld id="{F19EEB30-EFB0-43E4-BD1C-5AF26E029226}" type="datetimeFigureOut">
              <a:rPr lang="en-IN" smtClean="0"/>
              <a:t>11-11-2023</a:t>
            </a:fld>
            <a:endParaRPr lang="en-IN"/>
          </a:p>
        </p:txBody>
      </p:sp>
      <p:sp>
        <p:nvSpPr>
          <p:cNvPr id="6" name="Footer Placeholder 5">
            <a:extLst>
              <a:ext uri="{FF2B5EF4-FFF2-40B4-BE49-F238E27FC236}">
                <a16:creationId xmlns:a16="http://schemas.microsoft.com/office/drawing/2014/main" id="{053F0ACD-968B-1F79-3275-EF9A131571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427151-ED95-DB8A-192E-3D8D5F7B1F10}"/>
              </a:ext>
            </a:extLst>
          </p:cNvPr>
          <p:cNvSpPr>
            <a:spLocks noGrp="1"/>
          </p:cNvSpPr>
          <p:nvPr>
            <p:ph type="sldNum" sz="quarter" idx="12"/>
          </p:nvPr>
        </p:nvSpPr>
        <p:spPr/>
        <p:txBody>
          <a:bodyPr/>
          <a:lstStyle/>
          <a:p>
            <a:fld id="{76965828-B3EA-4FCB-B10E-7B9A2B896FB0}" type="slidenum">
              <a:rPr lang="en-IN" smtClean="0"/>
              <a:t>‹#›</a:t>
            </a:fld>
            <a:endParaRPr lang="en-IN"/>
          </a:p>
        </p:txBody>
      </p:sp>
    </p:spTree>
    <p:extLst>
      <p:ext uri="{BB962C8B-B14F-4D97-AF65-F5344CB8AC3E}">
        <p14:creationId xmlns:p14="http://schemas.microsoft.com/office/powerpoint/2010/main" val="3139586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374DF-F4E6-8A7C-A1D3-5CB675E5E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652E34-762C-575D-AA6C-875FDAADF9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6E7EC6-608B-3018-A1B4-628803E73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D77C28-A00E-176F-0CC1-E39F189878AE}"/>
              </a:ext>
            </a:extLst>
          </p:cNvPr>
          <p:cNvSpPr>
            <a:spLocks noGrp="1"/>
          </p:cNvSpPr>
          <p:nvPr>
            <p:ph type="dt" sz="half" idx="10"/>
          </p:nvPr>
        </p:nvSpPr>
        <p:spPr/>
        <p:txBody>
          <a:bodyPr/>
          <a:lstStyle/>
          <a:p>
            <a:fld id="{F19EEB30-EFB0-43E4-BD1C-5AF26E029226}" type="datetimeFigureOut">
              <a:rPr lang="en-IN" smtClean="0"/>
              <a:t>11-11-2023</a:t>
            </a:fld>
            <a:endParaRPr lang="en-IN"/>
          </a:p>
        </p:txBody>
      </p:sp>
      <p:sp>
        <p:nvSpPr>
          <p:cNvPr id="6" name="Footer Placeholder 5">
            <a:extLst>
              <a:ext uri="{FF2B5EF4-FFF2-40B4-BE49-F238E27FC236}">
                <a16:creationId xmlns:a16="http://schemas.microsoft.com/office/drawing/2014/main" id="{537C5FCC-FF00-8CDE-D4FC-47E6ECB8F6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4DDF9C-A436-D167-E30E-134EFDAEE8C0}"/>
              </a:ext>
            </a:extLst>
          </p:cNvPr>
          <p:cNvSpPr>
            <a:spLocks noGrp="1"/>
          </p:cNvSpPr>
          <p:nvPr>
            <p:ph type="sldNum" sz="quarter" idx="12"/>
          </p:nvPr>
        </p:nvSpPr>
        <p:spPr/>
        <p:txBody>
          <a:bodyPr/>
          <a:lstStyle/>
          <a:p>
            <a:fld id="{76965828-B3EA-4FCB-B10E-7B9A2B896FB0}" type="slidenum">
              <a:rPr lang="en-IN" smtClean="0"/>
              <a:t>‹#›</a:t>
            </a:fld>
            <a:endParaRPr lang="en-IN"/>
          </a:p>
        </p:txBody>
      </p:sp>
    </p:spTree>
    <p:extLst>
      <p:ext uri="{BB962C8B-B14F-4D97-AF65-F5344CB8AC3E}">
        <p14:creationId xmlns:p14="http://schemas.microsoft.com/office/powerpoint/2010/main" val="3089896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A60DD4-6709-62ED-8DA9-6693E1B8A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C883C4-B88E-D754-6372-E2C8AB3CC6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168448-A1D7-274B-5A1C-B653E91C49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EEB30-EFB0-43E4-BD1C-5AF26E029226}" type="datetimeFigureOut">
              <a:rPr lang="en-IN" smtClean="0"/>
              <a:t>11-11-2023</a:t>
            </a:fld>
            <a:endParaRPr lang="en-IN"/>
          </a:p>
        </p:txBody>
      </p:sp>
      <p:sp>
        <p:nvSpPr>
          <p:cNvPr id="5" name="Footer Placeholder 4">
            <a:extLst>
              <a:ext uri="{FF2B5EF4-FFF2-40B4-BE49-F238E27FC236}">
                <a16:creationId xmlns:a16="http://schemas.microsoft.com/office/drawing/2014/main" id="{68BA7F40-7FEF-183B-B14A-1F6803016C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402F70-E0EB-BD6A-AAAA-1C5B5C266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65828-B3EA-4FCB-B10E-7B9A2B896FB0}" type="slidenum">
              <a:rPr lang="en-IN" smtClean="0"/>
              <a:t>‹#›</a:t>
            </a:fld>
            <a:endParaRPr lang="en-IN"/>
          </a:p>
        </p:txBody>
      </p:sp>
    </p:spTree>
    <p:extLst>
      <p:ext uri="{BB962C8B-B14F-4D97-AF65-F5344CB8AC3E}">
        <p14:creationId xmlns:p14="http://schemas.microsoft.com/office/powerpoint/2010/main" val="2384702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71ea5c52-f342-433a-b3ae-d759bafa52e4/?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s://app.powerbi.com/groups/me/reports/71ea5c52-f342-433a-b3ae-d759bafa52e4/?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hyperlink" Target="https://app.powerbi.com/groups/me/reports/71ea5c52-f342-433a-b3ae-d759bafa52e4/?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hyperlink" Target="https://app.powerbi.com/groups/me/reports/71ea5c52-f342-433a-b3ae-d759bafa52e4/?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hyperlink" Target="https://app.powerbi.com/groups/me/reports/71ea5c52-f342-433a-b3ae-d759bafa52e4/?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hyperlink" Target="https://app.powerbi.com/groups/me/reports/71ea5c52-f342-433a-b3ae-d759bafa52e4/?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Naveen-S6/Business_Insights_360/blob/main/README.md#importing-data-into-powerb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ddendanalytics.com/blog/data-modelling-best-practic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9C7E1AA-7887-498F-0442-83A50346D3DE}"/>
              </a:ext>
            </a:extLst>
          </p:cNvPr>
          <p:cNvSpPr>
            <a:spLocks noGrp="1"/>
          </p:cNvSpPr>
          <p:nvPr>
            <p:ph type="ctrTitle"/>
          </p:nvPr>
        </p:nvSpPr>
        <p:spPr>
          <a:xfrm>
            <a:off x="3315031" y="1380754"/>
            <a:ext cx="5561938" cy="2513516"/>
          </a:xfrm>
        </p:spPr>
        <p:txBody>
          <a:bodyPr>
            <a:normAutofit/>
          </a:bodyPr>
          <a:lstStyle/>
          <a:p>
            <a:r>
              <a:rPr lang="en-IN" dirty="0"/>
              <a:t>Business Insight 360</a:t>
            </a: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2320015"/>
      </p:ext>
    </p:extLst>
  </p:cSld>
  <p:clrMapOvr>
    <a:masterClrMapping/>
  </p:clrMapOvr>
  <mc:AlternateContent xmlns:mc="http://schemas.openxmlformats.org/markup-compatibility/2006" xmlns:p14="http://schemas.microsoft.com/office/powerpoint/2010/main">
    <mc:Choice Requires="p14">
      <p:transition spd="slow" p14:dur="2000" advTm="8586"/>
    </mc:Choice>
    <mc:Fallback xmlns="">
      <p:transition spd="slow" advTm="85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5DE6AEB-B096-3222-35FC-CC2D18674FB4}"/>
              </a:ext>
            </a:extLst>
          </p:cNvPr>
          <p:cNvSpPr/>
          <p:nvPr/>
        </p:nvSpPr>
        <p:spPr>
          <a:xfrm>
            <a:off x="486354" y="1039626"/>
            <a:ext cx="2886323" cy="74742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Finance view</a:t>
            </a:r>
          </a:p>
        </p:txBody>
      </p:sp>
      <p:sp>
        <p:nvSpPr>
          <p:cNvPr id="5" name="Rectangle: Rounded Corners 4">
            <a:extLst>
              <a:ext uri="{FF2B5EF4-FFF2-40B4-BE49-F238E27FC236}">
                <a16:creationId xmlns:a16="http://schemas.microsoft.com/office/drawing/2014/main" id="{26770110-3651-ED5E-6BE2-B35537B40C11}"/>
              </a:ext>
            </a:extLst>
          </p:cNvPr>
          <p:cNvSpPr/>
          <p:nvPr/>
        </p:nvSpPr>
        <p:spPr>
          <a:xfrm>
            <a:off x="4026011" y="1039626"/>
            <a:ext cx="7091238" cy="74742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l" fontAlgn="b"/>
            <a:r>
              <a:rPr lang="en-US" sz="1800" b="0" i="0" u="none" strike="noStrike" cap="none" spc="0" dirty="0">
                <a:solidFill>
                  <a:schemeClr val="tx1"/>
                </a:solidFill>
                <a:effectLst/>
                <a:latin typeface="Times New Roman" panose="02020603050405020304" pitchFamily="18" charset="0"/>
                <a:cs typeface="Times New Roman" panose="02020603050405020304" pitchFamily="18" charset="0"/>
              </a:rPr>
              <a:t>Get  P &amp; L statement for any customer / product / country or aggregation of the above over any time period and More..</a:t>
            </a:r>
          </a:p>
        </p:txBody>
      </p:sp>
      <p:sp>
        <p:nvSpPr>
          <p:cNvPr id="12" name="Rectangle: Rounded Corners 11">
            <a:extLst>
              <a:ext uri="{FF2B5EF4-FFF2-40B4-BE49-F238E27FC236}">
                <a16:creationId xmlns:a16="http://schemas.microsoft.com/office/drawing/2014/main" id="{2EEAAF73-FB74-4F6D-9A5D-D08089D39E03}"/>
              </a:ext>
            </a:extLst>
          </p:cNvPr>
          <p:cNvSpPr/>
          <p:nvPr/>
        </p:nvSpPr>
        <p:spPr>
          <a:xfrm>
            <a:off x="486353" y="2164736"/>
            <a:ext cx="2886323" cy="74742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Sales view</a:t>
            </a:r>
          </a:p>
        </p:txBody>
      </p:sp>
      <p:sp>
        <p:nvSpPr>
          <p:cNvPr id="13" name="Rectangle: Rounded Corners 12">
            <a:extLst>
              <a:ext uri="{FF2B5EF4-FFF2-40B4-BE49-F238E27FC236}">
                <a16:creationId xmlns:a16="http://schemas.microsoft.com/office/drawing/2014/main" id="{9BE9DDA9-1378-095C-1659-0581F9E75283}"/>
              </a:ext>
            </a:extLst>
          </p:cNvPr>
          <p:cNvSpPr/>
          <p:nvPr/>
        </p:nvSpPr>
        <p:spPr>
          <a:xfrm>
            <a:off x="4026011" y="2164736"/>
            <a:ext cx="7091238" cy="74742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l" fontAlgn="b"/>
            <a:r>
              <a:rPr lang="en-US" sz="1800" b="0" i="0" u="none" strike="noStrike" cap="none" spc="0">
                <a:solidFill>
                  <a:schemeClr val="tx1"/>
                </a:solidFill>
                <a:effectLst/>
                <a:latin typeface="Times New Roman" panose="02020603050405020304" pitchFamily="18" charset="0"/>
                <a:cs typeface="Times New Roman" panose="02020603050405020304" pitchFamily="18" charset="0"/>
              </a:rPr>
              <a:t>Analyze the performance of your customer(s) over key metrics like Net Sales, Gross Margin and view the same in profitability / Growth matrix.</a:t>
            </a:r>
            <a:endParaRPr lang="en-US" sz="1800" b="0" i="0" u="none" strike="noStrike" cap="none" spc="0" dirty="0">
              <a:solidFill>
                <a:schemeClr val="tx1"/>
              </a:solidFill>
              <a:effectLst/>
              <a:latin typeface="Times New Roman" panose="02020603050405020304" pitchFamily="18" charset="0"/>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635F0493-19AF-5B38-7318-6D3127BFCF1B}"/>
              </a:ext>
            </a:extLst>
          </p:cNvPr>
          <p:cNvSpPr/>
          <p:nvPr/>
        </p:nvSpPr>
        <p:spPr>
          <a:xfrm>
            <a:off x="486353" y="3289846"/>
            <a:ext cx="2886323" cy="74742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Marketing view</a:t>
            </a:r>
          </a:p>
        </p:txBody>
      </p:sp>
      <p:sp>
        <p:nvSpPr>
          <p:cNvPr id="25" name="Rectangle: Rounded Corners 24">
            <a:extLst>
              <a:ext uri="{FF2B5EF4-FFF2-40B4-BE49-F238E27FC236}">
                <a16:creationId xmlns:a16="http://schemas.microsoft.com/office/drawing/2014/main" id="{EC785BC6-33C8-F7E8-0386-76B619955417}"/>
              </a:ext>
            </a:extLst>
          </p:cNvPr>
          <p:cNvSpPr/>
          <p:nvPr/>
        </p:nvSpPr>
        <p:spPr>
          <a:xfrm>
            <a:off x="4026011" y="3293816"/>
            <a:ext cx="7091238" cy="74742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l" fontAlgn="b"/>
            <a:r>
              <a:rPr lang="en-US" sz="1800" b="0" i="0" u="none" strike="noStrike" cap="none" spc="0">
                <a:solidFill>
                  <a:schemeClr val="tx1"/>
                </a:solidFill>
                <a:effectLst/>
                <a:latin typeface="Times New Roman" panose="02020603050405020304" pitchFamily="18" charset="0"/>
                <a:cs typeface="Times New Roman" panose="02020603050405020304" pitchFamily="18" charset="0"/>
              </a:rPr>
              <a:t>Analyze the performance of your product(s) over key metrics like Net Sales, Gross Margin and view the same in profitability / Growth matrix.</a:t>
            </a:r>
            <a:endParaRPr lang="en-US" sz="1800" b="0" i="0" u="none" strike="noStrike" cap="none" spc="0" dirty="0">
              <a:solidFill>
                <a:schemeClr val="tx1"/>
              </a:solidFill>
              <a:effectLst/>
              <a:latin typeface="Times New Roman" panose="02020603050405020304" pitchFamily="18" charset="0"/>
              <a:cs typeface="Times New Roman" panose="02020603050405020304" pitchFamily="18" charset="0"/>
            </a:endParaRPr>
          </a:p>
        </p:txBody>
      </p:sp>
      <p:sp>
        <p:nvSpPr>
          <p:cNvPr id="26" name="Rectangle: Rounded Corners 25">
            <a:extLst>
              <a:ext uri="{FF2B5EF4-FFF2-40B4-BE49-F238E27FC236}">
                <a16:creationId xmlns:a16="http://schemas.microsoft.com/office/drawing/2014/main" id="{489B705A-4F57-C641-DDE4-7C0336804722}"/>
              </a:ext>
            </a:extLst>
          </p:cNvPr>
          <p:cNvSpPr/>
          <p:nvPr/>
        </p:nvSpPr>
        <p:spPr>
          <a:xfrm>
            <a:off x="486352" y="5549995"/>
            <a:ext cx="2886323" cy="74742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Executive view</a:t>
            </a:r>
          </a:p>
        </p:txBody>
      </p:sp>
      <p:sp>
        <p:nvSpPr>
          <p:cNvPr id="27" name="Rectangle: Rounded Corners 26">
            <a:extLst>
              <a:ext uri="{FF2B5EF4-FFF2-40B4-BE49-F238E27FC236}">
                <a16:creationId xmlns:a16="http://schemas.microsoft.com/office/drawing/2014/main" id="{5508F775-7778-5A1C-F8CC-57672DFDB8EC}"/>
              </a:ext>
            </a:extLst>
          </p:cNvPr>
          <p:cNvSpPr/>
          <p:nvPr/>
        </p:nvSpPr>
        <p:spPr>
          <a:xfrm>
            <a:off x="4026011" y="5551961"/>
            <a:ext cx="7091238" cy="74742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l" fontAlgn="b"/>
            <a:r>
              <a:rPr lang="en-US" sz="1800" b="0" i="0" u="none" strike="noStrike" cap="none" spc="0">
                <a:solidFill>
                  <a:schemeClr val="tx1"/>
                </a:solidFill>
                <a:effectLst/>
                <a:latin typeface="Times New Roman" panose="02020603050405020304" pitchFamily="18" charset="0"/>
                <a:cs typeface="Times New Roman" panose="02020603050405020304" pitchFamily="18" charset="0"/>
              </a:rPr>
              <a:t>A top level dashboard for executives consolidating top insights from all dimensions of business.</a:t>
            </a:r>
            <a:endParaRPr lang="en-US" sz="1800" b="0" i="0" u="none" strike="noStrike" cap="none" spc="0" dirty="0">
              <a:solidFill>
                <a:schemeClr val="tx1"/>
              </a:solidFill>
              <a:effectLst/>
              <a:latin typeface="Times New Roman" panose="02020603050405020304" pitchFamily="18" charset="0"/>
              <a:cs typeface="Times New Roman" panose="02020603050405020304" pitchFamily="18" charset="0"/>
            </a:endParaRPr>
          </a:p>
        </p:txBody>
      </p:sp>
      <p:sp>
        <p:nvSpPr>
          <p:cNvPr id="30" name="Rectangle: Rounded Corners 29">
            <a:extLst>
              <a:ext uri="{FF2B5EF4-FFF2-40B4-BE49-F238E27FC236}">
                <a16:creationId xmlns:a16="http://schemas.microsoft.com/office/drawing/2014/main" id="{113AFD76-28C5-A2CF-FE67-67A2EC1030A6}"/>
              </a:ext>
            </a:extLst>
          </p:cNvPr>
          <p:cNvSpPr/>
          <p:nvPr/>
        </p:nvSpPr>
        <p:spPr>
          <a:xfrm>
            <a:off x="486352" y="4424885"/>
            <a:ext cx="2886323" cy="74742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Supply chain view</a:t>
            </a:r>
          </a:p>
        </p:txBody>
      </p:sp>
      <p:sp>
        <p:nvSpPr>
          <p:cNvPr id="31" name="Rectangle: Rounded Corners 30">
            <a:extLst>
              <a:ext uri="{FF2B5EF4-FFF2-40B4-BE49-F238E27FC236}">
                <a16:creationId xmlns:a16="http://schemas.microsoft.com/office/drawing/2014/main" id="{F5705B6E-25C6-EE7A-D9B2-F4108994C037}"/>
              </a:ext>
            </a:extLst>
          </p:cNvPr>
          <p:cNvSpPr/>
          <p:nvPr/>
        </p:nvSpPr>
        <p:spPr>
          <a:xfrm>
            <a:off x="4026011" y="4420911"/>
            <a:ext cx="7091238" cy="74742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l" fontAlgn="b"/>
            <a:r>
              <a:rPr lang="en-US" sz="1800" b="0" i="0" u="none" strike="noStrike" cap="none" spc="0">
                <a:solidFill>
                  <a:schemeClr val="tx1"/>
                </a:solidFill>
                <a:effectLst/>
                <a:latin typeface="Times New Roman" panose="02020603050405020304" pitchFamily="18" charset="0"/>
                <a:cs typeface="Times New Roman" panose="02020603050405020304" pitchFamily="18" charset="0"/>
              </a:rPr>
              <a:t>Get Forecast Accuracy, Net Error and risk profile for product, segment, category, customer etc.</a:t>
            </a:r>
            <a:endParaRPr lang="en-US" sz="1800" b="0" i="0" u="none" strike="noStrike" cap="none" spc="0" dirty="0">
              <a:solidFill>
                <a:schemeClr val="tx1"/>
              </a:solidFill>
              <a:effectLst/>
              <a:latin typeface="Times New Roman" panose="02020603050405020304" pitchFamily="18" charset="0"/>
              <a:cs typeface="Times New Roman" panose="02020603050405020304" pitchFamily="18" charset="0"/>
            </a:endParaRPr>
          </a:p>
        </p:txBody>
      </p:sp>
      <p:sp>
        <p:nvSpPr>
          <p:cNvPr id="32" name="Title 1">
            <a:extLst>
              <a:ext uri="{FF2B5EF4-FFF2-40B4-BE49-F238E27FC236}">
                <a16:creationId xmlns:a16="http://schemas.microsoft.com/office/drawing/2014/main" id="{5CD81DAD-9A56-9392-2F7E-43B9A018F7D9}"/>
              </a:ext>
            </a:extLst>
          </p:cNvPr>
          <p:cNvSpPr>
            <a:spLocks noGrp="1"/>
          </p:cNvSpPr>
          <p:nvPr>
            <p:ph type="title"/>
          </p:nvPr>
        </p:nvSpPr>
        <p:spPr>
          <a:xfrm>
            <a:off x="841248" y="256032"/>
            <a:ext cx="10506456" cy="690173"/>
          </a:xfrm>
        </p:spPr>
        <p:txBody>
          <a:bodyPr anchor="b">
            <a:normAutofit fontScale="90000"/>
          </a:bodyPr>
          <a:lstStyle/>
          <a:p>
            <a:pPr algn="ctr"/>
            <a:br>
              <a:rPr lang="en-IN" sz="2100" dirty="0">
                <a:latin typeface="Times New Roman" panose="02020603050405020304" pitchFamily="18" charset="0"/>
                <a:cs typeface="Times New Roman" panose="02020603050405020304" pitchFamily="18" charset="0"/>
              </a:rPr>
            </a:br>
            <a:br>
              <a:rPr lang="en-IN" sz="2100" dirty="0">
                <a:latin typeface="Times New Roman" panose="02020603050405020304" pitchFamily="18" charset="0"/>
                <a:cs typeface="Times New Roman" panose="02020603050405020304" pitchFamily="18" charset="0"/>
              </a:rPr>
            </a:br>
            <a:br>
              <a:rPr lang="en-IN" sz="2100" dirty="0">
                <a:latin typeface="Times New Roman" panose="02020603050405020304" pitchFamily="18" charset="0"/>
                <a:cs typeface="Times New Roman" panose="02020603050405020304" pitchFamily="18" charset="0"/>
              </a:rPr>
            </a:br>
            <a:br>
              <a:rPr lang="en-IN" sz="2100" dirty="0">
                <a:latin typeface="Times New Roman" panose="02020603050405020304" pitchFamily="18" charset="0"/>
                <a:cs typeface="Times New Roman" panose="02020603050405020304" pitchFamily="18" charset="0"/>
              </a:rPr>
            </a:br>
            <a:br>
              <a:rPr lang="en-IN" sz="2100" dirty="0">
                <a:latin typeface="Times New Roman" panose="02020603050405020304" pitchFamily="18" charset="0"/>
                <a:cs typeface="Times New Roman" panose="02020603050405020304" pitchFamily="18" charset="0"/>
              </a:rPr>
            </a:br>
            <a:r>
              <a:rPr lang="en-IN" sz="2100" dirty="0">
                <a:latin typeface="Times New Roman" panose="02020603050405020304" pitchFamily="18" charset="0"/>
                <a:cs typeface="Times New Roman" panose="02020603050405020304" pitchFamily="18" charset="0"/>
              </a:rPr>
              <a:t>                  </a:t>
            </a:r>
            <a:br>
              <a:rPr lang="en-IN" sz="2100" dirty="0">
                <a:latin typeface="Times New Roman" panose="02020603050405020304" pitchFamily="18" charset="0"/>
                <a:cs typeface="Times New Roman" panose="02020603050405020304" pitchFamily="18" charset="0"/>
              </a:rPr>
            </a:br>
            <a:br>
              <a:rPr lang="en-IN" sz="2100" dirty="0">
                <a:latin typeface="Times New Roman" panose="02020603050405020304" pitchFamily="18" charset="0"/>
                <a:cs typeface="Times New Roman" panose="02020603050405020304" pitchFamily="18" charset="0"/>
              </a:rPr>
            </a:br>
            <a:br>
              <a:rPr lang="en-IN" sz="2100" dirty="0">
                <a:latin typeface="Times New Roman" panose="02020603050405020304" pitchFamily="18" charset="0"/>
                <a:cs typeface="Times New Roman" panose="02020603050405020304" pitchFamily="18" charset="0"/>
              </a:rPr>
            </a:br>
            <a:br>
              <a:rPr lang="en-IN" sz="2100"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Key Insights</a:t>
            </a:r>
          </a:p>
        </p:txBody>
      </p:sp>
    </p:spTree>
    <p:extLst>
      <p:ext uri="{BB962C8B-B14F-4D97-AF65-F5344CB8AC3E}">
        <p14:creationId xmlns:p14="http://schemas.microsoft.com/office/powerpoint/2010/main" val="652836718"/>
      </p:ext>
    </p:extLst>
  </p:cSld>
  <p:clrMapOvr>
    <a:masterClrMapping/>
  </p:clrMapOvr>
  <mc:AlternateContent xmlns:mc="http://schemas.openxmlformats.org/markup-compatibility/2006" xmlns:p14="http://schemas.microsoft.com/office/powerpoint/2010/main">
    <mc:Choice Requires="p14">
      <p:transition spd="slow" p14:dur="2000" advTm="80898"/>
    </mc:Choice>
    <mc:Fallback xmlns="">
      <p:transition spd="slow" advTm="8089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image ,image ,image ,image ,image ,image ,textbox ,textbox ,textbox ,textbox ,textbox ,textbox ,textbox ,image ,textbox ,textbox ,textbox ,textbox ,textbox ,textbox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ivotTable ,actionButton ,slicer ,slicer ,slicer ,Net Sales Performance over Time ,pivotTable ,pivotTable ,card ,card ,textbox ,slicer ,slicer ,slicer ,kpi ,textbox ,kpi ,textbox ,kpi ,image ,textbox ,shape ,image ,image ,image ,image ,image ,imag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Finance view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scatterChart ,pivotTable ,donutChart ,donutChart ,shape ,image ,image ,image ,image ,image ,image ,shape ,image ,slicer ,slicer ,slicer ,slicer ,slicer ,slicer ,shape ,textbox ,textbox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Sales_view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catterChart ,pivotTable ,waterfallChart ,shape ,donutChart ,pivotTable ,image ,image ,image ,image ,image ,image ,shape ,image ,slicer ,slicer ,slicer ,slicer ,slicer ,slicer ,shape ,textbox ,textbox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Marketing_view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slicer ,slicer ,slicer ,textbox ,slicer ,slicer ,slicer ,kpi ,textbox ,kpi ,textbox ,kpi ,image ,textbox ,shape ,image ,image ,image ,image ,image ,image ,tableEx ,pivotTable ,textbox ,lineClusteredColumnComboChart ,textbox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Supply chain view</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slicer ,slicer ,slicer ,textbox ,slicer ,slicer ,slicer ,kpi ,textbox ,kpi ,textbox ,kpi ,image ,textbox ,shape ,image ,image ,image ,image ,image ,image ,textbox ,slicer ,card ,kpi ,textbox ,donutChart ,donutChart ,textbox ,textbox ,tableEx ,lineClusteredColumnComboChart ,ribbonChart ,textbox ,textbox ,pivotTable ,textbox ,textbox ,pivotTabl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Executive view</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9118-1EA9-7F76-2E2B-4610172E4012}"/>
              </a:ext>
            </a:extLst>
          </p:cNvPr>
          <p:cNvSpPr>
            <a:spLocks noGrp="1"/>
          </p:cNvSpPr>
          <p:nvPr>
            <p:ph type="title"/>
          </p:nvPr>
        </p:nvSpPr>
        <p:spPr/>
        <p:txBody>
          <a:bodyPr/>
          <a:lstStyle/>
          <a:p>
            <a:r>
              <a:rPr lang="en-IN" dirty="0"/>
              <a:t>Live dashboard Link</a:t>
            </a:r>
          </a:p>
        </p:txBody>
      </p:sp>
      <p:sp>
        <p:nvSpPr>
          <p:cNvPr id="5" name="Content Placeholder 4">
            <a:extLst>
              <a:ext uri="{FF2B5EF4-FFF2-40B4-BE49-F238E27FC236}">
                <a16:creationId xmlns:a16="http://schemas.microsoft.com/office/drawing/2014/main" id="{0D647AF4-7CF5-3CB4-C76A-B69C7318A1F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818794395"/>
      </p:ext>
    </p:extLst>
  </p:cSld>
  <p:clrMapOvr>
    <a:masterClrMapping/>
  </p:clrMapOvr>
  <mc:AlternateContent xmlns:mc="http://schemas.openxmlformats.org/markup-compatibility/2006" xmlns:p14="http://schemas.microsoft.com/office/powerpoint/2010/main">
    <mc:Choice Requires="p14">
      <p:transition spd="slow" p14:dur="2000" advTm="254756"/>
    </mc:Choice>
    <mc:Fallback xmlns="">
      <p:transition spd="slow" advTm="25475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AE89C2C-C880-C47E-197A-76C1DD4F4E0B}"/>
              </a:ext>
            </a:extLst>
          </p:cNvPr>
          <p:cNvSpPr>
            <a:spLocks noGrp="1"/>
          </p:cNvSpPr>
          <p:nvPr>
            <p:ph idx="1"/>
          </p:nvPr>
        </p:nvSpPr>
        <p:spPr>
          <a:xfrm>
            <a:off x="4447308" y="591344"/>
            <a:ext cx="6906491" cy="5585619"/>
          </a:xfrm>
        </p:spPr>
        <p:txBody>
          <a:bodyPr anchor="ctr">
            <a:normAutofit/>
          </a:bodyPr>
          <a:lstStyle/>
          <a:p>
            <a:pPr marL="0" indent="0" algn="ctr">
              <a:buNone/>
            </a:pPr>
            <a:r>
              <a:rPr lang="en-IN" sz="4400" dirty="0">
                <a:latin typeface="Times New Roman" panose="02020603050405020304" pitchFamily="18" charset="0"/>
                <a:cs typeface="Times New Roman" panose="02020603050405020304" pitchFamily="18" charset="0"/>
              </a:rPr>
              <a:t>Thank you</a:t>
            </a:r>
          </a:p>
          <a:p>
            <a:pPr marL="0" indent="0" algn="ctr">
              <a:buNone/>
            </a:pPr>
            <a:endParaRPr lang="en-IN" sz="4400" dirty="0">
              <a:latin typeface="Times New Roman" panose="02020603050405020304" pitchFamily="18" charset="0"/>
              <a:cs typeface="Times New Roman" panose="02020603050405020304" pitchFamily="18" charset="0"/>
            </a:endParaRPr>
          </a:p>
          <a:p>
            <a:pPr marL="0" indent="0" algn="ctr">
              <a:buNone/>
            </a:pPr>
            <a:r>
              <a:rPr lang="en-IN" sz="2200" dirty="0"/>
              <a:t>Kapilkumar Gohil</a:t>
            </a:r>
          </a:p>
          <a:p>
            <a:pPr marL="0" indent="0" algn="ctr">
              <a:buNone/>
            </a:pPr>
            <a:r>
              <a:rPr lang="en-IN" sz="2200" dirty="0"/>
              <a:t>gohil.kapil52@gmail.com</a:t>
            </a:r>
          </a:p>
        </p:txBody>
      </p:sp>
    </p:spTree>
    <p:extLst>
      <p:ext uri="{BB962C8B-B14F-4D97-AF65-F5344CB8AC3E}">
        <p14:creationId xmlns:p14="http://schemas.microsoft.com/office/powerpoint/2010/main" val="462281058"/>
      </p:ext>
    </p:extLst>
  </p:cSld>
  <p:clrMapOvr>
    <a:masterClrMapping/>
  </p:clrMapOvr>
  <mc:AlternateContent xmlns:mc="http://schemas.openxmlformats.org/markup-compatibility/2006" xmlns:p14="http://schemas.microsoft.com/office/powerpoint/2010/main">
    <mc:Choice Requires="p14">
      <p:transition spd="slow" p14:dur="2000" advTm="542"/>
    </mc:Choice>
    <mc:Fallback xmlns="">
      <p:transition spd="slow" advTm="54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003BDB-235E-2F8E-1C02-49FF099BD8DE}"/>
              </a:ext>
            </a:extLst>
          </p:cNvPr>
          <p:cNvSpPr>
            <a:spLocks noGrp="1"/>
          </p:cNvSpPr>
          <p:nvPr>
            <p:ph type="title"/>
          </p:nvPr>
        </p:nvSpPr>
        <p:spPr>
          <a:xfrm>
            <a:off x="838200" y="365125"/>
            <a:ext cx="5558489" cy="1325563"/>
          </a:xfrm>
        </p:spPr>
        <p:txBody>
          <a:bodyPr>
            <a:normAutofit/>
          </a:bodyPr>
          <a:lstStyle/>
          <a:p>
            <a:r>
              <a:rPr lang="en-IN">
                <a:latin typeface="Times New Roman" panose="02020603050405020304" pitchFamily="18" charset="0"/>
                <a:cs typeface="Times New Roman" panose="02020603050405020304" pitchFamily="18" charset="0"/>
              </a:rPr>
              <a:t>Company Profile</a:t>
            </a:r>
          </a:p>
        </p:txBody>
      </p:sp>
      <p:sp>
        <p:nvSpPr>
          <p:cNvPr id="31" name="Freeform: Shape 30">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FC3E67B-3A83-CD45-43B8-C36BC5210C57}"/>
              </a:ext>
            </a:extLst>
          </p:cNvPr>
          <p:cNvSpPr>
            <a:spLocks noGrp="1"/>
          </p:cNvSpPr>
          <p:nvPr>
            <p:ph idx="1"/>
          </p:nvPr>
        </p:nvSpPr>
        <p:spPr>
          <a:xfrm>
            <a:off x="838200" y="1825625"/>
            <a:ext cx="5558489" cy="4351338"/>
          </a:xfrm>
        </p:spPr>
        <p:txBody>
          <a:bodyPr>
            <a:normAutofit/>
          </a:bodyPr>
          <a:lstStyle/>
          <a:p>
            <a:pPr algn="just">
              <a:lnSpc>
                <a:spcPct val="150000"/>
              </a:lnSpc>
            </a:pP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AltiQ</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Hardware is a computer hardware and peripheral manufacture sell their products by various  seller both online(E commerce) and offline(Brick and Mortar) mode. Company have their operations in different continents and countries. Now company want to improve their decision-making process </a:t>
            </a:r>
            <a:r>
              <a:rPr lang="en-IN" sz="2000" dirty="0">
                <a:latin typeface="Times New Roman" panose="02020603050405020304" pitchFamily="18" charset="0"/>
                <a:ea typeface="Calibri" panose="020F0502020204030204" pitchFamily="34" charset="0"/>
                <a:cs typeface="Times New Roman" panose="02020603050405020304" pitchFamily="18" charset="0"/>
              </a:rPr>
              <a:t>by</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data driven decision</a:t>
            </a: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2" name="Oval 3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Block Arc 32">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Freeform: Shape 33">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35" name="Straight Connector 34">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6" name="Freeform: Shape 35">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7" name="Arc 36">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616715"/>
      </p:ext>
    </p:extLst>
  </p:cSld>
  <p:clrMapOvr>
    <a:masterClrMapping/>
  </p:clrMapOvr>
  <mc:AlternateContent xmlns:mc="http://schemas.openxmlformats.org/markup-compatibility/2006" xmlns:p14="http://schemas.microsoft.com/office/powerpoint/2010/main">
    <mc:Choice Requires="p14">
      <p:transition spd="slow" p14:dur="2000" advTm="30373"/>
    </mc:Choice>
    <mc:Fallback xmlns="">
      <p:transition spd="slow" advTm="3037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D277C4-A266-DA42-6D34-8F91F058DEC1}"/>
              </a:ext>
            </a:extLst>
          </p:cNvPr>
          <p:cNvPicPr>
            <a:picLocks noChangeAspect="1"/>
          </p:cNvPicPr>
          <p:nvPr/>
        </p:nvPicPr>
        <p:blipFill>
          <a:blip r:embed="rId3">
            <a:duotone>
              <a:srgbClr val="5B9BD5">
                <a:shade val="45000"/>
                <a:satMod val="135000"/>
              </a:srgbClr>
              <a:prstClr val="white"/>
            </a:duotone>
          </a:blip>
          <a:stretch>
            <a:fillRect/>
          </a:stretch>
        </p:blipFill>
        <p:spPr>
          <a:xfrm>
            <a:off x="1001637" y="2906985"/>
            <a:ext cx="1394581" cy="1044030"/>
          </a:xfrm>
          <a:prstGeom prst="rect">
            <a:avLst/>
          </a:prstGeom>
        </p:spPr>
      </p:pic>
      <p:sp>
        <p:nvSpPr>
          <p:cNvPr id="6" name="Rectangle: Rounded Corners 5">
            <a:extLst>
              <a:ext uri="{FF2B5EF4-FFF2-40B4-BE49-F238E27FC236}">
                <a16:creationId xmlns:a16="http://schemas.microsoft.com/office/drawing/2014/main" id="{7CACEF2E-84E1-ACFD-814E-5EDD491D78A6}"/>
              </a:ext>
            </a:extLst>
          </p:cNvPr>
          <p:cNvSpPr/>
          <p:nvPr/>
        </p:nvSpPr>
        <p:spPr>
          <a:xfrm>
            <a:off x="4476584" y="932290"/>
            <a:ext cx="1725433" cy="4993419"/>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IN">
              <a:ln>
                <a:solidFill>
                  <a:schemeClr val="tx1"/>
                </a:solidFill>
                <a:prstDash val="dash"/>
              </a:ln>
            </a:endParaRPr>
          </a:p>
        </p:txBody>
      </p:sp>
      <p:pic>
        <p:nvPicPr>
          <p:cNvPr id="10" name="Picture 9" descr="A close-up of a logo&#10;&#10;Description automatically generated">
            <a:extLst>
              <a:ext uri="{FF2B5EF4-FFF2-40B4-BE49-F238E27FC236}">
                <a16:creationId xmlns:a16="http://schemas.microsoft.com/office/drawing/2014/main" id="{77CE4EBB-A5DA-2C69-5C9A-0BF893A43E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0063" y="1129580"/>
            <a:ext cx="1386723" cy="845374"/>
          </a:xfrm>
          <a:prstGeom prst="rect">
            <a:avLst/>
          </a:prstGeom>
        </p:spPr>
      </p:pic>
      <p:pic>
        <p:nvPicPr>
          <p:cNvPr id="12" name="Picture 11" descr="A yellow and black sign&#10;&#10;Description automatically generated">
            <a:extLst>
              <a:ext uri="{FF2B5EF4-FFF2-40B4-BE49-F238E27FC236}">
                <a16:creationId xmlns:a16="http://schemas.microsoft.com/office/drawing/2014/main" id="{C91CF454-248C-D58F-E003-23568263F3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0063" y="2461013"/>
            <a:ext cx="1351487" cy="932291"/>
          </a:xfrm>
          <a:prstGeom prst="rect">
            <a:avLst/>
          </a:prstGeom>
        </p:spPr>
      </p:pic>
      <p:pic>
        <p:nvPicPr>
          <p:cNvPr id="14" name="Picture 13" descr="A blue sign with white text&#10;&#10;Description automatically generated">
            <a:extLst>
              <a:ext uri="{FF2B5EF4-FFF2-40B4-BE49-F238E27FC236}">
                <a16:creationId xmlns:a16="http://schemas.microsoft.com/office/drawing/2014/main" id="{A92DDD94-7388-29E2-1926-A8C533C9A1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6575" y="3888544"/>
            <a:ext cx="1538462" cy="488728"/>
          </a:xfrm>
          <a:prstGeom prst="rect">
            <a:avLst/>
          </a:prstGeom>
        </p:spPr>
      </p:pic>
      <p:pic>
        <p:nvPicPr>
          <p:cNvPr id="16" name="Picture 15" descr="A red sign with white text&#10;&#10;Description automatically generated">
            <a:extLst>
              <a:ext uri="{FF2B5EF4-FFF2-40B4-BE49-F238E27FC236}">
                <a16:creationId xmlns:a16="http://schemas.microsoft.com/office/drawing/2014/main" id="{2FC076FC-560B-2A69-3FAC-70AD571241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03083" y="4872513"/>
            <a:ext cx="1505447" cy="758459"/>
          </a:xfrm>
          <a:prstGeom prst="rect">
            <a:avLst/>
          </a:prstGeom>
        </p:spPr>
      </p:pic>
      <p:grpSp>
        <p:nvGrpSpPr>
          <p:cNvPr id="51" name="Group 50">
            <a:extLst>
              <a:ext uri="{FF2B5EF4-FFF2-40B4-BE49-F238E27FC236}">
                <a16:creationId xmlns:a16="http://schemas.microsoft.com/office/drawing/2014/main" id="{C67FF787-BFC1-4AFE-4A01-7AD501736C66}"/>
              </a:ext>
            </a:extLst>
          </p:cNvPr>
          <p:cNvGrpSpPr/>
          <p:nvPr/>
        </p:nvGrpSpPr>
        <p:grpSpPr>
          <a:xfrm>
            <a:off x="9193033" y="1380544"/>
            <a:ext cx="1725433" cy="4096909"/>
            <a:chOff x="9193033" y="1380544"/>
            <a:chExt cx="1725433" cy="4096909"/>
          </a:xfrm>
        </p:grpSpPr>
        <p:sp>
          <p:nvSpPr>
            <p:cNvPr id="8" name="Rectangle: Rounded Corners 7">
              <a:extLst>
                <a:ext uri="{FF2B5EF4-FFF2-40B4-BE49-F238E27FC236}">
                  <a16:creationId xmlns:a16="http://schemas.microsoft.com/office/drawing/2014/main" id="{34B9FCE4-08AF-79FD-F3F7-00FD8D19A2C6}"/>
                </a:ext>
              </a:extLst>
            </p:cNvPr>
            <p:cNvSpPr/>
            <p:nvPr/>
          </p:nvSpPr>
          <p:spPr>
            <a:xfrm>
              <a:off x="9193033" y="1380544"/>
              <a:ext cx="1725433" cy="4096909"/>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IN">
                <a:ln>
                  <a:solidFill>
                    <a:schemeClr val="tx1"/>
                  </a:solidFill>
                  <a:prstDash val="dash"/>
                </a:ln>
                <a:solidFill>
                  <a:schemeClr val="dk1"/>
                </a:solidFill>
              </a:endParaRPr>
            </a:p>
          </p:txBody>
        </p:sp>
        <p:pic>
          <p:nvPicPr>
            <p:cNvPr id="20" name="Picture 19" descr="A person holding shopping bags&#10;&#10;Description automatically generated">
              <a:extLst>
                <a:ext uri="{FF2B5EF4-FFF2-40B4-BE49-F238E27FC236}">
                  <a16:creationId xmlns:a16="http://schemas.microsoft.com/office/drawing/2014/main" id="{49383335-C486-132B-816D-55ACC8FEF4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03853" y="1812564"/>
              <a:ext cx="1503791" cy="3232868"/>
            </a:xfrm>
            <a:prstGeom prst="rect">
              <a:avLst/>
            </a:prstGeom>
          </p:spPr>
        </p:pic>
      </p:grpSp>
      <p:cxnSp>
        <p:nvCxnSpPr>
          <p:cNvPr id="22" name="Straight Arrow Connector 21">
            <a:extLst>
              <a:ext uri="{FF2B5EF4-FFF2-40B4-BE49-F238E27FC236}">
                <a16:creationId xmlns:a16="http://schemas.microsoft.com/office/drawing/2014/main" id="{EB97B5D1-0AEC-57A4-1CFA-25F09E1C6AB1}"/>
              </a:ext>
            </a:extLst>
          </p:cNvPr>
          <p:cNvCxnSpPr>
            <a:stCxn id="5" idx="3"/>
          </p:cNvCxnSpPr>
          <p:nvPr/>
        </p:nvCxnSpPr>
        <p:spPr>
          <a:xfrm flipV="1">
            <a:off x="2396218" y="1733384"/>
            <a:ext cx="2080366" cy="1695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B6BDE0F-C29C-69BC-5CD5-DE36E04F5B44}"/>
              </a:ext>
            </a:extLst>
          </p:cNvPr>
          <p:cNvCxnSpPr>
            <a:cxnSpLocks/>
          </p:cNvCxnSpPr>
          <p:nvPr/>
        </p:nvCxnSpPr>
        <p:spPr>
          <a:xfrm>
            <a:off x="2396218" y="3440972"/>
            <a:ext cx="2080366" cy="1897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25E979B-D08E-AF01-E077-CA26CFFCE11E}"/>
              </a:ext>
            </a:extLst>
          </p:cNvPr>
          <p:cNvCxnSpPr>
            <a:cxnSpLocks/>
          </p:cNvCxnSpPr>
          <p:nvPr/>
        </p:nvCxnSpPr>
        <p:spPr>
          <a:xfrm flipV="1">
            <a:off x="2375008" y="2866144"/>
            <a:ext cx="2080366" cy="574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9185E0C-EB62-656C-210D-3483C4009FFF}"/>
              </a:ext>
            </a:extLst>
          </p:cNvPr>
          <p:cNvCxnSpPr>
            <a:cxnSpLocks/>
          </p:cNvCxnSpPr>
          <p:nvPr/>
        </p:nvCxnSpPr>
        <p:spPr>
          <a:xfrm>
            <a:off x="2375008" y="3440972"/>
            <a:ext cx="2080366" cy="691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53BF5E9-F95C-5602-3BFD-74F6569A0C2B}"/>
              </a:ext>
            </a:extLst>
          </p:cNvPr>
          <p:cNvCxnSpPr>
            <a:cxnSpLocks/>
          </p:cNvCxnSpPr>
          <p:nvPr/>
        </p:nvCxnSpPr>
        <p:spPr>
          <a:xfrm>
            <a:off x="6235700" y="1543086"/>
            <a:ext cx="2923650" cy="1756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86144D4-1021-3B03-CF4C-067ED9FF147E}"/>
              </a:ext>
            </a:extLst>
          </p:cNvPr>
          <p:cNvCxnSpPr>
            <a:cxnSpLocks/>
          </p:cNvCxnSpPr>
          <p:nvPr/>
        </p:nvCxnSpPr>
        <p:spPr>
          <a:xfrm>
            <a:off x="6202017" y="2719346"/>
            <a:ext cx="2957333" cy="58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26B8286-0863-8B8B-EC22-690A5B231A7A}"/>
              </a:ext>
            </a:extLst>
          </p:cNvPr>
          <p:cNvCxnSpPr>
            <a:cxnSpLocks/>
          </p:cNvCxnSpPr>
          <p:nvPr/>
        </p:nvCxnSpPr>
        <p:spPr>
          <a:xfrm flipV="1">
            <a:off x="6182307" y="3284814"/>
            <a:ext cx="2936123" cy="1003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32AA5B2-65FF-9E07-4570-8AE6327AE0A9}"/>
              </a:ext>
            </a:extLst>
          </p:cNvPr>
          <p:cNvCxnSpPr>
            <a:cxnSpLocks/>
          </p:cNvCxnSpPr>
          <p:nvPr/>
        </p:nvCxnSpPr>
        <p:spPr>
          <a:xfrm flipV="1">
            <a:off x="6224630" y="3299788"/>
            <a:ext cx="2920947" cy="2078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451BA721-2C83-EADA-FF5D-F991CB44CD02}"/>
              </a:ext>
            </a:extLst>
          </p:cNvPr>
          <p:cNvPicPr>
            <a:picLocks noChangeAspect="1"/>
          </p:cNvPicPr>
          <p:nvPr/>
        </p:nvPicPr>
        <p:blipFill>
          <a:blip r:embed="rId9"/>
          <a:stretch>
            <a:fillRect/>
          </a:stretch>
        </p:blipFill>
        <p:spPr>
          <a:xfrm>
            <a:off x="572145" y="433891"/>
            <a:ext cx="1909504" cy="1845453"/>
          </a:xfrm>
          <a:prstGeom prst="rect">
            <a:avLst/>
          </a:prstGeom>
        </p:spPr>
      </p:pic>
      <p:sp>
        <p:nvSpPr>
          <p:cNvPr id="49" name="Rectangle: Rounded Corners 48">
            <a:extLst>
              <a:ext uri="{FF2B5EF4-FFF2-40B4-BE49-F238E27FC236}">
                <a16:creationId xmlns:a16="http://schemas.microsoft.com/office/drawing/2014/main" id="{A01C2322-AA9A-2D22-8AFB-3CA01BEF1406}"/>
              </a:ext>
            </a:extLst>
          </p:cNvPr>
          <p:cNvSpPr/>
          <p:nvPr/>
        </p:nvSpPr>
        <p:spPr>
          <a:xfrm>
            <a:off x="4455374" y="407715"/>
            <a:ext cx="1725433" cy="394581"/>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a:p>
            <a:pPr algn="ctr"/>
            <a:r>
              <a:rPr lang="en-IN" dirty="0"/>
              <a:t>Customer </a:t>
            </a:r>
          </a:p>
          <a:p>
            <a:pPr algn="ctr"/>
            <a:endParaRPr lang="en-IN" dirty="0">
              <a:ln>
                <a:solidFill>
                  <a:schemeClr val="tx1"/>
                </a:solidFill>
                <a:prstDash val="dash"/>
              </a:ln>
            </a:endParaRPr>
          </a:p>
        </p:txBody>
      </p:sp>
      <p:sp>
        <p:nvSpPr>
          <p:cNvPr id="50" name="Rectangle: Rounded Corners 49">
            <a:extLst>
              <a:ext uri="{FF2B5EF4-FFF2-40B4-BE49-F238E27FC236}">
                <a16:creationId xmlns:a16="http://schemas.microsoft.com/office/drawing/2014/main" id="{7A05E7CB-9412-6678-ED6C-5293962E53AC}"/>
              </a:ext>
            </a:extLst>
          </p:cNvPr>
          <p:cNvSpPr/>
          <p:nvPr/>
        </p:nvSpPr>
        <p:spPr>
          <a:xfrm>
            <a:off x="9145577" y="734999"/>
            <a:ext cx="1725433" cy="394581"/>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IN" dirty="0"/>
              <a:t>Consumer</a:t>
            </a:r>
          </a:p>
        </p:txBody>
      </p:sp>
    </p:spTree>
    <p:custDataLst>
      <p:tags r:id="rId1"/>
    </p:custDataLst>
    <p:extLst>
      <p:ext uri="{BB962C8B-B14F-4D97-AF65-F5344CB8AC3E}">
        <p14:creationId xmlns:p14="http://schemas.microsoft.com/office/powerpoint/2010/main" val="3730019094"/>
      </p:ext>
    </p:extLst>
  </p:cSld>
  <p:clrMapOvr>
    <a:masterClrMapping/>
  </p:clrMapOvr>
  <mc:AlternateContent xmlns:mc="http://schemas.openxmlformats.org/markup-compatibility/2006" xmlns:p14="http://schemas.microsoft.com/office/powerpoint/2010/main">
    <mc:Choice Requires="p14">
      <p:transition spd="slow" p14:dur="2000" advTm="18518"/>
    </mc:Choice>
    <mc:Fallback xmlns="">
      <p:transition spd="slow" advTm="1851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CACEF2E-84E1-ACFD-814E-5EDD491D78A6}"/>
              </a:ext>
            </a:extLst>
          </p:cNvPr>
          <p:cNvSpPr/>
          <p:nvPr/>
        </p:nvSpPr>
        <p:spPr>
          <a:xfrm>
            <a:off x="655862" y="3888544"/>
            <a:ext cx="3399303" cy="1441173"/>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IN">
              <a:ln>
                <a:solidFill>
                  <a:schemeClr val="tx1"/>
                </a:solidFill>
                <a:prstDash val="dash"/>
              </a:ln>
            </a:endParaRPr>
          </a:p>
        </p:txBody>
      </p:sp>
      <p:sp>
        <p:nvSpPr>
          <p:cNvPr id="49" name="Rectangle: Rounded Corners 48">
            <a:extLst>
              <a:ext uri="{FF2B5EF4-FFF2-40B4-BE49-F238E27FC236}">
                <a16:creationId xmlns:a16="http://schemas.microsoft.com/office/drawing/2014/main" id="{A01C2322-AA9A-2D22-8AFB-3CA01BEF1406}"/>
              </a:ext>
            </a:extLst>
          </p:cNvPr>
          <p:cNvSpPr/>
          <p:nvPr/>
        </p:nvSpPr>
        <p:spPr>
          <a:xfrm>
            <a:off x="1339119" y="2574874"/>
            <a:ext cx="1818649" cy="394581"/>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a:p>
            <a:pPr algn="ctr"/>
            <a:r>
              <a:rPr lang="en-IN" dirty="0"/>
              <a:t>Brick and Mortar </a:t>
            </a:r>
          </a:p>
          <a:p>
            <a:pPr algn="ctr"/>
            <a:endParaRPr lang="en-IN" dirty="0">
              <a:ln>
                <a:solidFill>
                  <a:schemeClr val="tx1"/>
                </a:solidFill>
                <a:prstDash val="dash"/>
              </a:ln>
            </a:endParaRPr>
          </a:p>
        </p:txBody>
      </p:sp>
      <p:sp>
        <p:nvSpPr>
          <p:cNvPr id="2" name="Rectangle: Rounded Corners 1">
            <a:extLst>
              <a:ext uri="{FF2B5EF4-FFF2-40B4-BE49-F238E27FC236}">
                <a16:creationId xmlns:a16="http://schemas.microsoft.com/office/drawing/2014/main" id="{E734C4D2-67E0-261B-4AD3-2D979C18AB44}"/>
              </a:ext>
            </a:extLst>
          </p:cNvPr>
          <p:cNvSpPr/>
          <p:nvPr/>
        </p:nvSpPr>
        <p:spPr>
          <a:xfrm>
            <a:off x="7606628" y="3888544"/>
            <a:ext cx="3399303" cy="1441173"/>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IN">
              <a:ln>
                <a:solidFill>
                  <a:schemeClr val="tx1"/>
                </a:solidFill>
                <a:prstDash val="dash"/>
              </a:ln>
            </a:endParaRPr>
          </a:p>
        </p:txBody>
      </p:sp>
      <p:pic>
        <p:nvPicPr>
          <p:cNvPr id="3" name="Picture 2" descr="A blue sign with white text&#10;&#10;Description automatically generated">
            <a:extLst>
              <a:ext uri="{FF2B5EF4-FFF2-40B4-BE49-F238E27FC236}">
                <a16:creationId xmlns:a16="http://schemas.microsoft.com/office/drawing/2014/main" id="{C83A11D6-F288-53AF-BBAC-B5287B7A6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7817" y="4383785"/>
            <a:ext cx="1538462" cy="488728"/>
          </a:xfrm>
          <a:prstGeom prst="rect">
            <a:avLst/>
          </a:prstGeom>
        </p:spPr>
      </p:pic>
      <p:pic>
        <p:nvPicPr>
          <p:cNvPr id="4" name="Picture 3" descr="A close-up of a logo&#10;&#10;Description automatically generated">
            <a:extLst>
              <a:ext uri="{FF2B5EF4-FFF2-40B4-BE49-F238E27FC236}">
                <a16:creationId xmlns:a16="http://schemas.microsoft.com/office/drawing/2014/main" id="{5717E1B5-9AEE-AC6D-30EC-22A40885B7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721" y="4186443"/>
            <a:ext cx="1386723" cy="845374"/>
          </a:xfrm>
          <a:prstGeom prst="rect">
            <a:avLst/>
          </a:prstGeom>
        </p:spPr>
      </p:pic>
      <p:pic>
        <p:nvPicPr>
          <p:cNvPr id="7" name="Picture 6" descr="A yellow and black sign&#10;&#10;Description automatically generated">
            <a:extLst>
              <a:ext uri="{FF2B5EF4-FFF2-40B4-BE49-F238E27FC236}">
                <a16:creationId xmlns:a16="http://schemas.microsoft.com/office/drawing/2014/main" id="{F39180DC-BF42-F6A5-3CCF-D7D64CC4E6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3682" y="4186443"/>
            <a:ext cx="1351487" cy="932291"/>
          </a:xfrm>
          <a:prstGeom prst="rect">
            <a:avLst/>
          </a:prstGeom>
        </p:spPr>
      </p:pic>
      <p:sp>
        <p:nvSpPr>
          <p:cNvPr id="11" name="Rectangle: Rounded Corners 10">
            <a:extLst>
              <a:ext uri="{FF2B5EF4-FFF2-40B4-BE49-F238E27FC236}">
                <a16:creationId xmlns:a16="http://schemas.microsoft.com/office/drawing/2014/main" id="{8C6530E6-B22C-B312-1DCC-964EC29ABC91}"/>
              </a:ext>
            </a:extLst>
          </p:cNvPr>
          <p:cNvSpPr/>
          <p:nvPr/>
        </p:nvSpPr>
        <p:spPr>
          <a:xfrm>
            <a:off x="8332244" y="2574873"/>
            <a:ext cx="1725433" cy="394581"/>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a:p>
            <a:pPr algn="ctr"/>
            <a:r>
              <a:rPr lang="en-IN" dirty="0"/>
              <a:t>E-Commerce </a:t>
            </a:r>
          </a:p>
          <a:p>
            <a:pPr algn="ctr"/>
            <a:endParaRPr lang="en-IN" dirty="0">
              <a:ln>
                <a:solidFill>
                  <a:schemeClr val="tx1"/>
                </a:solidFill>
                <a:prstDash val="dash"/>
              </a:ln>
            </a:endParaRPr>
          </a:p>
        </p:txBody>
      </p:sp>
      <p:pic>
        <p:nvPicPr>
          <p:cNvPr id="15" name="Picture 14" descr="A logo with a smile&#10;&#10;Description automatically generated">
            <a:extLst>
              <a:ext uri="{FF2B5EF4-FFF2-40B4-BE49-F238E27FC236}">
                <a16:creationId xmlns:a16="http://schemas.microsoft.com/office/drawing/2014/main" id="{58ED523C-5890-1ED0-2505-9567705258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4766" y="4461413"/>
            <a:ext cx="1268458" cy="382349"/>
          </a:xfrm>
          <a:prstGeom prst="rect">
            <a:avLst/>
          </a:prstGeom>
        </p:spPr>
      </p:pic>
      <p:sp>
        <p:nvSpPr>
          <p:cNvPr id="24" name="Rectangle: Rounded Corners 23">
            <a:extLst>
              <a:ext uri="{FF2B5EF4-FFF2-40B4-BE49-F238E27FC236}">
                <a16:creationId xmlns:a16="http://schemas.microsoft.com/office/drawing/2014/main" id="{41CADB77-B4CA-B3AC-E266-5107CA62EB86}"/>
              </a:ext>
            </a:extLst>
          </p:cNvPr>
          <p:cNvSpPr/>
          <p:nvPr/>
        </p:nvSpPr>
        <p:spPr>
          <a:xfrm>
            <a:off x="4809154" y="485387"/>
            <a:ext cx="1725433" cy="394581"/>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a:p>
            <a:pPr algn="ctr"/>
            <a:r>
              <a:rPr lang="en-IN" dirty="0"/>
              <a:t>Platform </a:t>
            </a:r>
          </a:p>
          <a:p>
            <a:pPr algn="ctr"/>
            <a:endParaRPr lang="en-IN" dirty="0">
              <a:ln>
                <a:solidFill>
                  <a:schemeClr val="tx1"/>
                </a:solidFill>
                <a:prstDash val="dash"/>
              </a:ln>
            </a:endParaRPr>
          </a:p>
        </p:txBody>
      </p:sp>
      <p:cxnSp>
        <p:nvCxnSpPr>
          <p:cNvPr id="28" name="Straight Arrow Connector 27">
            <a:extLst>
              <a:ext uri="{FF2B5EF4-FFF2-40B4-BE49-F238E27FC236}">
                <a16:creationId xmlns:a16="http://schemas.microsoft.com/office/drawing/2014/main" id="{9BC68551-AF28-A2DA-7F36-515652926883}"/>
              </a:ext>
            </a:extLst>
          </p:cNvPr>
          <p:cNvCxnSpPr>
            <a:stCxn id="24" idx="2"/>
            <a:endCxn id="49" idx="0"/>
          </p:cNvCxnSpPr>
          <p:nvPr/>
        </p:nvCxnSpPr>
        <p:spPr>
          <a:xfrm flipH="1">
            <a:off x="2248444" y="879968"/>
            <a:ext cx="3423427" cy="1694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DB8259E-3D76-C66A-C25C-B7DF7E20569A}"/>
              </a:ext>
            </a:extLst>
          </p:cNvPr>
          <p:cNvCxnSpPr>
            <a:cxnSpLocks/>
            <a:stCxn id="24" idx="2"/>
            <a:endCxn id="11" idx="0"/>
          </p:cNvCxnSpPr>
          <p:nvPr/>
        </p:nvCxnSpPr>
        <p:spPr>
          <a:xfrm>
            <a:off x="5671871" y="879968"/>
            <a:ext cx="3523090" cy="1694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780921"/>
      </p:ext>
    </p:extLst>
  </p:cSld>
  <p:clrMapOvr>
    <a:masterClrMapping/>
  </p:clrMapOvr>
  <mc:AlternateContent xmlns:mc="http://schemas.openxmlformats.org/markup-compatibility/2006" xmlns:p14="http://schemas.microsoft.com/office/powerpoint/2010/main">
    <mc:Choice Requires="p14">
      <p:transition spd="slow" p14:dur="2000" advTm="18166"/>
    </mc:Choice>
    <mc:Fallback xmlns="">
      <p:transition spd="slow" advTm="1816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D6D5A45-9BAC-CC5E-019C-916A70377733}"/>
              </a:ext>
            </a:extLst>
          </p:cNvPr>
          <p:cNvGrpSpPr/>
          <p:nvPr/>
        </p:nvGrpSpPr>
        <p:grpSpPr>
          <a:xfrm>
            <a:off x="4027214" y="692463"/>
            <a:ext cx="3399303" cy="1441173"/>
            <a:chOff x="743326" y="3888544"/>
            <a:chExt cx="3399303" cy="1441173"/>
          </a:xfrm>
        </p:grpSpPr>
        <p:sp>
          <p:nvSpPr>
            <p:cNvPr id="6" name="Rectangle: Rounded Corners 5">
              <a:extLst>
                <a:ext uri="{FF2B5EF4-FFF2-40B4-BE49-F238E27FC236}">
                  <a16:creationId xmlns:a16="http://schemas.microsoft.com/office/drawing/2014/main" id="{7CACEF2E-84E1-ACFD-814E-5EDD491D78A6}"/>
                </a:ext>
              </a:extLst>
            </p:cNvPr>
            <p:cNvSpPr/>
            <p:nvPr/>
          </p:nvSpPr>
          <p:spPr>
            <a:xfrm>
              <a:off x="743326" y="3888544"/>
              <a:ext cx="3399303" cy="1441173"/>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IN">
                <a:ln>
                  <a:solidFill>
                    <a:schemeClr val="tx1"/>
                  </a:solidFill>
                  <a:prstDash val="dash"/>
                </a:ln>
              </a:endParaRPr>
            </a:p>
          </p:txBody>
        </p:sp>
        <p:pic>
          <p:nvPicPr>
            <p:cNvPr id="4" name="Picture 3" descr="A close-up of a logo&#10;&#10;Description automatically generated">
              <a:extLst>
                <a:ext uri="{FF2B5EF4-FFF2-40B4-BE49-F238E27FC236}">
                  <a16:creationId xmlns:a16="http://schemas.microsoft.com/office/drawing/2014/main" id="{5717E1B5-9AEE-AC6D-30EC-22A40885B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721" y="4186443"/>
              <a:ext cx="1386723" cy="845374"/>
            </a:xfrm>
            <a:prstGeom prst="rect">
              <a:avLst/>
            </a:prstGeom>
          </p:spPr>
        </p:pic>
        <p:pic>
          <p:nvPicPr>
            <p:cNvPr id="7" name="Picture 6" descr="A yellow and black sign&#10;&#10;Description automatically generated">
              <a:extLst>
                <a:ext uri="{FF2B5EF4-FFF2-40B4-BE49-F238E27FC236}">
                  <a16:creationId xmlns:a16="http://schemas.microsoft.com/office/drawing/2014/main" id="{F39180DC-BF42-F6A5-3CCF-D7D64CC4E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82" y="4186443"/>
              <a:ext cx="1351487" cy="932291"/>
            </a:xfrm>
            <a:prstGeom prst="rect">
              <a:avLst/>
            </a:prstGeom>
          </p:spPr>
        </p:pic>
      </p:grpSp>
      <p:sp>
        <p:nvSpPr>
          <p:cNvPr id="2" name="Rectangle: Rounded Corners 1">
            <a:extLst>
              <a:ext uri="{FF2B5EF4-FFF2-40B4-BE49-F238E27FC236}">
                <a16:creationId xmlns:a16="http://schemas.microsoft.com/office/drawing/2014/main" id="{E734C4D2-67E0-261B-4AD3-2D979C18AB44}"/>
              </a:ext>
            </a:extLst>
          </p:cNvPr>
          <p:cNvSpPr/>
          <p:nvPr/>
        </p:nvSpPr>
        <p:spPr>
          <a:xfrm>
            <a:off x="4027214" y="2906985"/>
            <a:ext cx="3399303" cy="1441173"/>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IN">
              <a:ln>
                <a:solidFill>
                  <a:schemeClr val="tx1"/>
                </a:solidFill>
                <a:prstDash val="dash"/>
              </a:ln>
            </a:endParaRPr>
          </a:p>
        </p:txBody>
      </p:sp>
      <p:grpSp>
        <p:nvGrpSpPr>
          <p:cNvPr id="9" name="Group 8">
            <a:extLst>
              <a:ext uri="{FF2B5EF4-FFF2-40B4-BE49-F238E27FC236}">
                <a16:creationId xmlns:a16="http://schemas.microsoft.com/office/drawing/2014/main" id="{77CEADA3-FF36-49BB-1945-93DFCA3AB26B}"/>
              </a:ext>
            </a:extLst>
          </p:cNvPr>
          <p:cNvGrpSpPr/>
          <p:nvPr/>
        </p:nvGrpSpPr>
        <p:grpSpPr>
          <a:xfrm>
            <a:off x="10099481" y="1380545"/>
            <a:ext cx="1725433" cy="4096909"/>
            <a:chOff x="9193033" y="1380544"/>
            <a:chExt cx="1725433" cy="4096909"/>
          </a:xfrm>
        </p:grpSpPr>
        <p:sp>
          <p:nvSpPr>
            <p:cNvPr id="10" name="Rectangle: Rounded Corners 9">
              <a:extLst>
                <a:ext uri="{FF2B5EF4-FFF2-40B4-BE49-F238E27FC236}">
                  <a16:creationId xmlns:a16="http://schemas.microsoft.com/office/drawing/2014/main" id="{ECA8A4D8-A603-9DEF-525A-39E769F62EAD}"/>
                </a:ext>
              </a:extLst>
            </p:cNvPr>
            <p:cNvSpPr/>
            <p:nvPr/>
          </p:nvSpPr>
          <p:spPr>
            <a:xfrm>
              <a:off x="9193033" y="1380544"/>
              <a:ext cx="1725433" cy="4096909"/>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IN">
                <a:ln>
                  <a:solidFill>
                    <a:schemeClr val="tx1"/>
                  </a:solidFill>
                  <a:prstDash val="dash"/>
                </a:ln>
                <a:solidFill>
                  <a:schemeClr val="dk1"/>
                </a:solidFill>
              </a:endParaRPr>
            </a:p>
          </p:txBody>
        </p:sp>
        <p:pic>
          <p:nvPicPr>
            <p:cNvPr id="12" name="Picture 11" descr="A person holding shopping bags&#10;&#10;Description automatically generated">
              <a:extLst>
                <a:ext uri="{FF2B5EF4-FFF2-40B4-BE49-F238E27FC236}">
                  <a16:creationId xmlns:a16="http://schemas.microsoft.com/office/drawing/2014/main" id="{12EDA800-9627-072B-F18C-FF2762331E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3853" y="1812564"/>
              <a:ext cx="1503791" cy="3232868"/>
            </a:xfrm>
            <a:prstGeom prst="rect">
              <a:avLst/>
            </a:prstGeom>
          </p:spPr>
        </p:pic>
      </p:grpSp>
      <p:pic>
        <p:nvPicPr>
          <p:cNvPr id="13" name="Picture 12">
            <a:extLst>
              <a:ext uri="{FF2B5EF4-FFF2-40B4-BE49-F238E27FC236}">
                <a16:creationId xmlns:a16="http://schemas.microsoft.com/office/drawing/2014/main" id="{D0DF9954-666F-925B-542A-D28184B935CD}"/>
              </a:ext>
            </a:extLst>
          </p:cNvPr>
          <p:cNvPicPr>
            <a:picLocks noChangeAspect="1"/>
          </p:cNvPicPr>
          <p:nvPr/>
        </p:nvPicPr>
        <p:blipFill>
          <a:blip r:embed="rId5">
            <a:duotone>
              <a:srgbClr val="5B9BD5">
                <a:shade val="45000"/>
                <a:satMod val="135000"/>
              </a:srgbClr>
              <a:prstClr val="white"/>
            </a:duotone>
          </a:blip>
          <a:stretch>
            <a:fillRect/>
          </a:stretch>
        </p:blipFill>
        <p:spPr>
          <a:xfrm>
            <a:off x="986638" y="3085782"/>
            <a:ext cx="1394581" cy="1044030"/>
          </a:xfrm>
          <a:prstGeom prst="rect">
            <a:avLst/>
          </a:prstGeom>
        </p:spPr>
      </p:pic>
      <p:pic>
        <p:nvPicPr>
          <p:cNvPr id="14" name="Picture 13">
            <a:extLst>
              <a:ext uri="{FF2B5EF4-FFF2-40B4-BE49-F238E27FC236}">
                <a16:creationId xmlns:a16="http://schemas.microsoft.com/office/drawing/2014/main" id="{9368B000-346F-DC4E-19DC-2B8D276B24A1}"/>
              </a:ext>
            </a:extLst>
          </p:cNvPr>
          <p:cNvPicPr>
            <a:picLocks noChangeAspect="1"/>
          </p:cNvPicPr>
          <p:nvPr/>
        </p:nvPicPr>
        <p:blipFill>
          <a:blip r:embed="rId6"/>
          <a:stretch>
            <a:fillRect/>
          </a:stretch>
        </p:blipFill>
        <p:spPr>
          <a:xfrm>
            <a:off x="805880" y="490324"/>
            <a:ext cx="1909504" cy="1845453"/>
          </a:xfrm>
          <a:prstGeom prst="rect">
            <a:avLst/>
          </a:prstGeom>
        </p:spPr>
      </p:pic>
      <p:sp>
        <p:nvSpPr>
          <p:cNvPr id="16" name="Rectangle: Rounded Corners 15">
            <a:extLst>
              <a:ext uri="{FF2B5EF4-FFF2-40B4-BE49-F238E27FC236}">
                <a16:creationId xmlns:a16="http://schemas.microsoft.com/office/drawing/2014/main" id="{8750F14E-B899-532E-FC97-EA6893205B67}"/>
              </a:ext>
            </a:extLst>
          </p:cNvPr>
          <p:cNvSpPr/>
          <p:nvPr/>
        </p:nvSpPr>
        <p:spPr>
          <a:xfrm>
            <a:off x="3517588" y="5147051"/>
            <a:ext cx="1790356" cy="1441173"/>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chemeClr val="tx1"/>
                </a:solidFill>
              </a:rPr>
              <a:t>Neptune</a:t>
            </a:r>
          </a:p>
        </p:txBody>
      </p:sp>
      <p:sp>
        <p:nvSpPr>
          <p:cNvPr id="17" name="Rectangle: Rounded Corners 16">
            <a:extLst>
              <a:ext uri="{FF2B5EF4-FFF2-40B4-BE49-F238E27FC236}">
                <a16:creationId xmlns:a16="http://schemas.microsoft.com/office/drawing/2014/main" id="{0A6D9394-A35E-9A48-4198-6FB8200200BE}"/>
              </a:ext>
            </a:extLst>
          </p:cNvPr>
          <p:cNvSpPr/>
          <p:nvPr/>
        </p:nvSpPr>
        <p:spPr>
          <a:xfrm>
            <a:off x="6397899" y="5121507"/>
            <a:ext cx="1790356" cy="1441173"/>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IN">
              <a:ln>
                <a:solidFill>
                  <a:schemeClr val="tx1"/>
                </a:solidFill>
                <a:prstDash val="dash"/>
              </a:ln>
            </a:endParaRPr>
          </a:p>
        </p:txBody>
      </p:sp>
      <p:pic>
        <p:nvPicPr>
          <p:cNvPr id="18" name="Picture 17">
            <a:extLst>
              <a:ext uri="{FF2B5EF4-FFF2-40B4-BE49-F238E27FC236}">
                <a16:creationId xmlns:a16="http://schemas.microsoft.com/office/drawing/2014/main" id="{0E222C3A-898C-4E37-B481-470967F0E34E}"/>
              </a:ext>
            </a:extLst>
          </p:cNvPr>
          <p:cNvPicPr>
            <a:picLocks noChangeAspect="1"/>
          </p:cNvPicPr>
          <p:nvPr/>
        </p:nvPicPr>
        <p:blipFill>
          <a:blip r:embed="rId5">
            <a:duotone>
              <a:srgbClr val="5B9BD5">
                <a:shade val="45000"/>
                <a:satMod val="135000"/>
              </a:srgbClr>
              <a:prstClr val="white"/>
            </a:duotone>
          </a:blip>
          <a:stretch>
            <a:fillRect/>
          </a:stretch>
        </p:blipFill>
        <p:spPr>
          <a:xfrm>
            <a:off x="4178608" y="3185069"/>
            <a:ext cx="1129336" cy="845459"/>
          </a:xfrm>
          <a:prstGeom prst="rect">
            <a:avLst/>
          </a:prstGeom>
        </p:spPr>
      </p:pic>
      <p:pic>
        <p:nvPicPr>
          <p:cNvPr id="20" name="Picture 19">
            <a:extLst>
              <a:ext uri="{FF2B5EF4-FFF2-40B4-BE49-F238E27FC236}">
                <a16:creationId xmlns:a16="http://schemas.microsoft.com/office/drawing/2014/main" id="{C9B4B554-A7CE-8403-D101-EAD21D807C28}"/>
              </a:ext>
            </a:extLst>
          </p:cNvPr>
          <p:cNvPicPr>
            <a:picLocks noChangeAspect="1"/>
          </p:cNvPicPr>
          <p:nvPr/>
        </p:nvPicPr>
        <p:blipFill>
          <a:blip r:embed="rId5">
            <a:duotone>
              <a:srgbClr val="5B9BD5">
                <a:shade val="45000"/>
                <a:satMod val="135000"/>
              </a:srgbClr>
              <a:prstClr val="white"/>
            </a:duotone>
          </a:blip>
          <a:stretch>
            <a:fillRect/>
          </a:stretch>
        </p:blipFill>
        <p:spPr>
          <a:xfrm>
            <a:off x="6039721" y="3185068"/>
            <a:ext cx="1129336" cy="845459"/>
          </a:xfrm>
          <a:prstGeom prst="rect">
            <a:avLst/>
          </a:prstGeom>
        </p:spPr>
      </p:pic>
      <p:sp>
        <p:nvSpPr>
          <p:cNvPr id="21" name="TextBox 20">
            <a:extLst>
              <a:ext uri="{FF2B5EF4-FFF2-40B4-BE49-F238E27FC236}">
                <a16:creationId xmlns:a16="http://schemas.microsoft.com/office/drawing/2014/main" id="{F528B5F0-137B-0AF7-FD01-4C35B1F71BD0}"/>
              </a:ext>
            </a:extLst>
          </p:cNvPr>
          <p:cNvSpPr txBox="1"/>
          <p:nvPr/>
        </p:nvSpPr>
        <p:spPr>
          <a:xfrm>
            <a:off x="4178608" y="4040381"/>
            <a:ext cx="1129336" cy="307777"/>
          </a:xfrm>
          <a:prstGeom prst="rect">
            <a:avLst/>
          </a:prstGeom>
          <a:noFill/>
        </p:spPr>
        <p:txBody>
          <a:bodyPr wrap="square" rtlCol="0">
            <a:spAutoFit/>
          </a:bodyPr>
          <a:lstStyle/>
          <a:p>
            <a:pPr algn="ctr"/>
            <a:r>
              <a:rPr lang="en-IN" sz="1400" dirty="0"/>
              <a:t>E store</a:t>
            </a:r>
          </a:p>
        </p:txBody>
      </p:sp>
      <p:sp>
        <p:nvSpPr>
          <p:cNvPr id="22" name="TextBox 21">
            <a:extLst>
              <a:ext uri="{FF2B5EF4-FFF2-40B4-BE49-F238E27FC236}">
                <a16:creationId xmlns:a16="http://schemas.microsoft.com/office/drawing/2014/main" id="{5DA2BD95-5D9F-4E74-6737-3718E6D2D850}"/>
              </a:ext>
            </a:extLst>
          </p:cNvPr>
          <p:cNvSpPr txBox="1"/>
          <p:nvPr/>
        </p:nvSpPr>
        <p:spPr>
          <a:xfrm>
            <a:off x="6079758" y="4040381"/>
            <a:ext cx="1129336" cy="307777"/>
          </a:xfrm>
          <a:prstGeom prst="rect">
            <a:avLst/>
          </a:prstGeom>
          <a:noFill/>
        </p:spPr>
        <p:txBody>
          <a:bodyPr wrap="square" rtlCol="0">
            <a:spAutoFit/>
          </a:bodyPr>
          <a:lstStyle/>
          <a:p>
            <a:pPr algn="ctr"/>
            <a:r>
              <a:rPr lang="en-IN" sz="1400" dirty="0"/>
              <a:t>Exclusive</a:t>
            </a:r>
          </a:p>
        </p:txBody>
      </p:sp>
      <p:sp>
        <p:nvSpPr>
          <p:cNvPr id="23" name="TextBox 22">
            <a:extLst>
              <a:ext uri="{FF2B5EF4-FFF2-40B4-BE49-F238E27FC236}">
                <a16:creationId xmlns:a16="http://schemas.microsoft.com/office/drawing/2014/main" id="{213CD8E3-2B6B-BEA3-348B-E5BF222E2BB4}"/>
              </a:ext>
            </a:extLst>
          </p:cNvPr>
          <p:cNvSpPr txBox="1"/>
          <p:nvPr/>
        </p:nvSpPr>
        <p:spPr>
          <a:xfrm>
            <a:off x="5162197" y="295910"/>
            <a:ext cx="1129336" cy="307777"/>
          </a:xfrm>
          <a:prstGeom prst="rect">
            <a:avLst/>
          </a:prstGeom>
          <a:noFill/>
        </p:spPr>
        <p:txBody>
          <a:bodyPr wrap="square" rtlCol="0">
            <a:spAutoFit/>
          </a:bodyPr>
          <a:lstStyle/>
          <a:p>
            <a:pPr algn="ctr"/>
            <a:r>
              <a:rPr lang="en-IN" sz="1400" dirty="0"/>
              <a:t>Retailer</a:t>
            </a:r>
          </a:p>
        </p:txBody>
      </p:sp>
      <p:sp>
        <p:nvSpPr>
          <p:cNvPr id="25" name="TextBox 24">
            <a:extLst>
              <a:ext uri="{FF2B5EF4-FFF2-40B4-BE49-F238E27FC236}">
                <a16:creationId xmlns:a16="http://schemas.microsoft.com/office/drawing/2014/main" id="{C82140EA-1992-02CB-94B8-944713A51D4B}"/>
              </a:ext>
            </a:extLst>
          </p:cNvPr>
          <p:cNvSpPr txBox="1"/>
          <p:nvPr/>
        </p:nvSpPr>
        <p:spPr>
          <a:xfrm>
            <a:off x="5118514" y="2542113"/>
            <a:ext cx="1129336" cy="307777"/>
          </a:xfrm>
          <a:prstGeom prst="rect">
            <a:avLst/>
          </a:prstGeom>
          <a:noFill/>
        </p:spPr>
        <p:txBody>
          <a:bodyPr wrap="square" rtlCol="0">
            <a:spAutoFit/>
          </a:bodyPr>
          <a:lstStyle/>
          <a:p>
            <a:pPr algn="ctr"/>
            <a:r>
              <a:rPr lang="en-IN" sz="1400" dirty="0"/>
              <a:t>Direct</a:t>
            </a:r>
          </a:p>
        </p:txBody>
      </p:sp>
      <p:sp>
        <p:nvSpPr>
          <p:cNvPr id="26" name="TextBox 25">
            <a:extLst>
              <a:ext uri="{FF2B5EF4-FFF2-40B4-BE49-F238E27FC236}">
                <a16:creationId xmlns:a16="http://schemas.microsoft.com/office/drawing/2014/main" id="{F91C924E-29C6-CEDB-AB92-00D9EFCF72D3}"/>
              </a:ext>
            </a:extLst>
          </p:cNvPr>
          <p:cNvSpPr txBox="1"/>
          <p:nvPr/>
        </p:nvSpPr>
        <p:spPr>
          <a:xfrm>
            <a:off x="3823370" y="4761661"/>
            <a:ext cx="1129336" cy="307777"/>
          </a:xfrm>
          <a:prstGeom prst="rect">
            <a:avLst/>
          </a:prstGeom>
          <a:noFill/>
        </p:spPr>
        <p:txBody>
          <a:bodyPr wrap="square" rtlCol="0">
            <a:spAutoFit/>
          </a:bodyPr>
          <a:lstStyle/>
          <a:p>
            <a:pPr algn="ctr"/>
            <a:r>
              <a:rPr lang="en-IN" sz="1400" dirty="0"/>
              <a:t>Distributor</a:t>
            </a:r>
          </a:p>
        </p:txBody>
      </p:sp>
      <p:sp>
        <p:nvSpPr>
          <p:cNvPr id="27" name="TextBox 26">
            <a:extLst>
              <a:ext uri="{FF2B5EF4-FFF2-40B4-BE49-F238E27FC236}">
                <a16:creationId xmlns:a16="http://schemas.microsoft.com/office/drawing/2014/main" id="{F6019BF2-8C8D-653B-D031-83262D31C6FC}"/>
              </a:ext>
            </a:extLst>
          </p:cNvPr>
          <p:cNvSpPr txBox="1"/>
          <p:nvPr/>
        </p:nvSpPr>
        <p:spPr>
          <a:xfrm>
            <a:off x="6644426" y="5682971"/>
            <a:ext cx="1337675" cy="369332"/>
          </a:xfrm>
          <a:prstGeom prst="rect">
            <a:avLst/>
          </a:prstGeom>
          <a:noFill/>
        </p:spPr>
        <p:txBody>
          <a:bodyPr wrap="square" rtlCol="0">
            <a:spAutoFit/>
          </a:bodyPr>
          <a:lstStyle/>
          <a:p>
            <a:pPr algn="ctr"/>
            <a:r>
              <a:rPr lang="en-IN" dirty="0"/>
              <a:t>Local store</a:t>
            </a:r>
          </a:p>
        </p:txBody>
      </p:sp>
      <p:cxnSp>
        <p:nvCxnSpPr>
          <p:cNvPr id="31" name="Straight Arrow Connector 30">
            <a:extLst>
              <a:ext uri="{FF2B5EF4-FFF2-40B4-BE49-F238E27FC236}">
                <a16:creationId xmlns:a16="http://schemas.microsoft.com/office/drawing/2014/main" id="{DF91207C-618D-6143-CEE8-AD5EB6E7161C}"/>
              </a:ext>
            </a:extLst>
          </p:cNvPr>
          <p:cNvCxnSpPr>
            <a:stCxn id="13" idx="3"/>
            <a:endCxn id="6" idx="1"/>
          </p:cNvCxnSpPr>
          <p:nvPr/>
        </p:nvCxnSpPr>
        <p:spPr>
          <a:xfrm flipV="1">
            <a:off x="2381219" y="1413050"/>
            <a:ext cx="1645995" cy="21947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6065C04-5D39-0161-3F98-5FDB5D9DFF5A}"/>
              </a:ext>
            </a:extLst>
          </p:cNvPr>
          <p:cNvCxnSpPr>
            <a:cxnSpLocks/>
            <a:endCxn id="2" idx="1"/>
          </p:cNvCxnSpPr>
          <p:nvPr/>
        </p:nvCxnSpPr>
        <p:spPr>
          <a:xfrm flipV="1">
            <a:off x="2365157" y="3627572"/>
            <a:ext cx="1662057" cy="138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04B171E-FD00-FE1C-B3C3-53B03DCA6205}"/>
              </a:ext>
            </a:extLst>
          </p:cNvPr>
          <p:cNvCxnSpPr>
            <a:cxnSpLocks/>
            <a:endCxn id="16" idx="1"/>
          </p:cNvCxnSpPr>
          <p:nvPr/>
        </p:nvCxnSpPr>
        <p:spPr>
          <a:xfrm>
            <a:off x="2381219" y="3625481"/>
            <a:ext cx="1136369" cy="22421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9DFDA84-0602-04A8-572C-4ACDDBFEBE67}"/>
              </a:ext>
            </a:extLst>
          </p:cNvPr>
          <p:cNvCxnSpPr>
            <a:cxnSpLocks/>
            <a:endCxn id="17" idx="1"/>
          </p:cNvCxnSpPr>
          <p:nvPr/>
        </p:nvCxnSpPr>
        <p:spPr>
          <a:xfrm>
            <a:off x="5264971" y="5833112"/>
            <a:ext cx="1132928" cy="89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0423660-2C8B-C597-5B46-DE440A5686B8}"/>
              </a:ext>
            </a:extLst>
          </p:cNvPr>
          <p:cNvCxnSpPr>
            <a:cxnSpLocks/>
          </p:cNvCxnSpPr>
          <p:nvPr/>
        </p:nvCxnSpPr>
        <p:spPr>
          <a:xfrm>
            <a:off x="7433434" y="3598815"/>
            <a:ext cx="26660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F144E55-72EB-F3BE-876E-6B699CCD083B}"/>
              </a:ext>
            </a:extLst>
          </p:cNvPr>
          <p:cNvCxnSpPr>
            <a:cxnSpLocks/>
          </p:cNvCxnSpPr>
          <p:nvPr/>
        </p:nvCxnSpPr>
        <p:spPr>
          <a:xfrm flipV="1">
            <a:off x="8209823" y="3641378"/>
            <a:ext cx="1839545" cy="22323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D1B6F1C-E84F-90C0-A67E-623EABB951EB}"/>
              </a:ext>
            </a:extLst>
          </p:cNvPr>
          <p:cNvCxnSpPr>
            <a:cxnSpLocks/>
          </p:cNvCxnSpPr>
          <p:nvPr/>
        </p:nvCxnSpPr>
        <p:spPr>
          <a:xfrm>
            <a:off x="7409323" y="1413049"/>
            <a:ext cx="2640045" cy="21762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8450157"/>
      </p:ext>
    </p:extLst>
  </p:cSld>
  <p:clrMapOvr>
    <a:masterClrMapping/>
  </p:clrMapOvr>
  <mc:AlternateContent xmlns:mc="http://schemas.openxmlformats.org/markup-compatibility/2006" xmlns:p14="http://schemas.microsoft.com/office/powerpoint/2010/main">
    <mc:Choice Requires="p14">
      <p:transition spd="slow" p14:dur="2000" advTm="36754"/>
    </mc:Choice>
    <mc:Fallback xmlns="">
      <p:transition spd="slow" advTm="3675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0C56F-77A1-C9C3-BE5B-71D1A0E5F4C4}"/>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Questions before start to build Dashboard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CDEBB48-E916-7919-034E-78B343784589}"/>
              </a:ext>
            </a:extLst>
          </p:cNvPr>
          <p:cNvSpPr>
            <a:spLocks noGrp="1"/>
          </p:cNvSpPr>
          <p:nvPr>
            <p:ph idx="1"/>
          </p:nvPr>
        </p:nvSpPr>
        <p:spPr>
          <a:xfrm>
            <a:off x="4447308" y="591344"/>
            <a:ext cx="6906491" cy="5585619"/>
          </a:xfrm>
        </p:spPr>
        <p:txBody>
          <a:bodyPr anchor="ctr">
            <a:normAutofit/>
          </a:bodyPr>
          <a:lstStyle/>
          <a:p>
            <a:pPr>
              <a:lnSpc>
                <a:spcPct val="10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What is the objective of building this </a:t>
            </a:r>
            <a:r>
              <a:rPr lang="en-US" sz="1800" b="0" i="0" dirty="0" err="1">
                <a:effectLst/>
                <a:latin typeface="Times New Roman" panose="02020603050405020304" pitchFamily="18" charset="0"/>
                <a:cs typeface="Times New Roman" panose="02020603050405020304" pitchFamily="18" charset="0"/>
              </a:rPr>
              <a:t>PowerBi</a:t>
            </a:r>
            <a:r>
              <a:rPr lang="en-US" sz="1800" b="0" i="0" dirty="0">
                <a:effectLst/>
                <a:latin typeface="Times New Roman" panose="02020603050405020304" pitchFamily="18" charset="0"/>
                <a:cs typeface="Times New Roman" panose="02020603050405020304" pitchFamily="18" charset="0"/>
              </a:rPr>
              <a:t> dashboard?</a:t>
            </a:r>
          </a:p>
          <a:p>
            <a:pPr>
              <a:lnSpc>
                <a:spcPct val="10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In what terms the success of this project will be measured?</a:t>
            </a:r>
          </a:p>
          <a:p>
            <a:pPr>
              <a:lnSpc>
                <a:spcPct val="10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What will be time dead-line of the project?</a:t>
            </a:r>
          </a:p>
          <a:p>
            <a:pPr>
              <a:lnSpc>
                <a:spcPct val="10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do the stakeholders expecting pre-view before the actual release?</a:t>
            </a:r>
          </a:p>
          <a:p>
            <a:pPr>
              <a:lnSpc>
                <a:spcPct val="10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What are all the hopes stakeholders have out of this project?</a:t>
            </a:r>
          </a:p>
          <a:p>
            <a:pPr>
              <a:lnSpc>
                <a:spcPct val="10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what are all fears the stakeholder have in terms of building this dashboard?</a:t>
            </a:r>
          </a:p>
          <a:p>
            <a:pPr>
              <a:lnSpc>
                <a:spcPct val="10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Who are all will be using this dashboard and for what purpose?</a:t>
            </a:r>
          </a:p>
          <a:p>
            <a:pPr>
              <a:lnSpc>
                <a:spcPct val="10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what are all expectation the stakeholders have, by the completion of this project?</a:t>
            </a:r>
          </a:p>
          <a:p>
            <a:pPr>
              <a:lnSpc>
                <a:spcPct val="10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What can go wrong while building this project?</a:t>
            </a:r>
          </a:p>
          <a:p>
            <a:pPr>
              <a:lnSpc>
                <a:spcPct val="10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what are all the resources/ data needed to build this dashboard?</a:t>
            </a:r>
          </a:p>
          <a:p>
            <a:pPr>
              <a:lnSpc>
                <a:spcPct val="10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is there any inputs from stakeholders in terms of design and views of the dashboard?</a:t>
            </a:r>
          </a:p>
          <a:p>
            <a:endParaRPr lang="en-IN" sz="1800" dirty="0"/>
          </a:p>
        </p:txBody>
      </p:sp>
    </p:spTree>
    <p:extLst>
      <p:ext uri="{BB962C8B-B14F-4D97-AF65-F5344CB8AC3E}">
        <p14:creationId xmlns:p14="http://schemas.microsoft.com/office/powerpoint/2010/main" val="3201544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42A02-BE9C-9A9A-1A13-2C7D692386DC}"/>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Step 1 </a:t>
            </a:r>
            <a:r>
              <a:rPr lang="en-US" sz="3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Importing data into </a:t>
            </a:r>
            <a:r>
              <a:rPr lang="en-US" sz="3200"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PowerBi</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FBA63E-D008-ED08-6B0C-D9AC481E906F}"/>
              </a:ext>
            </a:extLst>
          </p:cNvPr>
          <p:cNvSpPr>
            <a:spLocks noGrp="1"/>
          </p:cNvSpPr>
          <p:nvPr>
            <p:ph idx="1"/>
          </p:nvPr>
        </p:nvSpPr>
        <p:spPr/>
        <p:txBody>
          <a:bodyPr/>
          <a:lstStyle/>
          <a:p>
            <a:pPr algn="just">
              <a:lnSpc>
                <a:spcPct val="150000"/>
              </a:lnSpc>
              <a:buFont typeface="Arial" panose="020B0604020202020204" pitchFamily="34" charset="0"/>
              <a:buChar char="•"/>
            </a:pPr>
            <a:r>
              <a:rPr lang="en-US" sz="2000" b="0" i="0" dirty="0">
                <a:solidFill>
                  <a:srgbClr val="1F2328"/>
                </a:solidFill>
                <a:effectLst/>
                <a:latin typeface="Times New Roman" panose="02020603050405020304" pitchFamily="18" charset="0"/>
                <a:cs typeface="Times New Roman" panose="02020603050405020304" pitchFamily="18" charset="0"/>
              </a:rPr>
              <a:t>As the database is MySQL in this project, we need to import the datasets from </a:t>
            </a:r>
            <a:r>
              <a:rPr lang="en-US" sz="2000" b="0" i="0" dirty="0" err="1">
                <a:solidFill>
                  <a:srgbClr val="1F2328"/>
                </a:solidFill>
                <a:effectLst/>
                <a:latin typeface="Times New Roman" panose="02020603050405020304" pitchFamily="18" charset="0"/>
                <a:cs typeface="Times New Roman" panose="02020603050405020304" pitchFamily="18" charset="0"/>
              </a:rPr>
              <a:t>Mysql</a:t>
            </a:r>
            <a:r>
              <a:rPr lang="en-US" sz="2000" b="0" i="0" dirty="0">
                <a:solidFill>
                  <a:srgbClr val="1F2328"/>
                </a:solidFill>
                <a:effectLst/>
                <a:latin typeface="Times New Roman" panose="02020603050405020304" pitchFamily="18" charset="0"/>
                <a:cs typeface="Times New Roman" panose="02020603050405020304" pitchFamily="18" charset="0"/>
              </a:rPr>
              <a:t> database to </a:t>
            </a:r>
            <a:r>
              <a:rPr lang="en-US" sz="2000" b="0" i="0" dirty="0" err="1">
                <a:solidFill>
                  <a:srgbClr val="1F2328"/>
                </a:solidFill>
                <a:effectLst/>
                <a:latin typeface="Times New Roman" panose="02020603050405020304" pitchFamily="18" charset="0"/>
                <a:cs typeface="Times New Roman" panose="02020603050405020304" pitchFamily="18" charset="0"/>
              </a:rPr>
              <a:t>PowerBi</a:t>
            </a:r>
            <a:r>
              <a:rPr lang="en-US" sz="2000" b="0" i="0" dirty="0">
                <a:solidFill>
                  <a:srgbClr val="1F2328"/>
                </a:solidFill>
                <a:effectLst/>
                <a:latin typeface="Times New Roman" panose="02020603050405020304" pitchFamily="18" charset="0"/>
                <a:cs typeface="Times New Roman" panose="02020603050405020304" pitchFamily="18" charset="0"/>
              </a:rPr>
              <a:t> by providing the Database access credential</a:t>
            </a:r>
          </a:p>
          <a:p>
            <a:endParaRPr lang="en-IN" dirty="0"/>
          </a:p>
        </p:txBody>
      </p:sp>
    </p:spTree>
    <p:extLst>
      <p:ext uri="{BB962C8B-B14F-4D97-AF65-F5344CB8AC3E}">
        <p14:creationId xmlns:p14="http://schemas.microsoft.com/office/powerpoint/2010/main" val="545377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8819-562B-5315-C64D-71D4A25C4508}"/>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Step 2  Data Modelling</a:t>
            </a:r>
          </a:p>
        </p:txBody>
      </p:sp>
      <p:sp>
        <p:nvSpPr>
          <p:cNvPr id="3" name="Content Placeholder 2">
            <a:extLst>
              <a:ext uri="{FF2B5EF4-FFF2-40B4-BE49-F238E27FC236}">
                <a16:creationId xmlns:a16="http://schemas.microsoft.com/office/drawing/2014/main" id="{BE2763BC-E1F7-3D74-B92A-261513D59775}"/>
              </a:ext>
            </a:extLst>
          </p:cNvPr>
          <p:cNvSpPr>
            <a:spLocks noGrp="1"/>
          </p:cNvSpPr>
          <p:nvPr>
            <p:ph idx="1"/>
          </p:nvPr>
        </p:nvSpPr>
        <p:spPr/>
        <p:txBody>
          <a:bodyPr/>
          <a:lstStyle/>
          <a:p>
            <a:pPr algn="just">
              <a:lnSpc>
                <a:spcPct val="150000"/>
              </a:lnSpc>
              <a:buFont typeface="Arial" panose="020B0604020202020204" pitchFamily="34" charset="0"/>
              <a:buChar char="•"/>
            </a:pPr>
            <a:r>
              <a:rPr lang="en-US" sz="2000" b="0" i="0" dirty="0">
                <a:solidFill>
                  <a:srgbClr val="1F2328"/>
                </a:solidFill>
                <a:effectLst/>
                <a:latin typeface="Times New Roman" panose="02020603050405020304" pitchFamily="18" charset="0"/>
                <a:cs typeface="Times New Roman" panose="02020603050405020304" pitchFamily="18" charset="0"/>
              </a:rPr>
              <a:t>Data modeling plays a vital role and is considered as the basement of report. All the visuals will be build upon the data model.</a:t>
            </a:r>
          </a:p>
          <a:p>
            <a:pPr algn="just">
              <a:lnSpc>
                <a:spcPct val="150000"/>
              </a:lnSpc>
              <a:buFont typeface="Arial" panose="020B0604020202020204" pitchFamily="34" charset="0"/>
              <a:buChar char="•"/>
            </a:pPr>
            <a:r>
              <a:rPr lang="en-US" sz="2000" b="0" i="0" dirty="0">
                <a:solidFill>
                  <a:srgbClr val="1F2328"/>
                </a:solidFill>
                <a:effectLst/>
                <a:latin typeface="Times New Roman" panose="02020603050405020304" pitchFamily="18" charset="0"/>
                <a:cs typeface="Times New Roman" panose="02020603050405020304" pitchFamily="18" charset="0"/>
              </a:rPr>
              <a:t>Poor data modeling affects the over all performance of the report.</a:t>
            </a:r>
          </a:p>
          <a:p>
            <a:pPr algn="just">
              <a:lnSpc>
                <a:spcPct val="150000"/>
              </a:lnSpc>
              <a:buFont typeface="Arial" panose="020B0604020202020204" pitchFamily="34" charset="0"/>
              <a:buChar char="•"/>
            </a:pPr>
            <a:r>
              <a:rPr lang="en-US" sz="2000" b="0" i="0" dirty="0">
                <a:solidFill>
                  <a:srgbClr val="1F2328"/>
                </a:solidFill>
                <a:effectLst/>
                <a:latin typeface="Times New Roman" panose="02020603050405020304" pitchFamily="18" charset="0"/>
                <a:cs typeface="Times New Roman" panose="02020603050405020304" pitchFamily="18" charset="0"/>
              </a:rPr>
              <a:t>Following Good practices of data modeling is must. Refer this page to get to know the good practices </a:t>
            </a:r>
            <a:r>
              <a:rPr lang="en-US" sz="2000" b="0" i="0" u="sng" dirty="0">
                <a:solidFill>
                  <a:srgbClr val="1F2328"/>
                </a:solidFill>
                <a:effectLst/>
                <a:latin typeface="Times New Roman" panose="02020603050405020304" pitchFamily="18" charset="0"/>
                <a:cs typeface="Times New Roman" panose="02020603050405020304" pitchFamily="18" charset="0"/>
                <a:hlinkClick r:id="rId2"/>
              </a:rPr>
              <a:t>Blog</a:t>
            </a:r>
            <a:endParaRPr lang="en-US" sz="2000" b="0" i="0" dirty="0">
              <a:solidFill>
                <a:srgbClr val="1F2328"/>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0" i="0" dirty="0">
                <a:solidFill>
                  <a:srgbClr val="1F2328"/>
                </a:solidFill>
                <a:effectLst/>
                <a:latin typeface="Times New Roman" panose="02020603050405020304" pitchFamily="18" charset="0"/>
                <a:cs typeface="Times New Roman" panose="02020603050405020304" pitchFamily="18" charset="0"/>
              </a:rPr>
              <a:t>In this project, we have followed Snowfall data modeling method.</a:t>
            </a:r>
          </a:p>
          <a:p>
            <a:endParaRPr lang="en-IN" dirty="0"/>
          </a:p>
        </p:txBody>
      </p:sp>
    </p:spTree>
    <p:extLst>
      <p:ext uri="{BB962C8B-B14F-4D97-AF65-F5344CB8AC3E}">
        <p14:creationId xmlns:p14="http://schemas.microsoft.com/office/powerpoint/2010/main" val="3037992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E80B51-BEC2-A4B6-1101-00A83FF81146}"/>
              </a:ext>
            </a:extLst>
          </p:cNvPr>
          <p:cNvPicPr>
            <a:picLocks noChangeAspect="1"/>
          </p:cNvPicPr>
          <p:nvPr/>
        </p:nvPicPr>
        <p:blipFill>
          <a:blip r:embed="rId2"/>
          <a:stretch>
            <a:fillRect/>
          </a:stretch>
        </p:blipFill>
        <p:spPr>
          <a:xfrm>
            <a:off x="2246961" y="223"/>
            <a:ext cx="7853720" cy="6857777"/>
          </a:xfrm>
          <a:prstGeom prst="rect">
            <a:avLst/>
          </a:prstGeom>
        </p:spPr>
      </p:pic>
    </p:spTree>
    <p:extLst>
      <p:ext uri="{BB962C8B-B14F-4D97-AF65-F5344CB8AC3E}">
        <p14:creationId xmlns:p14="http://schemas.microsoft.com/office/powerpoint/2010/main" val="32311435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7|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2225</TotalTime>
  <Words>1344</Words>
  <Application>Microsoft Office PowerPoint</Application>
  <PresentationFormat>Widescreen</PresentationFormat>
  <Paragraphs>567</Paragraphs>
  <Slides>18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Business Insight 360</vt:lpstr>
      <vt:lpstr>Company Profile</vt:lpstr>
      <vt:lpstr>PowerPoint Presentation</vt:lpstr>
      <vt:lpstr>PowerPoint Presentation</vt:lpstr>
      <vt:lpstr>PowerPoint Presentation</vt:lpstr>
      <vt:lpstr>Questions before start to build Dashboard</vt:lpstr>
      <vt:lpstr>Step 1 Importing data into PowerBi</vt:lpstr>
      <vt:lpstr>Step 2  Data Modelling</vt:lpstr>
      <vt:lpstr>PowerPoint Presentation</vt:lpstr>
      <vt:lpstr>                            Key Insights</vt:lpstr>
      <vt:lpstr>Home</vt:lpstr>
      <vt:lpstr>Finance view</vt:lpstr>
      <vt:lpstr>Sales_view</vt:lpstr>
      <vt:lpstr>Marketing_view</vt:lpstr>
      <vt:lpstr>Supply chain view</vt:lpstr>
      <vt:lpstr>Executive view</vt:lpstr>
      <vt:lpstr>Live dashboard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Kapil Gohil</dc:creator>
  <cp:lastModifiedBy>Kapil Gohil</cp:lastModifiedBy>
  <cp:revision>5</cp:revision>
  <dcterms:created xsi:type="dcterms:W3CDTF">2023-11-09T13:47:35Z</dcterms:created>
  <dcterms:modified xsi:type="dcterms:W3CDTF">2023-11-11T11:25:51Z</dcterms:modified>
</cp:coreProperties>
</file>