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80" r:id="rId9"/>
    <p:sldId id="277" r:id="rId10"/>
    <p:sldId id="278" r:id="rId11"/>
    <p:sldId id="279"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12" autoAdjust="0"/>
    <p:restoredTop sz="94660"/>
  </p:normalViewPr>
  <p:slideViewPr>
    <p:cSldViewPr>
      <p:cViewPr>
        <p:scale>
          <a:sx n="66" d="100"/>
          <a:sy n="66" d="100"/>
        </p:scale>
        <p:origin x="-1949" y="-45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12/4/2024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12/4/2024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12/4/2024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www.w3schools.com/python/matplotlib_intro.asp"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7560840" cy="646331"/>
          </a:xfrm>
          <a:prstGeom prst="rect">
            <a:avLst/>
          </a:prstGeom>
          <a:noFill/>
        </p:spPr>
        <p:txBody>
          <a:bodyPr wrap="square" rtlCol="0">
            <a:spAutoFit/>
          </a:bodyPr>
          <a:lstStyle/>
          <a:p>
            <a:pPr algn="ctr"/>
            <a:r>
              <a:rPr lang="en-US" sz="3600" dirty="0">
                <a:solidFill>
                  <a:srgbClr val="FF0000"/>
                </a:solidFill>
                <a:latin typeface="Arial Black" pitchFamily="34" charset="0"/>
              </a:rPr>
              <a:t>Project Based Learning -II</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 xmlns:a16="http://schemas.microsoft.com/office/drawing/2014/main" id="{39596CC0-0544-9FD2-7AFD-B23ECB7AE8F4}"/>
              </a:ext>
            </a:extLst>
          </p:cNvPr>
          <p:cNvSpPr txBox="1"/>
          <p:nvPr/>
        </p:nvSpPr>
        <p:spPr>
          <a:xfrm>
            <a:off x="2195736" y="2852936"/>
            <a:ext cx="5112568" cy="2185214"/>
          </a:xfrm>
          <a:prstGeom prst="rect">
            <a:avLst/>
          </a:prstGeom>
          <a:solidFill>
            <a:schemeClr val="accent6">
              <a:lumMod val="60000"/>
              <a:lumOff val="40000"/>
            </a:schemeClr>
          </a:solidFill>
        </p:spPr>
        <p:txBody>
          <a:bodyPr wrap="square" rtlCol="0">
            <a:spAutoFit/>
          </a:bodyPr>
          <a:lstStyle/>
          <a:p>
            <a:r>
              <a:rPr lang="en-US" sz="2000" dirty="0"/>
              <a:t>Team Details:</a:t>
            </a:r>
          </a:p>
          <a:p>
            <a:endParaRPr lang="en-US" sz="2000" dirty="0"/>
          </a:p>
          <a:p>
            <a:r>
              <a:rPr lang="en-US" sz="2000" dirty="0" smtClean="0"/>
              <a:t>Name: </a:t>
            </a:r>
            <a:r>
              <a:rPr lang="en-US" sz="2000" dirty="0" err="1" smtClean="0"/>
              <a:t>Manpreet</a:t>
            </a:r>
            <a:r>
              <a:rPr lang="en-US" sz="2000" dirty="0" smtClean="0"/>
              <a:t> Singh Goindi</a:t>
            </a:r>
          </a:p>
          <a:p>
            <a:r>
              <a:rPr lang="en-US" sz="2000" dirty="0" smtClean="0"/>
              <a:t>Roll No.: 2210993813</a:t>
            </a:r>
            <a:endParaRPr lang="en-US" sz="2000" dirty="0"/>
          </a:p>
          <a:p>
            <a:endParaRPr lang="en-US" dirty="0">
              <a:solidFill>
                <a:schemeClr val="bg1"/>
              </a:solidFill>
            </a:endParaRPr>
          </a:p>
          <a:p>
            <a:r>
              <a:rPr lang="en-US" sz="2000" dirty="0">
                <a:latin typeface="Times New Roman" pitchFamily="18" charset="0"/>
                <a:cs typeface="Times New Roman" pitchFamily="18" charset="0"/>
              </a:rPr>
              <a:t>Faculty Coordinator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Kamaldeep</a:t>
            </a:r>
            <a:r>
              <a:rPr lang="en-US" sz="2000" dirty="0" smtClean="0">
                <a:latin typeface="Times New Roman" pitchFamily="18" charset="0"/>
                <a:cs typeface="Times New Roman" pitchFamily="18" charset="0"/>
              </a:rPr>
              <a:t> sir</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142844" y="1142984"/>
            <a:ext cx="9001156" cy="3539430"/>
          </a:xfrm>
          <a:prstGeom prst="rect">
            <a:avLst/>
          </a:prstGeom>
        </p:spPr>
        <p:txBody>
          <a:bodyPr wrap="square">
            <a:spAutoFit/>
          </a:bodyPr>
          <a:lstStyle/>
          <a:p>
            <a:pPr algn="just"/>
            <a:r>
              <a:rPr lang="en-US" sz="2800" b="1" dirty="0" smtClean="0"/>
              <a:t>Optimized Operations and Sales</a:t>
            </a:r>
            <a:r>
              <a:rPr lang="en-US" sz="2800" dirty="0" smtClean="0"/>
              <a:t>: The project enhances business efficiency by using data analysis tools to streamline customer behavior analysis, inventory management, and sales performance tracking.</a:t>
            </a:r>
          </a:p>
          <a:p>
            <a:pPr algn="just"/>
            <a:r>
              <a:rPr lang="en-US" sz="2800" b="1" dirty="0" smtClean="0"/>
              <a:t>Informed Decision Making</a:t>
            </a:r>
            <a:r>
              <a:rPr lang="en-US" sz="2800" dirty="0" smtClean="0"/>
              <a:t>: By providing predictive insights and real-time visualizations, the project empowers supermarkets to make data-driven decisions that improve profitability and customer engagement.</a:t>
            </a: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4031873"/>
          </a:xfrm>
          <a:prstGeom prst="rect">
            <a:avLst/>
          </a:prstGeom>
        </p:spPr>
        <p:txBody>
          <a:bodyPr wrap="square">
            <a:spAutoFit/>
          </a:bodyPr>
          <a:lstStyle/>
          <a:p>
            <a:pPr lvl="0">
              <a:buFont typeface="Arial" pitchFamily="34" charset="0"/>
              <a:buChar char="•"/>
            </a:pPr>
            <a:r>
              <a:rPr lang="en-US" sz="3200" dirty="0" err="1" smtClean="0"/>
              <a:t>Youtube</a:t>
            </a:r>
            <a:r>
              <a:rPr lang="en-US" sz="3200" dirty="0" smtClean="0"/>
              <a:t> link for </a:t>
            </a:r>
            <a:r>
              <a:rPr lang="en-US" sz="3200" dirty="0" err="1" smtClean="0"/>
              <a:t>seaborn</a:t>
            </a:r>
            <a:r>
              <a:rPr lang="en-US" sz="3200" dirty="0" smtClean="0"/>
              <a:t> – </a:t>
            </a:r>
          </a:p>
          <a:p>
            <a:r>
              <a:rPr lang="en-US" sz="3200" dirty="0" smtClean="0"/>
              <a:t>https://www.youtube.com/watch?v=DWVLRhnuGqI&amp;t=369s</a:t>
            </a:r>
          </a:p>
          <a:p>
            <a:pPr lvl="0">
              <a:buFont typeface="Arial" pitchFamily="34" charset="0"/>
              <a:buChar char="•"/>
            </a:pPr>
            <a:r>
              <a:rPr lang="en-US" sz="3200" dirty="0" err="1" smtClean="0"/>
              <a:t>Chatgpt</a:t>
            </a:r>
            <a:r>
              <a:rPr lang="en-US" sz="3200" dirty="0" smtClean="0"/>
              <a:t>-</a:t>
            </a:r>
          </a:p>
          <a:p>
            <a:r>
              <a:rPr lang="en-US" sz="3200" dirty="0" smtClean="0"/>
              <a:t>www.chatgpt.com</a:t>
            </a:r>
          </a:p>
          <a:p>
            <a:pPr lvl="0">
              <a:buFont typeface="Arial" pitchFamily="34" charset="0"/>
              <a:buChar char="•"/>
            </a:pPr>
            <a:r>
              <a:rPr lang="en-US" sz="3200" dirty="0" smtClean="0"/>
              <a:t>W3schools link used for understanding library-</a:t>
            </a:r>
          </a:p>
          <a:p>
            <a:r>
              <a:rPr lang="en-US" sz="3200" u="sng" dirty="0" smtClean="0">
                <a:hlinkClick r:id="rId2"/>
              </a:rPr>
              <a:t>https://www.w3schools.com/python/matplotlib_intro.asp</a:t>
            </a: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4401205"/>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Bonus Feature(optional)</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0" y="1196752"/>
            <a:ext cx="9144000" cy="3970318"/>
          </a:xfrm>
          <a:prstGeom prst="rect">
            <a:avLst/>
          </a:prstGeom>
        </p:spPr>
        <p:txBody>
          <a:bodyPr wrap="square">
            <a:spAutoFit/>
          </a:bodyPr>
          <a:lstStyle/>
          <a:p>
            <a:pPr algn="just">
              <a:buFont typeface="Arial" pitchFamily="34" charset="0"/>
              <a:buChar char="•"/>
            </a:pPr>
            <a:r>
              <a:rPr lang="en-US" sz="2800" b="1" dirty="0" smtClean="0"/>
              <a:t>Customer Behavior Analysis</a:t>
            </a:r>
            <a:r>
              <a:rPr lang="en-US" sz="2800" dirty="0" smtClean="0"/>
              <a:t>: Analyzing purchasing patterns and preferences to enhance customer experience and tailor offerings.</a:t>
            </a:r>
          </a:p>
          <a:p>
            <a:pPr algn="just">
              <a:buFont typeface="Arial" pitchFamily="34" charset="0"/>
              <a:buChar char="•"/>
            </a:pPr>
            <a:r>
              <a:rPr lang="en-US" sz="2800" b="1" dirty="0" smtClean="0"/>
              <a:t>Sales Performance Insights</a:t>
            </a:r>
            <a:r>
              <a:rPr lang="en-US" sz="2800" dirty="0" smtClean="0"/>
              <a:t>: Monitoring revenue trends and identifying top-selling products to refine sales strategies and customer service.</a:t>
            </a:r>
          </a:p>
          <a:p>
            <a:pPr algn="just">
              <a:buFont typeface="Arial" pitchFamily="34" charset="0"/>
              <a:buChar char="•"/>
            </a:pPr>
            <a:r>
              <a:rPr lang="en-US" sz="2800" b="1" dirty="0" smtClean="0"/>
              <a:t>Operational Optimization</a:t>
            </a:r>
            <a:r>
              <a:rPr lang="en-US" sz="2800" dirty="0" smtClean="0"/>
              <a:t>: Streamlining inventory management, pricing strategies, and promotional planning to improve efficiency and profitability</a:t>
            </a: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0" y="1000108"/>
            <a:ext cx="9144000" cy="3970318"/>
          </a:xfrm>
          <a:prstGeom prst="rect">
            <a:avLst/>
          </a:prstGeom>
        </p:spPr>
        <p:txBody>
          <a:bodyPr wrap="square">
            <a:spAutoFit/>
          </a:bodyPr>
          <a:lstStyle/>
          <a:p>
            <a:pPr algn="just">
              <a:buFont typeface="Arial" pitchFamily="34" charset="0"/>
              <a:buChar char="•"/>
            </a:pPr>
            <a:r>
              <a:rPr lang="en-US" sz="2800" dirty="0" smtClean="0">
                <a:latin typeface="Times New Roman" pitchFamily="18" charset="0"/>
                <a:cs typeface="Times New Roman" pitchFamily="18" charset="0"/>
              </a:rPr>
              <a:t>Supermarkets face challenges in understanding customer preferences, managing inventory efficiently, and optimizing sales strategies due to the vast amount of transactional data. Without proper analysis, businesses struggle to identify key sales drivers, predict demand accurately, and implement effective marketing or operational decisions. </a:t>
            </a:r>
          </a:p>
          <a:p>
            <a:pPr algn="just">
              <a:buFont typeface="Arial" pitchFamily="34" charset="0"/>
              <a:buChar char="•"/>
            </a:pPr>
            <a:r>
              <a:rPr lang="en-US" sz="2800" dirty="0" smtClean="0">
                <a:latin typeface="Times New Roman" pitchFamily="18" charset="0"/>
                <a:cs typeface="Times New Roman" pitchFamily="18" charset="0"/>
              </a:rPr>
              <a:t>This project aims to address these issues by analyzing supermarket sales data to uncover actionable insights, improve revenue generation, and enhance overall business efficiency.</a:t>
            </a: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0" y="857232"/>
            <a:ext cx="9144000" cy="5262979"/>
          </a:xfrm>
          <a:prstGeom prst="rect">
            <a:avLst/>
          </a:prstGeom>
        </p:spPr>
        <p:txBody>
          <a:bodyPr wrap="square">
            <a:spAutoFit/>
          </a:bodyPr>
          <a:lstStyle/>
          <a:p>
            <a:pPr algn="just">
              <a:buFont typeface="Arial" pitchFamily="34" charset="0"/>
              <a:buChar char="•"/>
            </a:pPr>
            <a:r>
              <a:rPr lang="en-US" sz="2800" dirty="0" smtClean="0"/>
              <a:t>The project will be implemented using the following technologies and libraries:</a:t>
            </a:r>
          </a:p>
          <a:p>
            <a:pPr algn="just">
              <a:buFont typeface="Arial" pitchFamily="34" charset="0"/>
              <a:buChar char="•"/>
            </a:pPr>
            <a:r>
              <a:rPr lang="en-US" sz="2800" b="1" dirty="0" smtClean="0"/>
              <a:t>Python: </a:t>
            </a:r>
            <a:r>
              <a:rPr lang="en-US" sz="2800" dirty="0" smtClean="0"/>
              <a:t>The core programming language for developing the backend logic.</a:t>
            </a:r>
          </a:p>
          <a:p>
            <a:pPr algn="just">
              <a:buFont typeface="Arial" pitchFamily="34" charset="0"/>
              <a:buChar char="•"/>
            </a:pPr>
            <a:r>
              <a:rPr lang="en-US" sz="2800" b="1" dirty="0" err="1" smtClean="0"/>
              <a:t>Matplotlib</a:t>
            </a:r>
            <a:r>
              <a:rPr lang="en-US" sz="2800" b="1" dirty="0" smtClean="0"/>
              <a:t>:</a:t>
            </a:r>
            <a:r>
              <a:rPr lang="en-US" sz="2800" dirty="0" smtClean="0"/>
              <a:t> A </a:t>
            </a:r>
            <a:r>
              <a:rPr lang="en-US" sz="2800" dirty="0" smtClean="0"/>
              <a:t>Python library for creating static, animated, and interactive  visualizations.</a:t>
            </a:r>
          </a:p>
          <a:p>
            <a:pPr algn="just">
              <a:buFont typeface="Arial" pitchFamily="34" charset="0"/>
              <a:buChar char="•"/>
            </a:pPr>
            <a:r>
              <a:rPr lang="en-US" sz="2800" b="1" dirty="0" smtClean="0"/>
              <a:t>Pandas:</a:t>
            </a:r>
            <a:r>
              <a:rPr lang="en-US" sz="2800" dirty="0" smtClean="0"/>
              <a:t> </a:t>
            </a:r>
            <a:r>
              <a:rPr lang="en-US" sz="2800" dirty="0" smtClean="0"/>
              <a:t>A data manipulation library for handling and analyzing structured data.</a:t>
            </a:r>
          </a:p>
          <a:p>
            <a:pPr algn="just">
              <a:buFont typeface="Arial" pitchFamily="34" charset="0"/>
              <a:buChar char="•"/>
            </a:pPr>
            <a:r>
              <a:rPr lang="en-US" sz="2800" b="1" dirty="0" err="1" smtClean="0"/>
              <a:t>Numpy</a:t>
            </a:r>
            <a:r>
              <a:rPr lang="en-US" sz="2800" b="1" dirty="0" smtClean="0"/>
              <a:t>:</a:t>
            </a:r>
            <a:r>
              <a:rPr lang="en-US" sz="2800" dirty="0" smtClean="0"/>
              <a:t> </a:t>
            </a:r>
            <a:r>
              <a:rPr lang="en-US" sz="2800" dirty="0" smtClean="0"/>
              <a:t>A library for mathematical operations, especially useful for numerical data.</a:t>
            </a:r>
          </a:p>
          <a:p>
            <a:pPr algn="just">
              <a:buFont typeface="Arial" pitchFamily="34" charset="0"/>
              <a:buChar char="•"/>
            </a:pPr>
            <a:r>
              <a:rPr lang="en-US" sz="2800" b="1" dirty="0" err="1" smtClean="0"/>
              <a:t>Seaborn</a:t>
            </a:r>
            <a:r>
              <a:rPr lang="en-US" sz="2800" b="1" dirty="0" smtClean="0"/>
              <a:t>:</a:t>
            </a:r>
            <a:r>
              <a:rPr lang="en-US" sz="2800" dirty="0" smtClean="0"/>
              <a:t> </a:t>
            </a:r>
            <a:r>
              <a:rPr lang="en-US" sz="2800" dirty="0" smtClean="0"/>
              <a:t>A powerful python library used for data Visualization, built on top of </a:t>
            </a:r>
            <a:r>
              <a:rPr lang="en-US" sz="2800" dirty="0" err="1" smtClean="0"/>
              <a:t>matplotlib</a:t>
            </a:r>
            <a:r>
              <a:rPr lang="en-US" sz="2800" dirty="0" smtClean="0"/>
              <a:t>. </a:t>
            </a:r>
            <a:endParaRPr lang="en-US" sz="2800" dirty="0"/>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0" y="928670"/>
            <a:ext cx="9144000" cy="5262979"/>
          </a:xfrm>
          <a:prstGeom prst="rect">
            <a:avLst/>
          </a:prstGeom>
        </p:spPr>
        <p:txBody>
          <a:bodyPr wrap="square">
            <a:spAutoFit/>
          </a:bodyPr>
          <a:lstStyle/>
          <a:p>
            <a:pPr algn="just">
              <a:buFont typeface="Arial" pitchFamily="34" charset="0"/>
              <a:buChar char="•"/>
            </a:pPr>
            <a:r>
              <a:rPr lang="en-US" sz="2800" b="1" dirty="0" smtClean="0"/>
              <a:t>Customer Behavior Analysis</a:t>
            </a:r>
            <a:r>
              <a:rPr lang="en-US" sz="2800" dirty="0" smtClean="0"/>
              <a:t>: Identifies purchasing patterns to enhance customer experience.</a:t>
            </a:r>
          </a:p>
          <a:p>
            <a:pPr algn="just">
              <a:buFont typeface="Arial" pitchFamily="34" charset="0"/>
              <a:buChar char="•"/>
            </a:pPr>
            <a:r>
              <a:rPr lang="en-US" sz="2800" b="1" dirty="0" smtClean="0"/>
              <a:t>Sales Performance Insights</a:t>
            </a:r>
            <a:r>
              <a:rPr lang="en-US" sz="2800" dirty="0" smtClean="0"/>
              <a:t>: Tracks revenue trends and top-selling products to improve service and profitability.</a:t>
            </a:r>
          </a:p>
          <a:p>
            <a:pPr algn="just">
              <a:buFont typeface="Arial" pitchFamily="34" charset="0"/>
              <a:buChar char="•"/>
            </a:pPr>
            <a:r>
              <a:rPr lang="en-US" sz="2800" b="1" dirty="0" smtClean="0"/>
              <a:t>Operational Optimization</a:t>
            </a:r>
            <a:r>
              <a:rPr lang="en-US" sz="2800" dirty="0" smtClean="0"/>
              <a:t>: Enhances inventory management, pricing strategies, and promotional planning.</a:t>
            </a:r>
          </a:p>
          <a:p>
            <a:pPr algn="just">
              <a:buFont typeface="Arial" pitchFamily="34" charset="0"/>
              <a:buChar char="•"/>
            </a:pPr>
            <a:r>
              <a:rPr lang="en-US" sz="2800" b="1" dirty="0" smtClean="0"/>
              <a:t>Data Analysis Tools</a:t>
            </a:r>
            <a:r>
              <a:rPr lang="en-US" sz="2800" dirty="0" smtClean="0"/>
              <a:t>: Utilizes Pandas and </a:t>
            </a:r>
            <a:r>
              <a:rPr lang="en-US" sz="2800" dirty="0" err="1" smtClean="0"/>
              <a:t>Numpy</a:t>
            </a:r>
            <a:r>
              <a:rPr lang="en-US" sz="2800" dirty="0" smtClean="0"/>
              <a:t> for data manipulation and numerical analysis.</a:t>
            </a:r>
          </a:p>
          <a:p>
            <a:pPr algn="just">
              <a:buFont typeface="Arial" pitchFamily="34" charset="0"/>
              <a:buChar char="•"/>
            </a:pPr>
            <a:r>
              <a:rPr lang="en-US" sz="2800" b="1" dirty="0" smtClean="0"/>
              <a:t>Visualization</a:t>
            </a:r>
            <a:r>
              <a:rPr lang="en-US" sz="2800" dirty="0" smtClean="0"/>
              <a:t>: Employs </a:t>
            </a:r>
            <a:r>
              <a:rPr lang="en-US" sz="2800" dirty="0" err="1" smtClean="0"/>
              <a:t>Matplotlib</a:t>
            </a:r>
            <a:r>
              <a:rPr lang="en-US" sz="2800" dirty="0" smtClean="0"/>
              <a:t> and </a:t>
            </a:r>
            <a:r>
              <a:rPr lang="en-US" sz="2800" dirty="0" err="1" smtClean="0"/>
              <a:t>Seaborn</a:t>
            </a:r>
            <a:r>
              <a:rPr lang="en-US" sz="2800" dirty="0" smtClean="0"/>
              <a:t> for creating insightful and interactive data visualizations.</a:t>
            </a:r>
          </a:p>
          <a:p>
            <a:pPr algn="just">
              <a:buFont typeface="Arial" pitchFamily="34" charset="0"/>
              <a:buChar char="•"/>
            </a:pPr>
            <a:r>
              <a:rPr lang="en-US" sz="2800" b="1" dirty="0" smtClean="0"/>
              <a:t>Technology-Driven</a:t>
            </a:r>
            <a:r>
              <a:rPr lang="en-US" sz="2800" dirty="0" smtClean="0"/>
              <a:t>: Python-based implementation for streamlined backend logic and analysis.</a:t>
            </a:r>
            <a:endParaRPr lang="en-US" sz="2800" dirty="0"/>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11574" y="996128"/>
            <a:ext cx="9144000" cy="5262979"/>
          </a:xfrm>
          <a:prstGeom prst="rect">
            <a:avLst/>
          </a:prstGeom>
        </p:spPr>
        <p:txBody>
          <a:bodyPr wrap="square">
            <a:spAutoFit/>
          </a:bodyPr>
          <a:lstStyle/>
          <a:p>
            <a:pPr algn="just">
              <a:buFont typeface="Arial" pitchFamily="34" charset="0"/>
              <a:buChar char="•"/>
            </a:pPr>
            <a:r>
              <a:rPr lang="en-US" sz="2800" b="1" dirty="0" smtClean="0"/>
              <a:t>Actionable Insights</a:t>
            </a:r>
            <a:r>
              <a:rPr lang="en-US" sz="2800" dirty="0" smtClean="0"/>
              <a:t>: Derive meaningful insights from supermarket sales data to support decision-making.</a:t>
            </a:r>
          </a:p>
          <a:p>
            <a:pPr algn="just">
              <a:buFont typeface="Arial" pitchFamily="34" charset="0"/>
              <a:buChar char="•"/>
            </a:pPr>
            <a:r>
              <a:rPr lang="en-US" sz="2800" b="1" dirty="0" smtClean="0"/>
              <a:t>Customer-Centric Approach</a:t>
            </a:r>
            <a:r>
              <a:rPr lang="en-US" sz="2800" dirty="0" smtClean="0"/>
              <a:t>: Analyze purchasing behavior to tailor services and enhance customer satisfaction.</a:t>
            </a:r>
          </a:p>
          <a:p>
            <a:pPr algn="just">
              <a:buFont typeface="Arial" pitchFamily="34" charset="0"/>
              <a:buChar char="•"/>
            </a:pPr>
            <a:r>
              <a:rPr lang="en-US" sz="2800" b="1" dirty="0" smtClean="0"/>
              <a:t>Data-Driven Optimization</a:t>
            </a:r>
            <a:r>
              <a:rPr lang="en-US" sz="2800" dirty="0" smtClean="0"/>
              <a:t>: Streamline inventory, pricing, and marketing strategies for increased efficiency.</a:t>
            </a:r>
          </a:p>
          <a:p>
            <a:pPr algn="just">
              <a:buFont typeface="Arial" pitchFamily="34" charset="0"/>
              <a:buChar char="•"/>
            </a:pPr>
            <a:r>
              <a:rPr lang="en-US" sz="2800" b="1" dirty="0" smtClean="0"/>
              <a:t>Profitability</a:t>
            </a:r>
            <a:r>
              <a:rPr lang="en-US" sz="2800" dirty="0" smtClean="0"/>
              <a:t>: Support businesses in boosting revenue by identifying top-performing products and optimizing operations.</a:t>
            </a:r>
          </a:p>
          <a:p>
            <a:pPr algn="just">
              <a:buFont typeface="Arial" pitchFamily="34" charset="0"/>
              <a:buChar char="•"/>
            </a:pPr>
            <a:r>
              <a:rPr lang="en-US" sz="2800" b="1" dirty="0" smtClean="0"/>
              <a:t>Scalability</a:t>
            </a:r>
            <a:r>
              <a:rPr lang="en-US" sz="2800" dirty="0" smtClean="0"/>
              <a:t>: A framework that can be extended to include additional data sources or advanced analytics like predictive modeling.</a:t>
            </a: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720" y="214290"/>
            <a:ext cx="4000528" cy="584775"/>
          </a:xfrm>
          <a:prstGeom prst="rect">
            <a:avLst/>
          </a:prstGeom>
        </p:spPr>
        <p:txBody>
          <a:bodyPr wrap="square">
            <a:spAutoFit/>
          </a:bodyPr>
          <a:lstStyle/>
          <a:p>
            <a:pPr algn="just"/>
            <a:r>
              <a:rPr lang="en-US" sz="3200" b="1" dirty="0" smtClean="0">
                <a:latin typeface="Times New Roman" pitchFamily="18" charset="0"/>
                <a:cs typeface="Times New Roman" pitchFamily="18" charset="0"/>
              </a:rPr>
              <a:t>Flowchart</a:t>
            </a:r>
            <a:endParaRPr lang="en-US" sz="32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0" y="857232"/>
            <a:ext cx="9144000" cy="5286412"/>
          </a:xfrm>
          <a:prstGeom prst="rect">
            <a:avLst/>
          </a:prstGeom>
          <a:noFill/>
          <a:ln w="9525">
            <a:noFill/>
            <a:miter lim="800000"/>
            <a:headEnd/>
            <a:tailEnd/>
          </a:ln>
          <a:effectLst/>
        </p:spPr>
      </p:pic>
      <p:sp>
        <p:nvSpPr>
          <p:cNvPr id="6" name="Rectangle 5"/>
          <p:cNvSpPr/>
          <p:nvPr/>
        </p:nvSpPr>
        <p:spPr>
          <a:xfrm>
            <a:off x="3857620" y="6286520"/>
            <a:ext cx="755335" cy="369332"/>
          </a:xfrm>
          <a:prstGeom prst="rect">
            <a:avLst/>
          </a:prstGeom>
        </p:spPr>
        <p:txBody>
          <a:bodyPr wrap="none">
            <a:spAutoFit/>
          </a:bodyPr>
          <a:lstStyle/>
          <a:p>
            <a:pPr algn="just"/>
            <a:r>
              <a:rPr lang="en-US" b="1" u="sng" dirty="0" smtClean="0">
                <a:latin typeface="Times New Roman" pitchFamily="18" charset="0"/>
                <a:cs typeface="Times New Roman" pitchFamily="18" charset="0"/>
              </a:rPr>
              <a:t>Fig :1</a:t>
            </a:r>
            <a:endParaRPr lang="en-US" b="1" u="sng" dirty="0">
              <a:latin typeface="Times New Roman" pitchFamily="18" charset="0"/>
              <a:cs typeface="Times New Roman" pitchFamily="18" charset="0"/>
            </a:endParaRP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Bonus Feature(optional)</a:t>
            </a:r>
          </a:p>
        </p:txBody>
      </p:sp>
      <p:sp>
        <p:nvSpPr>
          <p:cNvPr id="3" name="Rectangle 2"/>
          <p:cNvSpPr/>
          <p:nvPr/>
        </p:nvSpPr>
        <p:spPr>
          <a:xfrm>
            <a:off x="0" y="857232"/>
            <a:ext cx="9144000" cy="5693866"/>
          </a:xfrm>
          <a:prstGeom prst="rect">
            <a:avLst/>
          </a:prstGeom>
        </p:spPr>
        <p:txBody>
          <a:bodyPr wrap="square">
            <a:spAutoFit/>
          </a:bodyPr>
          <a:lstStyle/>
          <a:p>
            <a:pPr algn="just">
              <a:buFont typeface="Arial" pitchFamily="34" charset="0"/>
              <a:buChar char="•"/>
            </a:pPr>
            <a:r>
              <a:rPr lang="en-US" sz="2800" b="1" dirty="0" smtClean="0"/>
              <a:t>Predictive Analysis</a:t>
            </a:r>
            <a:r>
              <a:rPr lang="en-US" sz="2800" dirty="0" smtClean="0"/>
              <a:t>: Forecast future sales trends and demand, helping in better inventory and resource planning.</a:t>
            </a:r>
          </a:p>
          <a:p>
            <a:pPr algn="just">
              <a:buFont typeface="Arial" pitchFamily="34" charset="0"/>
              <a:buChar char="•"/>
            </a:pPr>
            <a:r>
              <a:rPr lang="en-US" sz="2800" b="1" dirty="0" smtClean="0"/>
              <a:t>Market Basket Analysis</a:t>
            </a:r>
            <a:r>
              <a:rPr lang="en-US" sz="2800" dirty="0" smtClean="0"/>
              <a:t>: Identify frequently purchased product combinations for optimized cross-selling and </a:t>
            </a:r>
            <a:r>
              <a:rPr lang="en-US" sz="2800" dirty="0" err="1" smtClean="0"/>
              <a:t>upselling</a:t>
            </a:r>
            <a:r>
              <a:rPr lang="en-US" sz="2800" dirty="0" smtClean="0"/>
              <a:t> strategies.</a:t>
            </a:r>
          </a:p>
          <a:p>
            <a:pPr algn="just">
              <a:buFont typeface="Arial" pitchFamily="34" charset="0"/>
              <a:buChar char="•"/>
            </a:pPr>
            <a:r>
              <a:rPr lang="en-US" sz="2800" b="1" dirty="0" smtClean="0"/>
              <a:t>Interactive Dashboards</a:t>
            </a:r>
            <a:r>
              <a:rPr lang="en-US" sz="2800" dirty="0" smtClean="0"/>
              <a:t>: Provide real-time data visualizations for better decision-making and easier reporting.</a:t>
            </a:r>
          </a:p>
          <a:p>
            <a:pPr algn="just">
              <a:buFont typeface="Arial" pitchFamily="34" charset="0"/>
              <a:buChar char="•"/>
            </a:pPr>
            <a:r>
              <a:rPr lang="en-US" sz="2800" b="1" dirty="0" smtClean="0"/>
              <a:t>Customer Segmentation</a:t>
            </a:r>
            <a:r>
              <a:rPr lang="en-US" sz="2800" dirty="0" smtClean="0"/>
              <a:t>: Classify customers based on purchasing behavior for targeted marketing and personalized offers.</a:t>
            </a:r>
          </a:p>
          <a:p>
            <a:pPr algn="just">
              <a:buFont typeface="Arial" pitchFamily="34" charset="0"/>
              <a:buChar char="•"/>
            </a:pPr>
            <a:r>
              <a:rPr lang="en-US" sz="2800" b="1" dirty="0" smtClean="0"/>
              <a:t>Anomaly Detection</a:t>
            </a:r>
            <a:r>
              <a:rPr lang="en-US" sz="2800" dirty="0" smtClean="0"/>
              <a:t>: Spot irregular sales trends (unexpected dips or spikes) to quickly address potential issues or opportunities.</a:t>
            </a: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610</TotalTime>
  <Words>605</Words>
  <Application>Microsoft Office PowerPoint</Application>
  <PresentationFormat>On-screen Show (4:3)</PresentationFormat>
  <Paragraphs>64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Bubble Sort</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manpr</cp:lastModifiedBy>
  <cp:revision>41</cp:revision>
  <dcterms:created xsi:type="dcterms:W3CDTF">2022-12-12T14:14:34Z</dcterms:created>
  <dcterms:modified xsi:type="dcterms:W3CDTF">2024-12-04T12:58:51Z</dcterms:modified>
</cp:coreProperties>
</file>