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5970f436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5970f436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76ea97f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76ea97f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76ea97f6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76ea97f6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76ea97f6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76ea97f6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76ea97f6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76ea97f6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76ea97f6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76ea97f6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76ea97f6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76ea97f6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76ea97f6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76ea97f6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76ea97f6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476ea97f6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76ea97f6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76ea97f6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7352ad5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7352ad5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76ea97f6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476ea97f6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76ea97f6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476ea97f6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476ea97f6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476ea97f6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76ea97f6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476ea97f6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76ea97f6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476ea97f6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76ea97f6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76ea97f6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7352ad5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7352ad5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5970f436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5970f436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5970f436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5970f436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5970f436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5970f436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5970f436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5970f436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5970f436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5970f436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5970f436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5970f436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mailto:thatchja@oregonstate.edu"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‘Gearing up’</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tools and ideas we’ll be using all quarter!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Wait… what?</a:t>
            </a:r>
            <a:endParaRPr/>
          </a:p>
        </p:txBody>
      </p:sp>
      <p:sp>
        <p:nvSpPr>
          <p:cNvPr id="145" name="Google Shape;145;p22"/>
          <p:cNvSpPr txBox="1"/>
          <p:nvPr>
            <p:ph idx="1" type="body"/>
          </p:nvPr>
        </p:nvSpPr>
        <p:spPr>
          <a:xfrm>
            <a:off x="729450" y="2078875"/>
            <a:ext cx="3842700" cy="2261100"/>
          </a:xfrm>
          <a:prstGeom prst="rect">
            <a:avLst/>
          </a:prstGeom>
        </p:spPr>
        <p:txBody>
          <a:bodyPr anchorCtr="0" anchor="t" bIns="91425" lIns="91425" spcFirstLastPara="1" rIns="91425" wrap="square" tIns="91425">
            <a:normAutofit fontScale="85000" lnSpcReduction="10000"/>
          </a:bodyPr>
          <a:lstStyle/>
          <a:p>
            <a:pPr indent="0" lvl="0" marL="457200" rtl="0" algn="l">
              <a:spcBef>
                <a:spcPts val="0"/>
              </a:spcBef>
              <a:spcAft>
                <a:spcPts val="0"/>
              </a:spcAft>
              <a:buNone/>
            </a:pPr>
            <a:r>
              <a:rPr b="1" lang="en"/>
              <a:t>Github and git can be very confusing.</a:t>
            </a:r>
            <a:endParaRPr b="1"/>
          </a:p>
          <a:p>
            <a:pPr indent="-298767" lvl="0" marL="457200" rtl="0" algn="l">
              <a:spcBef>
                <a:spcPts val="1200"/>
              </a:spcBef>
              <a:spcAft>
                <a:spcPts val="0"/>
              </a:spcAft>
              <a:buSzPct val="100000"/>
              <a:buChar char="●"/>
            </a:pPr>
            <a:r>
              <a:rPr lang="en"/>
              <a:t>Git is a tool developed by Linus Torvalds (think linux) that handles distributed version control.</a:t>
            </a:r>
            <a:br>
              <a:rPr lang="en"/>
            </a:br>
            <a:endParaRPr/>
          </a:p>
          <a:p>
            <a:pPr indent="-298767" lvl="0" marL="457200" rtl="0" algn="l">
              <a:spcBef>
                <a:spcPts val="0"/>
              </a:spcBef>
              <a:spcAft>
                <a:spcPts val="0"/>
              </a:spcAft>
              <a:buSzPct val="100000"/>
              <a:buChar char="●"/>
            </a:pPr>
            <a:r>
              <a:rPr lang="en"/>
              <a:t>Github is a wonderful website, now owned by Microsoft, that allows for easy storing and sharing of git repositories on the web (and a lot more)</a:t>
            </a:r>
            <a:br>
              <a:rPr lang="en"/>
            </a:br>
            <a:endParaRPr/>
          </a:p>
          <a:p>
            <a:pPr indent="0" lvl="0" marL="0" rtl="0" algn="l">
              <a:spcBef>
                <a:spcPts val="1200"/>
              </a:spcBef>
              <a:spcAft>
                <a:spcPts val="1200"/>
              </a:spcAft>
              <a:buNone/>
            </a:pPr>
            <a:r>
              <a:rPr lang="en"/>
              <a:t>If that’s not clear right now, </a:t>
            </a:r>
            <a:r>
              <a:rPr b="1" lang="en"/>
              <a:t>that’s ok</a:t>
            </a:r>
            <a:r>
              <a:rPr lang="en"/>
              <a:t>. We’ll have </a:t>
            </a:r>
            <a:r>
              <a:rPr i="1" lang="en"/>
              <a:t>ample</a:t>
            </a:r>
            <a:r>
              <a:rPr lang="en"/>
              <a:t> opportunities to work through this (including your first lab).</a:t>
            </a:r>
            <a:endParaRPr/>
          </a:p>
        </p:txBody>
      </p:sp>
      <p:pic>
        <p:nvPicPr>
          <p:cNvPr id="146" name="Google Shape;146;p22"/>
          <p:cNvPicPr preferRelativeResize="0"/>
          <p:nvPr/>
        </p:nvPicPr>
        <p:blipFill>
          <a:blip r:embed="rId3">
            <a:alphaModFix/>
          </a:blip>
          <a:stretch>
            <a:fillRect/>
          </a:stretch>
        </p:blipFill>
        <p:spPr>
          <a:xfrm>
            <a:off x="5353525" y="1853850"/>
            <a:ext cx="3064626" cy="3064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imagined workflow</a:t>
            </a:r>
            <a:endParaRPr/>
          </a:p>
        </p:txBody>
      </p:sp>
      <p:sp>
        <p:nvSpPr>
          <p:cNvPr id="152" name="Google Shape;152;p23"/>
          <p:cNvSpPr txBox="1"/>
          <p:nvPr>
            <p:ph idx="1" type="body"/>
          </p:nvPr>
        </p:nvSpPr>
        <p:spPr>
          <a:xfrm>
            <a:off x="729450" y="2078875"/>
            <a:ext cx="3842700" cy="2261100"/>
          </a:xfrm>
          <a:prstGeom prst="rect">
            <a:avLst/>
          </a:prstGeom>
        </p:spPr>
        <p:txBody>
          <a:bodyPr anchorCtr="0" anchor="t" bIns="91425" lIns="91425" spcFirstLastPara="1" rIns="91425" wrap="square" tIns="91425">
            <a:normAutofit fontScale="85000" lnSpcReduction="10000"/>
          </a:bodyPr>
          <a:lstStyle/>
          <a:p>
            <a:pPr indent="-298767" lvl="0" marL="457200" rtl="0" algn="l">
              <a:spcBef>
                <a:spcPts val="0"/>
              </a:spcBef>
              <a:spcAft>
                <a:spcPts val="0"/>
              </a:spcAft>
              <a:buSzPct val="100000"/>
              <a:buChar char="●"/>
            </a:pPr>
            <a:r>
              <a:rPr lang="en"/>
              <a:t>I make a cool program (cool_program.js)</a:t>
            </a:r>
            <a:endParaRPr/>
          </a:p>
          <a:p>
            <a:pPr indent="-298767" lvl="0" marL="457200" rtl="0" algn="l">
              <a:spcBef>
                <a:spcPts val="0"/>
              </a:spcBef>
              <a:spcAft>
                <a:spcPts val="0"/>
              </a:spcAft>
              <a:buSzPct val="100000"/>
              <a:buChar char="●"/>
            </a:pPr>
            <a:r>
              <a:rPr lang="en"/>
              <a:t>I </a:t>
            </a:r>
            <a:r>
              <a:rPr b="1" lang="en"/>
              <a:t>commit</a:t>
            </a:r>
            <a:r>
              <a:rPr lang="en"/>
              <a:t> it locally and </a:t>
            </a:r>
            <a:r>
              <a:rPr b="1" lang="en"/>
              <a:t>push</a:t>
            </a:r>
            <a:r>
              <a:rPr lang="en"/>
              <a:t> it to GitHub</a:t>
            </a:r>
            <a:endParaRPr/>
          </a:p>
          <a:p>
            <a:pPr indent="-298767" lvl="0" marL="457200" rtl="0" algn="l">
              <a:spcBef>
                <a:spcPts val="0"/>
              </a:spcBef>
              <a:spcAft>
                <a:spcPts val="0"/>
              </a:spcAft>
              <a:buSzPct val="100000"/>
              <a:buChar char="●"/>
            </a:pPr>
            <a:r>
              <a:rPr lang="en"/>
              <a:t>You see something wrong with it! You </a:t>
            </a:r>
            <a:r>
              <a:rPr b="1" lang="en"/>
              <a:t>fork</a:t>
            </a:r>
            <a:r>
              <a:rPr lang="en"/>
              <a:t> the code and </a:t>
            </a:r>
            <a:r>
              <a:rPr b="1" lang="en"/>
              <a:t>clone</a:t>
            </a:r>
            <a:r>
              <a:rPr lang="en"/>
              <a:t> it to your computer to work on it.</a:t>
            </a:r>
            <a:endParaRPr/>
          </a:p>
          <a:p>
            <a:pPr indent="-298767" lvl="0" marL="457200" rtl="0" algn="l">
              <a:spcBef>
                <a:spcPts val="0"/>
              </a:spcBef>
              <a:spcAft>
                <a:spcPts val="0"/>
              </a:spcAft>
              <a:buSzPct val="100000"/>
              <a:buChar char="●"/>
            </a:pPr>
            <a:r>
              <a:rPr lang="en"/>
              <a:t>You fix it, </a:t>
            </a:r>
            <a:r>
              <a:rPr b="1" lang="en"/>
              <a:t>commit</a:t>
            </a:r>
            <a:r>
              <a:rPr lang="en"/>
              <a:t> and </a:t>
            </a:r>
            <a:r>
              <a:rPr b="1" lang="en"/>
              <a:t>push</a:t>
            </a:r>
            <a:r>
              <a:rPr lang="en"/>
              <a:t> it to your branch of the repository (here, a forked repo).</a:t>
            </a:r>
            <a:endParaRPr/>
          </a:p>
          <a:p>
            <a:pPr indent="-298767" lvl="0" marL="457200" rtl="0" algn="l">
              <a:spcBef>
                <a:spcPts val="0"/>
              </a:spcBef>
              <a:spcAft>
                <a:spcPts val="0"/>
              </a:spcAft>
              <a:buSzPct val="100000"/>
              <a:buChar char="●"/>
            </a:pPr>
            <a:r>
              <a:rPr lang="en"/>
              <a:t>You submit a </a:t>
            </a:r>
            <a:r>
              <a:rPr b="1" lang="en"/>
              <a:t>pull request</a:t>
            </a:r>
            <a:r>
              <a:rPr lang="en"/>
              <a:t> that notifies me of your fix.</a:t>
            </a:r>
            <a:endParaRPr/>
          </a:p>
          <a:p>
            <a:pPr indent="-298767" lvl="0" marL="457200" rtl="0" algn="l">
              <a:spcBef>
                <a:spcPts val="0"/>
              </a:spcBef>
              <a:spcAft>
                <a:spcPts val="0"/>
              </a:spcAft>
              <a:buSzPct val="100000"/>
              <a:buChar char="●"/>
            </a:pPr>
            <a:r>
              <a:rPr lang="en"/>
              <a:t>I review it, we talk, and eventually I merge your branch back into the main one.</a:t>
            </a:r>
            <a:endParaRPr/>
          </a:p>
          <a:p>
            <a:pPr indent="-298767" lvl="0" marL="457200" rtl="0" algn="l">
              <a:spcBef>
                <a:spcPts val="0"/>
              </a:spcBef>
              <a:spcAft>
                <a:spcPts val="0"/>
              </a:spcAft>
              <a:buSzPct val="100000"/>
              <a:buChar char="●"/>
            </a:pPr>
            <a:r>
              <a:rPr lang="en"/>
              <a:t>Boom! Collaboration!</a:t>
            </a:r>
            <a:endParaRPr/>
          </a:p>
        </p:txBody>
      </p:sp>
      <p:pic>
        <p:nvPicPr>
          <p:cNvPr id="153" name="Google Shape;153;p23"/>
          <p:cNvPicPr preferRelativeResize="0"/>
          <p:nvPr/>
        </p:nvPicPr>
        <p:blipFill>
          <a:blip r:embed="rId3">
            <a:alphaModFix/>
          </a:blip>
          <a:stretch>
            <a:fillRect/>
          </a:stretch>
        </p:blipFill>
        <p:spPr>
          <a:xfrm>
            <a:off x="5353525" y="1853850"/>
            <a:ext cx="3064626" cy="30646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 is optional…</a:t>
            </a:r>
            <a:endParaRPr/>
          </a:p>
        </p:txBody>
      </p:sp>
      <p:sp>
        <p:nvSpPr>
          <p:cNvPr id="159" name="Google Shape;159;p24"/>
          <p:cNvSpPr txBox="1"/>
          <p:nvPr>
            <p:ph idx="1" type="body"/>
          </p:nvPr>
        </p:nvSpPr>
        <p:spPr>
          <a:xfrm>
            <a:off x="729450" y="2078875"/>
            <a:ext cx="3842700" cy="2261100"/>
          </a:xfrm>
          <a:prstGeom prst="rect">
            <a:avLst/>
          </a:prstGeom>
        </p:spPr>
        <p:txBody>
          <a:bodyPr anchorCtr="0" anchor="t" bIns="91425" lIns="91425" spcFirstLastPara="1" rIns="91425" wrap="square" tIns="91425">
            <a:normAutofit fontScale="77500" lnSpcReduction="20000"/>
          </a:bodyPr>
          <a:lstStyle/>
          <a:p>
            <a:pPr indent="-292576" lvl="0" marL="457200" rtl="0" algn="l">
              <a:spcBef>
                <a:spcPts val="0"/>
              </a:spcBef>
              <a:spcAft>
                <a:spcPts val="0"/>
              </a:spcAft>
              <a:buSzPct val="100000"/>
              <a:buChar char="●"/>
            </a:pPr>
            <a:r>
              <a:rPr lang="en"/>
              <a:t>As you will shortly see, there are multiple ways to interact with GitHub.</a:t>
            </a:r>
            <a:endParaRPr/>
          </a:p>
          <a:p>
            <a:pPr indent="-292576" lvl="0" marL="457200" rtl="0" algn="l">
              <a:spcBef>
                <a:spcPts val="0"/>
              </a:spcBef>
              <a:spcAft>
                <a:spcPts val="0"/>
              </a:spcAft>
              <a:buSzPct val="100000"/>
              <a:buChar char="●"/>
            </a:pPr>
            <a:r>
              <a:rPr lang="en"/>
              <a:t>One common way is through Git which you interact with using the command line.</a:t>
            </a:r>
            <a:endParaRPr/>
          </a:p>
          <a:p>
            <a:pPr indent="-292576" lvl="0" marL="457200" rtl="0" algn="l">
              <a:spcBef>
                <a:spcPts val="0"/>
              </a:spcBef>
              <a:spcAft>
                <a:spcPts val="0"/>
              </a:spcAft>
              <a:buSzPct val="100000"/>
              <a:buChar char="●"/>
            </a:pPr>
            <a:r>
              <a:rPr lang="en"/>
              <a:t>Another is using the desktop github applications.</a:t>
            </a:r>
            <a:endParaRPr/>
          </a:p>
          <a:p>
            <a:pPr indent="-292576" lvl="0" marL="457200" rtl="0" algn="l">
              <a:spcBef>
                <a:spcPts val="0"/>
              </a:spcBef>
              <a:spcAft>
                <a:spcPts val="0"/>
              </a:spcAft>
              <a:buSzPct val="100000"/>
              <a:buChar char="●"/>
            </a:pPr>
            <a:r>
              <a:rPr lang="en"/>
              <a:t>A third would be simply using the web (this is awkward and not advised!)</a:t>
            </a:r>
            <a:endParaRPr/>
          </a:p>
          <a:p>
            <a:pPr indent="-292576" lvl="0" marL="457200" rtl="0" algn="l">
              <a:spcBef>
                <a:spcPts val="0"/>
              </a:spcBef>
              <a:spcAft>
                <a:spcPts val="0"/>
              </a:spcAft>
              <a:buSzPct val="100000"/>
              <a:buChar char="●"/>
            </a:pPr>
            <a:r>
              <a:rPr b="1" lang="en"/>
              <a:t>I strongly recommend using command line Git, will be using it myself, and will use it in demonstrations.</a:t>
            </a:r>
            <a:br>
              <a:rPr b="1" lang="en"/>
            </a:br>
            <a:endParaRPr b="1"/>
          </a:p>
          <a:p>
            <a:pPr indent="-292576" lvl="0" marL="457200" rtl="0" algn="l">
              <a:spcBef>
                <a:spcPts val="0"/>
              </a:spcBef>
              <a:spcAft>
                <a:spcPts val="0"/>
              </a:spcAft>
              <a:buSzPct val="100000"/>
              <a:buChar char="●"/>
            </a:pPr>
            <a:r>
              <a:rPr b="1" lang="en"/>
              <a:t>But, you are free to use whatever is most comfortable for you. </a:t>
            </a:r>
            <a:endParaRPr b="1"/>
          </a:p>
          <a:p>
            <a:pPr indent="-292576" lvl="0" marL="457200" rtl="0" algn="l">
              <a:spcBef>
                <a:spcPts val="0"/>
              </a:spcBef>
              <a:spcAft>
                <a:spcPts val="0"/>
              </a:spcAft>
              <a:buSzPct val="100000"/>
              <a:buChar char="●"/>
            </a:pPr>
            <a:r>
              <a:rPr lang="en"/>
              <a:t>You’ll learn more about </a:t>
            </a:r>
            <a:r>
              <a:rPr lang="en"/>
              <a:t>these</a:t>
            </a:r>
            <a:r>
              <a:rPr lang="en"/>
              <a:t> differences as we move along.</a:t>
            </a:r>
            <a:endParaRPr/>
          </a:p>
        </p:txBody>
      </p:sp>
      <p:pic>
        <p:nvPicPr>
          <p:cNvPr id="160" name="Google Shape;160;p24"/>
          <p:cNvPicPr preferRelativeResize="0"/>
          <p:nvPr/>
        </p:nvPicPr>
        <p:blipFill>
          <a:blip r:embed="rId3">
            <a:alphaModFix/>
          </a:blip>
          <a:stretch>
            <a:fillRect/>
          </a:stretch>
        </p:blipFill>
        <p:spPr>
          <a:xfrm>
            <a:off x="4559200" y="2022900"/>
            <a:ext cx="4584801" cy="268640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tools we’ll mostly use - Visual Studio Code</a:t>
            </a:r>
            <a:endParaRPr/>
          </a:p>
        </p:txBody>
      </p:sp>
      <p:sp>
        <p:nvSpPr>
          <p:cNvPr id="166" name="Google Shape;166;p25"/>
          <p:cNvSpPr txBox="1"/>
          <p:nvPr>
            <p:ph idx="1" type="body"/>
          </p:nvPr>
        </p:nvSpPr>
        <p:spPr>
          <a:xfrm>
            <a:off x="729450" y="2078875"/>
            <a:ext cx="3842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Visual Studio Code is </a:t>
            </a:r>
            <a:r>
              <a:rPr i="1" lang="en"/>
              <a:t>another</a:t>
            </a:r>
            <a:r>
              <a:rPr lang="en"/>
              <a:t> open source development tool… owned by Microsoft.</a:t>
            </a:r>
            <a:endParaRPr/>
          </a:p>
          <a:p>
            <a:pPr indent="-304958" lvl="0" marL="457200" rtl="0" algn="l">
              <a:spcBef>
                <a:spcPts val="0"/>
              </a:spcBef>
              <a:spcAft>
                <a:spcPts val="0"/>
              </a:spcAft>
              <a:buSzPct val="100000"/>
              <a:buChar char="●"/>
            </a:pPr>
            <a:r>
              <a:rPr lang="en"/>
              <a:t>If you’re familiar with the atom project, this is the replacement (more or less). </a:t>
            </a:r>
            <a:endParaRPr/>
          </a:p>
          <a:p>
            <a:pPr indent="-304958" lvl="0" marL="457200" rtl="0" algn="l">
              <a:spcBef>
                <a:spcPts val="0"/>
              </a:spcBef>
              <a:spcAft>
                <a:spcPts val="0"/>
              </a:spcAft>
              <a:buSzPct val="100000"/>
              <a:buChar char="●"/>
            </a:pPr>
            <a:r>
              <a:rPr lang="en"/>
              <a:t>If you’re not, it’s a lightweight code editor that runs on your desktop.</a:t>
            </a:r>
            <a:endParaRPr/>
          </a:p>
          <a:p>
            <a:pPr indent="-304958" lvl="0" marL="457200" rtl="0" algn="l">
              <a:spcBef>
                <a:spcPts val="0"/>
              </a:spcBef>
              <a:spcAft>
                <a:spcPts val="0"/>
              </a:spcAft>
              <a:buSzPct val="100000"/>
              <a:buChar char="●"/>
            </a:pPr>
            <a:r>
              <a:rPr lang="en"/>
              <a:t>It has streamlined debugging, git integration, and a host of other features that make it an excellent tool for web development</a:t>
            </a:r>
            <a:br>
              <a:rPr lang="en"/>
            </a:br>
            <a:endParaRPr/>
          </a:p>
          <a:p>
            <a:pPr indent="0" lvl="0" marL="0" rtl="0" algn="l">
              <a:spcBef>
                <a:spcPts val="1200"/>
              </a:spcBef>
              <a:spcAft>
                <a:spcPts val="1200"/>
              </a:spcAft>
              <a:buNone/>
            </a:pPr>
            <a:r>
              <a:t/>
            </a:r>
            <a:endParaRPr/>
          </a:p>
        </p:txBody>
      </p:sp>
      <p:pic>
        <p:nvPicPr>
          <p:cNvPr id="167" name="Google Shape;167;p25"/>
          <p:cNvPicPr preferRelativeResize="0"/>
          <p:nvPr/>
        </p:nvPicPr>
        <p:blipFill>
          <a:blip r:embed="rId3">
            <a:alphaModFix/>
          </a:blip>
          <a:stretch>
            <a:fillRect/>
          </a:stretch>
        </p:blipFill>
        <p:spPr>
          <a:xfrm>
            <a:off x="5210216" y="1907325"/>
            <a:ext cx="2656135" cy="2880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tools we’ll mostly use - Visual Studio Code</a:t>
            </a:r>
            <a:endParaRPr/>
          </a:p>
        </p:txBody>
      </p:sp>
      <p:sp>
        <p:nvSpPr>
          <p:cNvPr id="173" name="Google Shape;173;p26"/>
          <p:cNvSpPr txBox="1"/>
          <p:nvPr>
            <p:ph idx="1" type="body"/>
          </p:nvPr>
        </p:nvSpPr>
        <p:spPr>
          <a:xfrm>
            <a:off x="729450" y="2078875"/>
            <a:ext cx="3842700" cy="2261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Of particular importance for us:</a:t>
            </a:r>
            <a:endParaRPr/>
          </a:p>
          <a:p>
            <a:pPr indent="-287972" lvl="1" marL="914400" rtl="0" algn="l">
              <a:spcBef>
                <a:spcPts val="0"/>
              </a:spcBef>
              <a:spcAft>
                <a:spcPts val="0"/>
              </a:spcAft>
              <a:buSzPct val="76306"/>
              <a:buChar char="○"/>
            </a:pPr>
            <a:r>
              <a:rPr b="1" lang="en" sz="1441"/>
              <a:t>The Live Server Extension</a:t>
            </a:r>
            <a:br>
              <a:rPr b="1" lang="en"/>
            </a:br>
            <a:endParaRPr/>
          </a:p>
          <a:p>
            <a:pPr indent="-298767" lvl="0" marL="457200" rtl="0" algn="l">
              <a:spcBef>
                <a:spcPts val="0"/>
              </a:spcBef>
              <a:spcAft>
                <a:spcPts val="0"/>
              </a:spcAft>
              <a:buSzPct val="100000"/>
              <a:buChar char="●"/>
            </a:pPr>
            <a:r>
              <a:rPr lang="en"/>
              <a:t>This extension sets up a local web hosting server so that you can very quickly test out your code </a:t>
            </a:r>
            <a:r>
              <a:rPr b="1" lang="en"/>
              <a:t>without</a:t>
            </a:r>
            <a:r>
              <a:rPr lang="en"/>
              <a:t> having to upload it somewhere, etc.</a:t>
            </a:r>
            <a:br>
              <a:rPr lang="en"/>
            </a:br>
            <a:endParaRPr/>
          </a:p>
          <a:p>
            <a:pPr indent="-298767" lvl="0" marL="457200" rtl="0" algn="l">
              <a:spcBef>
                <a:spcPts val="0"/>
              </a:spcBef>
              <a:spcAft>
                <a:spcPts val="0"/>
              </a:spcAft>
              <a:buSzPct val="100000"/>
              <a:buChar char="●"/>
            </a:pPr>
            <a:r>
              <a:rPr lang="en"/>
              <a:t>While you can often run ‘static’ web pages locally without a server, the types of dynamic visualizations we’ll be doing require one.</a:t>
            </a:r>
            <a:br>
              <a:rPr lang="en"/>
            </a:br>
            <a:endParaRPr/>
          </a:p>
          <a:p>
            <a:pPr indent="0" lvl="0" marL="0" rtl="0" algn="l">
              <a:spcBef>
                <a:spcPts val="1200"/>
              </a:spcBef>
              <a:spcAft>
                <a:spcPts val="1200"/>
              </a:spcAft>
              <a:buNone/>
            </a:pPr>
            <a:r>
              <a:t/>
            </a:r>
            <a:endParaRPr/>
          </a:p>
        </p:txBody>
      </p:sp>
      <p:pic>
        <p:nvPicPr>
          <p:cNvPr id="174" name="Google Shape;174;p26"/>
          <p:cNvPicPr preferRelativeResize="0"/>
          <p:nvPr/>
        </p:nvPicPr>
        <p:blipFill>
          <a:blip r:embed="rId3">
            <a:alphaModFix/>
          </a:blip>
          <a:stretch>
            <a:fillRect/>
          </a:stretch>
        </p:blipFill>
        <p:spPr>
          <a:xfrm>
            <a:off x="4572150" y="1937625"/>
            <a:ext cx="4267052" cy="28406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but not least - QGIS</a:t>
            </a:r>
            <a:endParaRPr/>
          </a:p>
        </p:txBody>
      </p:sp>
      <p:sp>
        <p:nvSpPr>
          <p:cNvPr id="180" name="Google Shape;180;p27"/>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 it’s basically open-source ArcGIS</a:t>
            </a:r>
            <a:endParaRPr/>
          </a:p>
          <a:p>
            <a:pPr indent="-311150" lvl="0" marL="457200" rtl="0" algn="l">
              <a:spcBef>
                <a:spcPts val="0"/>
              </a:spcBef>
              <a:spcAft>
                <a:spcPts val="0"/>
              </a:spcAft>
              <a:buSzPts val="1300"/>
              <a:buChar char="●"/>
            </a:pPr>
            <a:r>
              <a:rPr lang="en"/>
              <a:t>But, that means it has </a:t>
            </a:r>
            <a:r>
              <a:rPr i="1" lang="en"/>
              <a:t>a lot</a:t>
            </a:r>
            <a:r>
              <a:rPr lang="en"/>
              <a:t> of extensions and plug-ins that Arc might not…</a:t>
            </a:r>
            <a:endParaRPr/>
          </a:p>
          <a:p>
            <a:pPr indent="-311150" lvl="0" marL="457200" rtl="0" algn="l">
              <a:spcBef>
                <a:spcPts val="0"/>
              </a:spcBef>
              <a:spcAft>
                <a:spcPts val="0"/>
              </a:spcAft>
              <a:buSzPts val="1300"/>
              <a:buChar char="●"/>
            </a:pPr>
            <a:r>
              <a:rPr lang="en"/>
              <a:t>In your first lab, you’ll be using QGIS to make a web map, so if you’re not familiar with it yet, you’ll get a chance to use it on Monday.</a:t>
            </a:r>
            <a:br>
              <a:rPr lang="en"/>
            </a:br>
            <a:endParaRPr/>
          </a:p>
          <a:p>
            <a:pPr indent="0" lvl="0" marL="0" rtl="0" algn="l">
              <a:spcBef>
                <a:spcPts val="1200"/>
              </a:spcBef>
              <a:spcAft>
                <a:spcPts val="1200"/>
              </a:spcAft>
              <a:buNone/>
            </a:pPr>
            <a:r>
              <a:t/>
            </a:r>
            <a:endParaRPr/>
          </a:p>
        </p:txBody>
      </p:sp>
      <p:pic>
        <p:nvPicPr>
          <p:cNvPr id="181" name="Google Shape;181;p27"/>
          <p:cNvPicPr preferRelativeResize="0"/>
          <p:nvPr/>
        </p:nvPicPr>
        <p:blipFill>
          <a:blip r:embed="rId3">
            <a:alphaModFix/>
          </a:blip>
          <a:stretch>
            <a:fillRect/>
          </a:stretch>
        </p:blipFill>
        <p:spPr>
          <a:xfrm>
            <a:off x="6011525" y="2078875"/>
            <a:ext cx="1892550" cy="1892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now, an activity! </a:t>
            </a:r>
            <a:endParaRPr/>
          </a:p>
        </p:txBody>
      </p:sp>
      <p:sp>
        <p:nvSpPr>
          <p:cNvPr id="187" name="Google Shape;187;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Let’s make a ‘first’ web page. </a:t>
            </a:r>
            <a:endParaRPr/>
          </a:p>
          <a:p>
            <a:pPr indent="-298450" lvl="1" marL="914400" rtl="0" algn="l">
              <a:spcBef>
                <a:spcPts val="0"/>
              </a:spcBef>
              <a:spcAft>
                <a:spcPts val="0"/>
              </a:spcAft>
              <a:buSzPts val="1100"/>
              <a:buChar char="○"/>
            </a:pPr>
            <a:r>
              <a:rPr lang="en"/>
              <a:t>Please note, this is very basic, if you are familiar with html and what not - </a:t>
            </a:r>
            <a:r>
              <a:rPr b="1" i="1" lang="en"/>
              <a:t>awesome</a:t>
            </a:r>
            <a:r>
              <a:rPr b="1" lang="en"/>
              <a:t>, feel encouraged to help others!</a:t>
            </a:r>
            <a:endParaRPr/>
          </a:p>
          <a:p>
            <a:pPr indent="-311150" lvl="0" marL="457200" rtl="0" algn="l">
              <a:spcBef>
                <a:spcPts val="0"/>
              </a:spcBef>
              <a:spcAft>
                <a:spcPts val="0"/>
              </a:spcAft>
              <a:buSzPts val="1300"/>
              <a:buChar char="●"/>
            </a:pPr>
            <a:r>
              <a:rPr lang="en"/>
              <a:t>Go to github.com and create a free github account.</a:t>
            </a:r>
            <a:endParaRPr/>
          </a:p>
          <a:p>
            <a:pPr indent="-298450" lvl="1" marL="914400" rtl="0" algn="l">
              <a:spcBef>
                <a:spcPts val="0"/>
              </a:spcBef>
              <a:spcAft>
                <a:spcPts val="0"/>
              </a:spcAft>
              <a:buSzPts val="1100"/>
              <a:buChar char="○"/>
            </a:pPr>
            <a:r>
              <a:rPr lang="en"/>
              <a:t>Once you’ve done so, email me - </a:t>
            </a:r>
            <a:r>
              <a:rPr lang="en" u="sng">
                <a:solidFill>
                  <a:schemeClr val="hlink"/>
                </a:solidFill>
                <a:hlinkClick r:id="rId3"/>
              </a:rPr>
              <a:t>thatchja@oregonstate.edu</a:t>
            </a:r>
            <a:r>
              <a:rPr lang="en"/>
              <a:t> - with either the email address you used or the username you chose.</a:t>
            </a:r>
            <a:endParaRPr/>
          </a:p>
          <a:p>
            <a:pPr indent="-311150" lvl="0" marL="457200" rtl="0" algn="l">
              <a:spcBef>
                <a:spcPts val="0"/>
              </a:spcBef>
              <a:spcAft>
                <a:spcPts val="0"/>
              </a:spcAft>
              <a:buSzPts val="1300"/>
              <a:buChar char="●"/>
            </a:pPr>
            <a:r>
              <a:rPr lang="en"/>
              <a:t>Now, we’re going to create the simplest web page imaginable and host it at username.github.io (you can delete this once we’re done)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 Create a repository	</a:t>
            </a:r>
            <a:endParaRPr/>
          </a:p>
        </p:txBody>
      </p:sp>
      <p:sp>
        <p:nvSpPr>
          <p:cNvPr id="193" name="Google Shape;193;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Log into Github, go to the repositories tab, and click the ‘new’ button.</a:t>
            </a:r>
            <a:endParaRPr/>
          </a:p>
        </p:txBody>
      </p:sp>
      <p:pic>
        <p:nvPicPr>
          <p:cNvPr id="194" name="Google Shape;194;p29"/>
          <p:cNvPicPr preferRelativeResize="0"/>
          <p:nvPr/>
        </p:nvPicPr>
        <p:blipFill>
          <a:blip r:embed="rId3">
            <a:alphaModFix/>
          </a:blip>
          <a:stretch>
            <a:fillRect/>
          </a:stretch>
        </p:blipFill>
        <p:spPr>
          <a:xfrm>
            <a:off x="421738" y="2571751"/>
            <a:ext cx="8300524" cy="1767100"/>
          </a:xfrm>
          <a:prstGeom prst="rect">
            <a:avLst/>
          </a:prstGeom>
          <a:noFill/>
          <a:ln>
            <a:noFill/>
          </a:ln>
        </p:spPr>
      </p:pic>
      <p:sp>
        <p:nvSpPr>
          <p:cNvPr id="195" name="Google Shape;195;p29"/>
          <p:cNvSpPr txBox="1"/>
          <p:nvPr/>
        </p:nvSpPr>
        <p:spPr>
          <a:xfrm>
            <a:off x="2101650" y="4565000"/>
            <a:ext cx="4940700" cy="384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en" sz="1300">
                <a:solidFill>
                  <a:schemeClr val="accent1"/>
                </a:solidFill>
                <a:latin typeface="Lato"/>
                <a:ea typeface="Lato"/>
                <a:cs typeface="Lato"/>
                <a:sym typeface="Lato"/>
              </a:rPr>
              <a:t>Call it whatever you want, I recommend ‘helloworld’</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0"/>
          <p:cNvPicPr preferRelativeResize="0"/>
          <p:nvPr/>
        </p:nvPicPr>
        <p:blipFill>
          <a:blip r:embed="rId3">
            <a:alphaModFix/>
          </a:blip>
          <a:stretch>
            <a:fillRect/>
          </a:stretch>
        </p:blipFill>
        <p:spPr>
          <a:xfrm>
            <a:off x="1852625" y="0"/>
            <a:ext cx="5438745" cy="51434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 Clone it down…</a:t>
            </a:r>
            <a:endParaRPr/>
          </a:p>
        </p:txBody>
      </p:sp>
      <p:sp>
        <p:nvSpPr>
          <p:cNvPr id="206" name="Google Shape;206;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Please note, for something this simple, you could easily create it entirely using the GitHub web interface… If you feel comfortable with what I’m asking you to do, feel free to do it however you like. </a:t>
            </a:r>
            <a:r>
              <a:rPr b="1" lang="en"/>
              <a:t>However, if you’re confused, please follow along!</a:t>
            </a:r>
            <a:endParaRPr/>
          </a:p>
          <a:p>
            <a:pPr indent="-311150" lvl="0" marL="457200" rtl="0" algn="l">
              <a:spcBef>
                <a:spcPts val="0"/>
              </a:spcBef>
              <a:spcAft>
                <a:spcPts val="0"/>
              </a:spcAft>
              <a:buSzPts val="1300"/>
              <a:buChar char="●"/>
            </a:pPr>
            <a:r>
              <a:rPr lang="en"/>
              <a:t>Click the &lt;&gt; Code button and copy the address…</a:t>
            </a:r>
            <a:endParaRPr/>
          </a:p>
          <a:p>
            <a:pPr indent="0" lvl="0" marL="0" rtl="0" algn="l">
              <a:spcBef>
                <a:spcPts val="1200"/>
              </a:spcBef>
              <a:spcAft>
                <a:spcPts val="1200"/>
              </a:spcAft>
              <a:buNone/>
            </a:pPr>
            <a:r>
              <a:t/>
            </a:r>
            <a:endParaRPr/>
          </a:p>
        </p:txBody>
      </p:sp>
      <p:pic>
        <p:nvPicPr>
          <p:cNvPr id="207" name="Google Shape;207;p31"/>
          <p:cNvPicPr preferRelativeResize="0"/>
          <p:nvPr/>
        </p:nvPicPr>
        <p:blipFill>
          <a:blip r:embed="rId3">
            <a:alphaModFix/>
          </a:blip>
          <a:stretch>
            <a:fillRect/>
          </a:stretch>
        </p:blipFill>
        <p:spPr>
          <a:xfrm>
            <a:off x="2149650" y="3085625"/>
            <a:ext cx="4848300" cy="2057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REMINDER: Please complete the survey on canvas!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 Clone it down…</a:t>
            </a:r>
            <a:endParaRPr/>
          </a:p>
          <a:p>
            <a:pPr indent="0" lvl="0" marL="0" rtl="0" algn="l">
              <a:spcBef>
                <a:spcPts val="0"/>
              </a:spcBef>
              <a:spcAft>
                <a:spcPts val="0"/>
              </a:spcAft>
              <a:buNone/>
            </a:pPr>
            <a:r>
              <a:t/>
            </a:r>
            <a:endParaRPr/>
          </a:p>
        </p:txBody>
      </p:sp>
      <p:sp>
        <p:nvSpPr>
          <p:cNvPr id="213" name="Google Shape;213;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Go to the “command prompt” on windows (you can search for ‘cmd’ and it will pop up)</a:t>
            </a:r>
            <a:endParaRPr/>
          </a:p>
          <a:p>
            <a:pPr indent="-311150" lvl="0" marL="457200" rtl="0" algn="l">
              <a:spcBef>
                <a:spcPts val="0"/>
              </a:spcBef>
              <a:spcAft>
                <a:spcPts val="0"/>
              </a:spcAft>
              <a:buSzPts val="1300"/>
              <a:buChar char="●"/>
            </a:pPr>
            <a:r>
              <a:rPr lang="en"/>
              <a:t>Navigate to where you want to store this file (if you’re not sure, ask!)</a:t>
            </a:r>
            <a:endParaRPr/>
          </a:p>
        </p:txBody>
      </p:sp>
      <p:pic>
        <p:nvPicPr>
          <p:cNvPr id="214" name="Google Shape;214;p32"/>
          <p:cNvPicPr preferRelativeResize="0"/>
          <p:nvPr/>
        </p:nvPicPr>
        <p:blipFill>
          <a:blip r:embed="rId3">
            <a:alphaModFix/>
          </a:blip>
          <a:stretch>
            <a:fillRect/>
          </a:stretch>
        </p:blipFill>
        <p:spPr>
          <a:xfrm>
            <a:off x="1653425" y="2656275"/>
            <a:ext cx="5738776" cy="2435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 Create the .html</a:t>
            </a:r>
            <a:endParaRPr/>
          </a:p>
          <a:p>
            <a:pPr indent="0" lvl="0" marL="0" rtl="0" algn="l">
              <a:spcBef>
                <a:spcPts val="0"/>
              </a:spcBef>
              <a:spcAft>
                <a:spcPts val="0"/>
              </a:spcAft>
              <a:buNone/>
            </a:pPr>
            <a:r>
              <a:t/>
            </a:r>
            <a:endParaRPr/>
          </a:p>
        </p:txBody>
      </p:sp>
      <p:sp>
        <p:nvSpPr>
          <p:cNvPr id="220" name="Google Shape;220;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Open up Visual Studio Code and create a new file. Choose the language as .html (this is optional)</a:t>
            </a:r>
            <a:endParaRPr/>
          </a:p>
          <a:p>
            <a:pPr indent="-311150" lvl="0" marL="457200" rtl="0" algn="l">
              <a:spcBef>
                <a:spcPts val="0"/>
              </a:spcBef>
              <a:spcAft>
                <a:spcPts val="0"/>
              </a:spcAft>
              <a:buSzPts val="1300"/>
              <a:buChar char="●"/>
            </a:pPr>
            <a:r>
              <a:rPr lang="en"/>
              <a:t>Set up your code like so and save it as index.html in the directory where you cloned the repository</a:t>
            </a:r>
            <a:endParaRPr/>
          </a:p>
        </p:txBody>
      </p:sp>
      <p:pic>
        <p:nvPicPr>
          <p:cNvPr id="221" name="Google Shape;221;p33"/>
          <p:cNvPicPr preferRelativeResize="0"/>
          <p:nvPr/>
        </p:nvPicPr>
        <p:blipFill>
          <a:blip r:embed="rId3">
            <a:alphaModFix/>
          </a:blip>
          <a:stretch>
            <a:fillRect/>
          </a:stretch>
        </p:blipFill>
        <p:spPr>
          <a:xfrm>
            <a:off x="2728900" y="3122100"/>
            <a:ext cx="3686175" cy="1352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 Time to commit and push!</a:t>
            </a:r>
            <a:endParaRPr/>
          </a:p>
          <a:p>
            <a:pPr indent="0" lvl="0" marL="0" rtl="0" algn="l">
              <a:spcBef>
                <a:spcPts val="0"/>
              </a:spcBef>
              <a:spcAft>
                <a:spcPts val="0"/>
              </a:spcAft>
              <a:buNone/>
            </a:pPr>
            <a:r>
              <a:t/>
            </a:r>
            <a:endParaRPr/>
          </a:p>
        </p:txBody>
      </p:sp>
      <p:sp>
        <p:nvSpPr>
          <p:cNvPr id="227" name="Google Shape;227;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First, we’ll add our files to the repository. Then, we’ll commit them. Finally, we’ll push them up.</a:t>
            </a:r>
            <a:endParaRPr/>
          </a:p>
          <a:p>
            <a:pPr indent="0" lvl="0" marL="0" rtl="0" algn="l">
              <a:spcBef>
                <a:spcPts val="1200"/>
              </a:spcBef>
              <a:spcAft>
                <a:spcPts val="1200"/>
              </a:spcAft>
              <a:buNone/>
            </a:pPr>
            <a:r>
              <a:t/>
            </a:r>
            <a:endParaRPr/>
          </a:p>
        </p:txBody>
      </p:sp>
      <p:pic>
        <p:nvPicPr>
          <p:cNvPr id="228" name="Google Shape;228;p34"/>
          <p:cNvPicPr preferRelativeResize="0"/>
          <p:nvPr/>
        </p:nvPicPr>
        <p:blipFill>
          <a:blip r:embed="rId3">
            <a:alphaModFix/>
          </a:blip>
          <a:stretch>
            <a:fillRect/>
          </a:stretch>
        </p:blipFill>
        <p:spPr>
          <a:xfrm>
            <a:off x="1853400" y="2390350"/>
            <a:ext cx="5437199" cy="2701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5 - One last step… (which you could also do at the beginning…)</a:t>
            </a:r>
            <a:endParaRPr/>
          </a:p>
          <a:p>
            <a:pPr indent="0" lvl="0" marL="0" rtl="0" algn="l">
              <a:spcBef>
                <a:spcPts val="0"/>
              </a:spcBef>
              <a:spcAft>
                <a:spcPts val="0"/>
              </a:spcAft>
              <a:buNone/>
            </a:pPr>
            <a:r>
              <a:t/>
            </a:r>
            <a:endParaRPr/>
          </a:p>
        </p:txBody>
      </p:sp>
      <p:sp>
        <p:nvSpPr>
          <p:cNvPr id="234" name="Google Shape;234;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Go back to Github, go to your repository. Click on Settings, then Pages. </a:t>
            </a:r>
            <a:endParaRPr/>
          </a:p>
          <a:p>
            <a:pPr indent="-311150" lvl="0" marL="457200" rtl="0" algn="l">
              <a:spcBef>
                <a:spcPts val="0"/>
              </a:spcBef>
              <a:spcAft>
                <a:spcPts val="0"/>
              </a:spcAft>
              <a:buSzPts val="1300"/>
              <a:buChar char="●"/>
            </a:pPr>
            <a:r>
              <a:rPr lang="en"/>
              <a:t>Set the branch to main and click save.</a:t>
            </a:r>
            <a:endParaRPr/>
          </a:p>
          <a:p>
            <a:pPr indent="0" lvl="0" marL="0" rtl="0" algn="l">
              <a:spcBef>
                <a:spcPts val="1200"/>
              </a:spcBef>
              <a:spcAft>
                <a:spcPts val="1200"/>
              </a:spcAft>
              <a:buNone/>
            </a:pPr>
            <a:r>
              <a:t/>
            </a:r>
            <a:endParaRPr/>
          </a:p>
        </p:txBody>
      </p:sp>
      <p:pic>
        <p:nvPicPr>
          <p:cNvPr id="235" name="Google Shape;235;p35"/>
          <p:cNvPicPr preferRelativeResize="0"/>
          <p:nvPr/>
        </p:nvPicPr>
        <p:blipFill>
          <a:blip r:embed="rId3">
            <a:alphaModFix/>
          </a:blip>
          <a:stretch>
            <a:fillRect/>
          </a:stretch>
        </p:blipFill>
        <p:spPr>
          <a:xfrm>
            <a:off x="1727375" y="2659725"/>
            <a:ext cx="5692851" cy="24837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 check it out (it may take a few moments)</a:t>
            </a:r>
            <a:endParaRPr/>
          </a:p>
          <a:p>
            <a:pPr indent="0" lvl="0" marL="0" rtl="0" algn="l">
              <a:spcBef>
                <a:spcPts val="0"/>
              </a:spcBef>
              <a:spcAft>
                <a:spcPts val="0"/>
              </a:spcAft>
              <a:buNone/>
            </a:pPr>
            <a:r>
              <a:t/>
            </a:r>
            <a:endParaRPr/>
          </a:p>
        </p:txBody>
      </p:sp>
      <p:sp>
        <p:nvSpPr>
          <p:cNvPr id="241" name="Google Shape;241;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Go to [username].github.io/[repository_name]/</a:t>
            </a:r>
            <a:endParaRPr/>
          </a:p>
          <a:p>
            <a:pPr indent="-311150" lvl="0" marL="457200" rtl="0" algn="l">
              <a:spcBef>
                <a:spcPts val="0"/>
              </a:spcBef>
              <a:spcAft>
                <a:spcPts val="0"/>
              </a:spcAft>
              <a:buSzPts val="1300"/>
              <a:buChar char="●"/>
            </a:pPr>
            <a:r>
              <a:rPr lang="en"/>
              <a:t>Boom.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Yes, this was simple. However you gained experience:</a:t>
            </a:r>
            <a:endParaRPr/>
          </a:p>
          <a:p>
            <a:pPr indent="-298450" lvl="1" marL="1371600" rtl="0" algn="l">
              <a:spcBef>
                <a:spcPts val="0"/>
              </a:spcBef>
              <a:spcAft>
                <a:spcPts val="0"/>
              </a:spcAft>
              <a:buSzPts val="1100"/>
              <a:buChar char="○"/>
            </a:pPr>
            <a:r>
              <a:rPr lang="en"/>
              <a:t>Creating repositories and using Git to commit and push them.</a:t>
            </a:r>
            <a:endParaRPr/>
          </a:p>
          <a:p>
            <a:pPr indent="-298450" lvl="1" marL="1371600" rtl="0" algn="l">
              <a:spcBef>
                <a:spcPts val="0"/>
              </a:spcBef>
              <a:spcAft>
                <a:spcPts val="0"/>
              </a:spcAft>
              <a:buSzPts val="1100"/>
              <a:buChar char="○"/>
            </a:pPr>
            <a:r>
              <a:rPr lang="en"/>
              <a:t>Working with html</a:t>
            </a:r>
            <a:endParaRPr/>
          </a:p>
          <a:p>
            <a:pPr indent="-298450" lvl="1" marL="1371600" rtl="0" algn="l">
              <a:spcBef>
                <a:spcPts val="0"/>
              </a:spcBef>
              <a:spcAft>
                <a:spcPts val="0"/>
              </a:spcAft>
              <a:buSzPts val="1100"/>
              <a:buChar char="○"/>
            </a:pPr>
            <a:r>
              <a:rPr lang="en"/>
              <a:t>Using Visual Studio Code.</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729450" y="733950"/>
            <a:ext cx="7688400" cy="124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 have a great weekend.</a:t>
            </a:r>
            <a:endParaRPr/>
          </a:p>
        </p:txBody>
      </p:sp>
      <p:sp>
        <p:nvSpPr>
          <p:cNvPr id="247" name="Google Shape;247;p37"/>
          <p:cNvSpPr txBox="1"/>
          <p:nvPr>
            <p:ph idx="1" type="body"/>
          </p:nvPr>
        </p:nvSpPr>
        <p:spPr>
          <a:xfrm>
            <a:off x="729450" y="2272888"/>
            <a:ext cx="7688400" cy="1580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you want to do more, Chapter 1 of your workbook has exercises that will push this website a bit further and introduce basic css.</a:t>
            </a:r>
            <a:endParaRPr/>
          </a:p>
          <a:p>
            <a:pPr indent="0" lvl="0" marL="0" rtl="0" algn="l">
              <a:spcBef>
                <a:spcPts val="1200"/>
              </a:spcBef>
              <a:spcAft>
                <a:spcPts val="1200"/>
              </a:spcAft>
              <a:buNone/>
            </a:pPr>
            <a:r>
              <a:rPr lang="en"/>
              <a:t>Incidentally, that’s part of your assigned readings for next week.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Today’s Outline</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Follow up questions?</a:t>
            </a:r>
            <a:endParaRPr/>
          </a:p>
          <a:p>
            <a:pPr indent="-311150" lvl="0" marL="457200" rtl="0" algn="l">
              <a:spcBef>
                <a:spcPts val="0"/>
              </a:spcBef>
              <a:spcAft>
                <a:spcPts val="0"/>
              </a:spcAft>
              <a:buSzPts val="1300"/>
              <a:buChar char="●"/>
            </a:pPr>
            <a:r>
              <a:rPr lang="en"/>
              <a:t>The tools we’ll use (mostly)</a:t>
            </a:r>
            <a:endParaRPr/>
          </a:p>
          <a:p>
            <a:pPr indent="-298450" lvl="1" marL="914400" rtl="0" algn="l">
              <a:spcBef>
                <a:spcPts val="0"/>
              </a:spcBef>
              <a:spcAft>
                <a:spcPts val="0"/>
              </a:spcAft>
              <a:buSzPts val="1100"/>
              <a:buChar char="○"/>
            </a:pPr>
            <a:r>
              <a:rPr lang="en"/>
              <a:t>Github</a:t>
            </a:r>
            <a:endParaRPr/>
          </a:p>
          <a:p>
            <a:pPr indent="-298450" lvl="2" marL="1371600" rtl="0" algn="l">
              <a:spcBef>
                <a:spcPts val="0"/>
              </a:spcBef>
              <a:spcAft>
                <a:spcPts val="0"/>
              </a:spcAft>
              <a:buSzPts val="1100"/>
              <a:buChar char="■"/>
            </a:pPr>
            <a:r>
              <a:rPr lang="en"/>
              <a:t>Git is optional</a:t>
            </a:r>
            <a:endParaRPr/>
          </a:p>
          <a:p>
            <a:pPr indent="-298450" lvl="1" marL="914400" rtl="0" algn="l">
              <a:spcBef>
                <a:spcPts val="0"/>
              </a:spcBef>
              <a:spcAft>
                <a:spcPts val="0"/>
              </a:spcAft>
              <a:buSzPts val="1100"/>
              <a:buChar char="○"/>
            </a:pPr>
            <a:r>
              <a:rPr lang="en"/>
              <a:t>Visual Studio Code (with Live Server)</a:t>
            </a:r>
            <a:endParaRPr/>
          </a:p>
          <a:p>
            <a:pPr indent="-298450" lvl="1" marL="914400" rtl="0" algn="l">
              <a:spcBef>
                <a:spcPts val="0"/>
              </a:spcBef>
              <a:spcAft>
                <a:spcPts val="0"/>
              </a:spcAft>
              <a:buSzPts val="1100"/>
              <a:buChar char="○"/>
            </a:pPr>
            <a:r>
              <a:rPr lang="en"/>
              <a:t>QGIS </a:t>
            </a:r>
            <a:endParaRPr/>
          </a:p>
          <a:p>
            <a:pPr indent="-311150" lvl="0" marL="457200" rtl="0" algn="l">
              <a:spcBef>
                <a:spcPts val="0"/>
              </a:spcBef>
              <a:spcAft>
                <a:spcPts val="0"/>
              </a:spcAft>
              <a:buSzPts val="1300"/>
              <a:buChar char="●"/>
            </a:pPr>
            <a:r>
              <a:rPr lang="en"/>
              <a:t>“Our First Web Site”</a:t>
            </a:r>
            <a:endParaRPr/>
          </a:p>
          <a:p>
            <a:pPr indent="-298450" lvl="1" marL="914400" rtl="0" algn="l">
              <a:spcBef>
                <a:spcPts val="0"/>
              </a:spcBef>
              <a:spcAft>
                <a:spcPts val="0"/>
              </a:spcAft>
              <a:buSzPts val="1100"/>
              <a:buChar char="○"/>
            </a:pPr>
            <a:r>
              <a:rPr lang="en"/>
              <a:t>Hello HTML!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on the class structure?</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few key points:</a:t>
            </a:r>
            <a:endParaRPr/>
          </a:p>
          <a:p>
            <a:pPr indent="-311150" lvl="0" marL="457200" rtl="0" algn="l">
              <a:spcBef>
                <a:spcPts val="1200"/>
              </a:spcBef>
              <a:spcAft>
                <a:spcPts val="0"/>
              </a:spcAft>
              <a:buSzPts val="1300"/>
              <a:buChar char="●"/>
            </a:pPr>
            <a:r>
              <a:rPr lang="en"/>
              <a:t>There are four quizzes. The dates are on the syllabus (the first is next Friday).</a:t>
            </a:r>
            <a:endParaRPr/>
          </a:p>
          <a:p>
            <a:pPr indent="-311150" lvl="0" marL="457200" rtl="0" algn="l">
              <a:spcBef>
                <a:spcPts val="0"/>
              </a:spcBef>
              <a:spcAft>
                <a:spcPts val="0"/>
              </a:spcAft>
              <a:buSzPts val="1300"/>
              <a:buChar char="●"/>
            </a:pPr>
            <a:r>
              <a:rPr lang="en"/>
              <a:t>There are five labs and a final project</a:t>
            </a:r>
            <a:endParaRPr/>
          </a:p>
          <a:p>
            <a:pPr indent="-298450" lvl="1" marL="914400" rtl="0" algn="l">
              <a:spcBef>
                <a:spcPts val="0"/>
              </a:spcBef>
              <a:spcAft>
                <a:spcPts val="0"/>
              </a:spcAft>
              <a:buSzPts val="1100"/>
              <a:buChar char="○"/>
            </a:pPr>
            <a:r>
              <a:rPr lang="en"/>
              <a:t>Labs are Monday in Wilkinson 210 (2:00pm - 3:50pm)</a:t>
            </a:r>
            <a:endParaRPr/>
          </a:p>
          <a:p>
            <a:pPr indent="-311150" lvl="0" marL="457200" rtl="0" algn="l">
              <a:spcBef>
                <a:spcPts val="0"/>
              </a:spcBef>
              <a:spcAft>
                <a:spcPts val="0"/>
              </a:spcAft>
              <a:buSzPts val="1300"/>
              <a:buChar char="●"/>
            </a:pPr>
            <a:r>
              <a:rPr lang="en"/>
              <a:t>Lectures are M/W/F here in Burt 128</a:t>
            </a:r>
            <a:endParaRPr/>
          </a:p>
          <a:p>
            <a:pPr indent="-298450" lvl="1" marL="914400" rtl="0" algn="l">
              <a:spcBef>
                <a:spcPts val="0"/>
              </a:spcBef>
              <a:spcAft>
                <a:spcPts val="0"/>
              </a:spcAft>
              <a:buSzPts val="1100"/>
              <a:buChar char="○"/>
            </a:pPr>
            <a:r>
              <a:rPr lang="en"/>
              <a:t>Lectures will be ~½ lecture, ~¼ activity, and ~¼ discussion</a:t>
            </a:r>
            <a:endParaRPr/>
          </a:p>
          <a:p>
            <a:pPr indent="-311150" lvl="0" marL="457200" rtl="0" algn="l">
              <a:spcBef>
                <a:spcPts val="0"/>
              </a:spcBef>
              <a:spcAft>
                <a:spcPts val="0"/>
              </a:spcAft>
              <a:buSzPts val="1300"/>
              <a:buChar char="●"/>
            </a:pPr>
            <a:r>
              <a:rPr lang="en"/>
              <a:t>There is a bonus assignment towards the end of the quarter </a:t>
            </a:r>
            <a:endParaRPr/>
          </a:p>
          <a:p>
            <a:pPr indent="-298450" lvl="1" marL="914400" rtl="0" algn="l">
              <a:spcBef>
                <a:spcPts val="0"/>
              </a:spcBef>
              <a:spcAft>
                <a:spcPts val="0"/>
              </a:spcAft>
              <a:buSzPts val="1100"/>
              <a:buChar char="○"/>
            </a:pPr>
            <a:r>
              <a:rPr i="1" lang="en"/>
              <a:t>There may be other opportunities, this one is guaranteed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tools we’ll mostly use - Github</a:t>
            </a:r>
            <a:endParaRPr/>
          </a:p>
        </p:txBody>
      </p:sp>
      <p:sp>
        <p:nvSpPr>
          <p:cNvPr id="110" name="Google Shape;110;p17"/>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website and project hosting service built on the Git version control system</a:t>
            </a:r>
            <a:endParaRPr/>
          </a:p>
          <a:p>
            <a:pPr indent="-311150" lvl="0" marL="457200" rtl="0" algn="l">
              <a:spcBef>
                <a:spcPts val="0"/>
              </a:spcBef>
              <a:spcAft>
                <a:spcPts val="0"/>
              </a:spcAft>
              <a:buSzPts val="1300"/>
              <a:buChar char="●"/>
            </a:pPr>
            <a:r>
              <a:rPr lang="en"/>
              <a:t>Provides an online suite of tools that include cloud storage, hosting of projects, rendering of geojson data, etc. (</a:t>
            </a:r>
            <a:r>
              <a:rPr i="1" lang="en"/>
              <a:t>there’s a lot out there</a:t>
            </a:r>
            <a:r>
              <a:rPr lang="en"/>
              <a:t>)</a:t>
            </a:r>
            <a:endParaRPr/>
          </a:p>
          <a:p>
            <a:pPr indent="-311150" lvl="0" marL="457200" rtl="0" algn="l">
              <a:spcBef>
                <a:spcPts val="0"/>
              </a:spcBef>
              <a:spcAft>
                <a:spcPts val="0"/>
              </a:spcAft>
              <a:buSzPts val="1300"/>
              <a:buChar char="●"/>
            </a:pPr>
            <a:r>
              <a:rPr lang="en"/>
              <a:t>One of the most common sites to store, share, and collaborate on open-source projects</a:t>
            </a:r>
            <a:endParaRPr/>
          </a:p>
          <a:p>
            <a:pPr indent="-311150" lvl="0" marL="457200" rtl="0" algn="l">
              <a:spcBef>
                <a:spcPts val="0"/>
              </a:spcBef>
              <a:spcAft>
                <a:spcPts val="0"/>
              </a:spcAft>
              <a:buSzPts val="1300"/>
              <a:buChar char="●"/>
            </a:pPr>
            <a:r>
              <a:rPr lang="en"/>
              <a:t>Basic element is the </a:t>
            </a:r>
            <a:r>
              <a:rPr b="1" lang="en"/>
              <a:t>repository</a:t>
            </a:r>
            <a:endParaRPr b="1"/>
          </a:p>
        </p:txBody>
      </p:sp>
      <p:pic>
        <p:nvPicPr>
          <p:cNvPr id="111" name="Google Shape;111;p17"/>
          <p:cNvPicPr preferRelativeResize="0"/>
          <p:nvPr/>
        </p:nvPicPr>
        <p:blipFill>
          <a:blip r:embed="rId3">
            <a:alphaModFix/>
          </a:blip>
          <a:stretch>
            <a:fillRect/>
          </a:stretch>
        </p:blipFill>
        <p:spPr>
          <a:xfrm>
            <a:off x="5353525" y="1853850"/>
            <a:ext cx="3064626" cy="3064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tools we’ll mostly use - Github</a:t>
            </a:r>
            <a:endParaRPr/>
          </a:p>
        </p:txBody>
      </p:sp>
      <p:sp>
        <p:nvSpPr>
          <p:cNvPr id="117" name="Google Shape;117;p18"/>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Repository -</a:t>
            </a:r>
            <a:endParaRPr/>
          </a:p>
          <a:p>
            <a:pPr indent="-311150" lvl="0" marL="457200" rtl="0" algn="l">
              <a:spcBef>
                <a:spcPts val="1200"/>
              </a:spcBef>
              <a:spcAft>
                <a:spcPts val="0"/>
              </a:spcAft>
              <a:buSzPts val="1300"/>
              <a:buChar char="●"/>
            </a:pPr>
            <a:r>
              <a:rPr lang="en"/>
              <a:t>Can be thought of as a your project’s folder or directory (but can contain many sub-folders and so on)</a:t>
            </a:r>
            <a:endParaRPr/>
          </a:p>
          <a:p>
            <a:pPr indent="-311150" lvl="0" marL="457200" rtl="0" algn="l">
              <a:spcBef>
                <a:spcPts val="0"/>
              </a:spcBef>
              <a:spcAft>
                <a:spcPts val="0"/>
              </a:spcAft>
              <a:buSzPts val="1300"/>
              <a:buChar char="●"/>
            </a:pPr>
            <a:r>
              <a:rPr lang="en"/>
              <a:t>Basic interactions are </a:t>
            </a:r>
            <a:r>
              <a:rPr b="1" lang="en"/>
              <a:t>cloning, committing, pushing, pulling, and forking</a:t>
            </a:r>
            <a:r>
              <a:rPr lang="en"/>
              <a:t>.</a:t>
            </a:r>
            <a:endParaRPr/>
          </a:p>
          <a:p>
            <a:pPr indent="0" lvl="0" marL="0" rtl="0" algn="l">
              <a:spcBef>
                <a:spcPts val="1200"/>
              </a:spcBef>
              <a:spcAft>
                <a:spcPts val="1200"/>
              </a:spcAft>
              <a:buNone/>
            </a:pPr>
            <a:r>
              <a:t/>
            </a:r>
            <a:endParaRPr/>
          </a:p>
        </p:txBody>
      </p:sp>
      <p:pic>
        <p:nvPicPr>
          <p:cNvPr id="118" name="Google Shape;118;p18"/>
          <p:cNvPicPr preferRelativeResize="0"/>
          <p:nvPr/>
        </p:nvPicPr>
        <p:blipFill>
          <a:blip r:embed="rId3">
            <a:alphaModFix/>
          </a:blip>
          <a:stretch>
            <a:fillRect/>
          </a:stretch>
        </p:blipFill>
        <p:spPr>
          <a:xfrm>
            <a:off x="5353525" y="1853850"/>
            <a:ext cx="3064626" cy="3064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tools we’ll mostly use - Github</a:t>
            </a:r>
            <a:endParaRPr/>
          </a:p>
        </p:txBody>
      </p:sp>
      <p:sp>
        <p:nvSpPr>
          <p:cNvPr id="124" name="Google Shape;124;p19"/>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Cloning -</a:t>
            </a:r>
            <a:endParaRPr/>
          </a:p>
          <a:p>
            <a:pPr indent="-311150" lvl="0" marL="457200" rtl="0" algn="l">
              <a:spcBef>
                <a:spcPts val="1200"/>
              </a:spcBef>
              <a:spcAft>
                <a:spcPts val="0"/>
              </a:spcAft>
              <a:buSzPts val="1300"/>
              <a:buChar char="●"/>
            </a:pPr>
            <a:r>
              <a:rPr lang="en"/>
              <a:t>A copy of a repository that is on your computer instead of a website’s server. You can edit these files and then </a:t>
            </a:r>
            <a:r>
              <a:rPr b="1" lang="en"/>
              <a:t>commit </a:t>
            </a:r>
            <a:r>
              <a:rPr lang="en"/>
              <a:t>them using Git to track changes.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5" name="Google Shape;125;p19"/>
          <p:cNvPicPr preferRelativeResize="0"/>
          <p:nvPr/>
        </p:nvPicPr>
        <p:blipFill>
          <a:blip r:embed="rId3">
            <a:alphaModFix/>
          </a:blip>
          <a:stretch>
            <a:fillRect/>
          </a:stretch>
        </p:blipFill>
        <p:spPr>
          <a:xfrm>
            <a:off x="5353525" y="1853850"/>
            <a:ext cx="3064626" cy="3064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tools we’ll mostly use - Github</a:t>
            </a:r>
            <a:endParaRPr/>
          </a:p>
        </p:txBody>
      </p:sp>
      <p:sp>
        <p:nvSpPr>
          <p:cNvPr id="131" name="Google Shape;131;p20"/>
          <p:cNvSpPr txBox="1"/>
          <p:nvPr>
            <p:ph idx="1" type="body"/>
          </p:nvPr>
        </p:nvSpPr>
        <p:spPr>
          <a:xfrm>
            <a:off x="729450" y="2078875"/>
            <a:ext cx="3842700" cy="2261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Committing </a:t>
            </a:r>
            <a:r>
              <a:rPr b="1" lang="en"/>
              <a:t>-</a:t>
            </a:r>
            <a:endParaRPr/>
          </a:p>
          <a:p>
            <a:pPr indent="-298767" lvl="0" marL="457200" rtl="0" algn="l">
              <a:spcBef>
                <a:spcPts val="1200"/>
              </a:spcBef>
              <a:spcAft>
                <a:spcPts val="0"/>
              </a:spcAft>
              <a:buSzPct val="100000"/>
              <a:buChar char="●"/>
            </a:pPr>
            <a:r>
              <a:rPr lang="en"/>
              <a:t>When you </a:t>
            </a:r>
            <a:r>
              <a:rPr b="1" lang="en"/>
              <a:t>commit</a:t>
            </a:r>
            <a:r>
              <a:rPr lang="en"/>
              <a:t> a set of files using Git, you are saving a snapshot of that file with a unique ID. All of these snapshots are tracked, so if you make a </a:t>
            </a:r>
            <a:r>
              <a:rPr i="1" lang="en"/>
              <a:t>big mistake</a:t>
            </a:r>
            <a:r>
              <a:rPr lang="en"/>
              <a:t> you can always revert to an earlier version.</a:t>
            </a:r>
            <a:br>
              <a:rPr lang="en"/>
            </a:br>
            <a:endParaRPr/>
          </a:p>
          <a:p>
            <a:pPr indent="-298767" lvl="0" marL="457200" rtl="0" algn="l">
              <a:spcBef>
                <a:spcPts val="0"/>
              </a:spcBef>
              <a:spcAft>
                <a:spcPts val="0"/>
              </a:spcAft>
              <a:buSzPct val="100000"/>
              <a:buChar char="●"/>
            </a:pPr>
            <a:r>
              <a:rPr lang="en"/>
              <a:t>As </a:t>
            </a:r>
            <a:r>
              <a:rPr lang="en"/>
              <a:t>they</a:t>
            </a:r>
            <a:r>
              <a:rPr lang="en"/>
              <a:t> say, commit early and commit often.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2" name="Google Shape;132;p20"/>
          <p:cNvPicPr preferRelativeResize="0"/>
          <p:nvPr/>
        </p:nvPicPr>
        <p:blipFill>
          <a:blip r:embed="rId3">
            <a:alphaModFix/>
          </a:blip>
          <a:stretch>
            <a:fillRect/>
          </a:stretch>
        </p:blipFill>
        <p:spPr>
          <a:xfrm>
            <a:off x="5353525" y="1853850"/>
            <a:ext cx="3064626" cy="30646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tools we’ll mostly use - Github</a:t>
            </a:r>
            <a:endParaRPr/>
          </a:p>
        </p:txBody>
      </p:sp>
      <p:sp>
        <p:nvSpPr>
          <p:cNvPr id="138" name="Google Shape;138;p21"/>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Pushing</a:t>
            </a:r>
            <a:r>
              <a:rPr b="1" lang="en"/>
              <a:t>-</a:t>
            </a:r>
            <a:endParaRPr/>
          </a:p>
          <a:p>
            <a:pPr indent="-311150" lvl="0" marL="457200" rtl="0" algn="l">
              <a:spcBef>
                <a:spcPts val="1200"/>
              </a:spcBef>
              <a:spcAft>
                <a:spcPts val="0"/>
              </a:spcAft>
              <a:buSzPts val="1300"/>
              <a:buChar char="●"/>
            </a:pPr>
            <a:r>
              <a:rPr lang="en"/>
              <a:t>Refers to sending committed changes to a remote repository.</a:t>
            </a:r>
            <a:endParaRPr/>
          </a:p>
          <a:p>
            <a:pPr indent="-311150" lvl="0" marL="457200" rtl="0" algn="l">
              <a:spcBef>
                <a:spcPts val="0"/>
              </a:spcBef>
              <a:spcAft>
                <a:spcPts val="0"/>
              </a:spcAft>
              <a:buSzPts val="1300"/>
              <a:buChar char="●"/>
            </a:pPr>
            <a:r>
              <a:rPr lang="en"/>
              <a:t>In this class, that will (almost always) be github.</a:t>
            </a:r>
            <a:br>
              <a:rPr lang="en"/>
            </a:br>
            <a:endParaRPr/>
          </a:p>
          <a:p>
            <a:pPr indent="0" lvl="0" marL="0" rtl="0" algn="l">
              <a:spcBef>
                <a:spcPts val="1200"/>
              </a:spcBef>
              <a:spcAft>
                <a:spcPts val="1200"/>
              </a:spcAft>
              <a:buNone/>
            </a:pPr>
            <a:r>
              <a:t/>
            </a:r>
            <a:endParaRPr/>
          </a:p>
        </p:txBody>
      </p:sp>
      <p:pic>
        <p:nvPicPr>
          <p:cNvPr id="139" name="Google Shape;139;p21"/>
          <p:cNvPicPr preferRelativeResize="0"/>
          <p:nvPr/>
        </p:nvPicPr>
        <p:blipFill>
          <a:blip r:embed="rId3">
            <a:alphaModFix/>
          </a:blip>
          <a:stretch>
            <a:fillRect/>
          </a:stretch>
        </p:blipFill>
        <p:spPr>
          <a:xfrm>
            <a:off x="5353525" y="1853850"/>
            <a:ext cx="3064626" cy="3064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